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04"/>
  </p:normalViewPr>
  <p:slideViewPr>
    <p:cSldViewPr>
      <p:cViewPr varScale="1">
        <p:scale>
          <a:sx n="120" d="100"/>
          <a:sy n="120" d="100"/>
        </p:scale>
        <p:origin x="864" y="1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8049768" y="4898135"/>
            <a:ext cx="743712" cy="137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4020311" y="0"/>
            <a:ext cx="5123688" cy="5143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523870" y="2358644"/>
            <a:ext cx="4096258" cy="330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50" b="1" i="0">
                <a:solidFill>
                  <a:srgbClr val="00457B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5" dirty="0"/>
              <a:t>Slide</a:t>
            </a:r>
            <a:r>
              <a:rPr spc="-20" dirty="0"/>
              <a:t> </a:t>
            </a: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50" b="1" i="0">
                <a:solidFill>
                  <a:srgbClr val="00457B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5" dirty="0"/>
              <a:t>Slide</a:t>
            </a:r>
            <a:r>
              <a:rPr spc="-20" dirty="0"/>
              <a:t> </a:t>
            </a: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50" b="1" i="0">
                <a:solidFill>
                  <a:srgbClr val="00457B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5" dirty="0"/>
              <a:t>Slide</a:t>
            </a:r>
            <a:r>
              <a:rPr spc="-20" dirty="0"/>
              <a:t> </a:t>
            </a: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50" b="1" i="0">
                <a:solidFill>
                  <a:srgbClr val="00457B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5" dirty="0"/>
              <a:t>Slide</a:t>
            </a:r>
            <a:r>
              <a:rPr spc="-20" dirty="0"/>
              <a:t> </a:t>
            </a: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964527" y="4729839"/>
            <a:ext cx="1031041" cy="3321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50" b="1" i="0">
                <a:solidFill>
                  <a:srgbClr val="00457B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5" dirty="0"/>
              <a:t>Slide</a:t>
            </a:r>
            <a:r>
              <a:rPr spc="-20" dirty="0"/>
              <a:t> </a:t>
            </a: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34440" y="737616"/>
            <a:ext cx="7675118" cy="6877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22754" y="1019936"/>
            <a:ext cx="5307965" cy="28625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222300" y="4970025"/>
            <a:ext cx="374015" cy="1212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0" b="1" i="0">
                <a:solidFill>
                  <a:srgbClr val="00457B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5" dirty="0"/>
              <a:t>Slide</a:t>
            </a:r>
            <a:r>
              <a:rPr spc="-20" dirty="0"/>
              <a:t> </a:t>
            </a: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nterprisemanagement.com/freeResearch/index.php" TargetMode="External"/><Relationship Id="rId2" Type="http://schemas.openxmlformats.org/officeDocument/2006/relationships/hyperlink" Target="http://info.enterprisemanagement.com/how-to-streamline-dataops-on-aws-webinar-ws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6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4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46.png"/><Relationship Id="rId5" Type="http://schemas.openxmlformats.org/officeDocument/2006/relationships/image" Target="../media/image51.png"/><Relationship Id="rId10" Type="http://schemas.openxmlformats.org/officeDocument/2006/relationships/image" Target="../media/image47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0.png"/><Relationship Id="rId21" Type="http://schemas.openxmlformats.org/officeDocument/2006/relationships/image" Target="../media/image75.png"/><Relationship Id="rId42" Type="http://schemas.openxmlformats.org/officeDocument/2006/relationships/image" Target="../media/image96.png"/><Relationship Id="rId47" Type="http://schemas.openxmlformats.org/officeDocument/2006/relationships/image" Target="../media/image101.png"/><Relationship Id="rId63" Type="http://schemas.openxmlformats.org/officeDocument/2006/relationships/image" Target="../media/image117.png"/><Relationship Id="rId68" Type="http://schemas.openxmlformats.org/officeDocument/2006/relationships/image" Target="../media/image122.png"/><Relationship Id="rId16" Type="http://schemas.openxmlformats.org/officeDocument/2006/relationships/image" Target="../media/image70.png"/><Relationship Id="rId11" Type="http://schemas.openxmlformats.org/officeDocument/2006/relationships/image" Target="../media/image65.png"/><Relationship Id="rId32" Type="http://schemas.openxmlformats.org/officeDocument/2006/relationships/image" Target="../media/image86.png"/><Relationship Id="rId37" Type="http://schemas.openxmlformats.org/officeDocument/2006/relationships/image" Target="../media/image91.png"/><Relationship Id="rId53" Type="http://schemas.openxmlformats.org/officeDocument/2006/relationships/image" Target="../media/image107.png"/><Relationship Id="rId58" Type="http://schemas.openxmlformats.org/officeDocument/2006/relationships/image" Target="../media/image112.png"/><Relationship Id="rId74" Type="http://schemas.openxmlformats.org/officeDocument/2006/relationships/image" Target="../media/image128.png"/><Relationship Id="rId79" Type="http://schemas.openxmlformats.org/officeDocument/2006/relationships/image" Target="../media/image133.png"/><Relationship Id="rId5" Type="http://schemas.openxmlformats.org/officeDocument/2006/relationships/image" Target="../media/image59.png"/><Relationship Id="rId61" Type="http://schemas.openxmlformats.org/officeDocument/2006/relationships/image" Target="../media/image115.png"/><Relationship Id="rId82" Type="http://schemas.openxmlformats.org/officeDocument/2006/relationships/image" Target="../media/image136.png"/><Relationship Id="rId19" Type="http://schemas.openxmlformats.org/officeDocument/2006/relationships/image" Target="../media/image73.png"/><Relationship Id="rId14" Type="http://schemas.openxmlformats.org/officeDocument/2006/relationships/image" Target="../media/image68.png"/><Relationship Id="rId22" Type="http://schemas.openxmlformats.org/officeDocument/2006/relationships/image" Target="../media/image76.png"/><Relationship Id="rId27" Type="http://schemas.openxmlformats.org/officeDocument/2006/relationships/image" Target="../media/image81.png"/><Relationship Id="rId30" Type="http://schemas.openxmlformats.org/officeDocument/2006/relationships/image" Target="../media/image84.png"/><Relationship Id="rId35" Type="http://schemas.openxmlformats.org/officeDocument/2006/relationships/image" Target="../media/image89.png"/><Relationship Id="rId43" Type="http://schemas.openxmlformats.org/officeDocument/2006/relationships/image" Target="../media/image97.png"/><Relationship Id="rId48" Type="http://schemas.openxmlformats.org/officeDocument/2006/relationships/image" Target="../media/image102.png"/><Relationship Id="rId56" Type="http://schemas.openxmlformats.org/officeDocument/2006/relationships/image" Target="../media/image110.png"/><Relationship Id="rId64" Type="http://schemas.openxmlformats.org/officeDocument/2006/relationships/image" Target="../media/image118.png"/><Relationship Id="rId69" Type="http://schemas.openxmlformats.org/officeDocument/2006/relationships/image" Target="../media/image123.png"/><Relationship Id="rId77" Type="http://schemas.openxmlformats.org/officeDocument/2006/relationships/image" Target="../media/image131.png"/><Relationship Id="rId8" Type="http://schemas.openxmlformats.org/officeDocument/2006/relationships/image" Target="../media/image62.png"/><Relationship Id="rId51" Type="http://schemas.openxmlformats.org/officeDocument/2006/relationships/image" Target="../media/image105.png"/><Relationship Id="rId72" Type="http://schemas.openxmlformats.org/officeDocument/2006/relationships/image" Target="../media/image126.png"/><Relationship Id="rId80" Type="http://schemas.openxmlformats.org/officeDocument/2006/relationships/image" Target="../media/image134.png"/><Relationship Id="rId3" Type="http://schemas.openxmlformats.org/officeDocument/2006/relationships/image" Target="../media/image57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5" Type="http://schemas.openxmlformats.org/officeDocument/2006/relationships/image" Target="../media/image79.png"/><Relationship Id="rId33" Type="http://schemas.openxmlformats.org/officeDocument/2006/relationships/image" Target="../media/image87.png"/><Relationship Id="rId38" Type="http://schemas.openxmlformats.org/officeDocument/2006/relationships/image" Target="../media/image92.png"/><Relationship Id="rId46" Type="http://schemas.openxmlformats.org/officeDocument/2006/relationships/image" Target="../media/image100.png"/><Relationship Id="rId59" Type="http://schemas.openxmlformats.org/officeDocument/2006/relationships/image" Target="../media/image113.png"/><Relationship Id="rId67" Type="http://schemas.openxmlformats.org/officeDocument/2006/relationships/image" Target="../media/image121.png"/><Relationship Id="rId20" Type="http://schemas.openxmlformats.org/officeDocument/2006/relationships/image" Target="../media/image74.png"/><Relationship Id="rId41" Type="http://schemas.openxmlformats.org/officeDocument/2006/relationships/image" Target="../media/image95.png"/><Relationship Id="rId54" Type="http://schemas.openxmlformats.org/officeDocument/2006/relationships/image" Target="../media/image108.png"/><Relationship Id="rId62" Type="http://schemas.openxmlformats.org/officeDocument/2006/relationships/image" Target="../media/image116.png"/><Relationship Id="rId70" Type="http://schemas.openxmlformats.org/officeDocument/2006/relationships/image" Target="../media/image124.png"/><Relationship Id="rId75" Type="http://schemas.openxmlformats.org/officeDocument/2006/relationships/image" Target="../media/image129.png"/><Relationship Id="rId83" Type="http://schemas.openxmlformats.org/officeDocument/2006/relationships/image" Target="../media/image1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15" Type="http://schemas.openxmlformats.org/officeDocument/2006/relationships/image" Target="../media/image69.png"/><Relationship Id="rId23" Type="http://schemas.openxmlformats.org/officeDocument/2006/relationships/image" Target="../media/image77.png"/><Relationship Id="rId28" Type="http://schemas.openxmlformats.org/officeDocument/2006/relationships/image" Target="../media/image82.png"/><Relationship Id="rId36" Type="http://schemas.openxmlformats.org/officeDocument/2006/relationships/image" Target="../media/image90.png"/><Relationship Id="rId49" Type="http://schemas.openxmlformats.org/officeDocument/2006/relationships/image" Target="../media/image103.png"/><Relationship Id="rId57" Type="http://schemas.openxmlformats.org/officeDocument/2006/relationships/image" Target="../media/image111.png"/><Relationship Id="rId10" Type="http://schemas.openxmlformats.org/officeDocument/2006/relationships/image" Target="../media/image64.png"/><Relationship Id="rId31" Type="http://schemas.openxmlformats.org/officeDocument/2006/relationships/image" Target="../media/image85.png"/><Relationship Id="rId44" Type="http://schemas.openxmlformats.org/officeDocument/2006/relationships/image" Target="../media/image98.png"/><Relationship Id="rId52" Type="http://schemas.openxmlformats.org/officeDocument/2006/relationships/image" Target="../media/image106.png"/><Relationship Id="rId60" Type="http://schemas.openxmlformats.org/officeDocument/2006/relationships/image" Target="../media/image114.png"/><Relationship Id="rId65" Type="http://schemas.openxmlformats.org/officeDocument/2006/relationships/image" Target="../media/image119.png"/><Relationship Id="rId73" Type="http://schemas.openxmlformats.org/officeDocument/2006/relationships/image" Target="../media/image127.png"/><Relationship Id="rId78" Type="http://schemas.openxmlformats.org/officeDocument/2006/relationships/image" Target="../media/image132.png"/><Relationship Id="rId81" Type="http://schemas.openxmlformats.org/officeDocument/2006/relationships/image" Target="../media/image135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39" Type="http://schemas.openxmlformats.org/officeDocument/2006/relationships/image" Target="../media/image93.png"/><Relationship Id="rId34" Type="http://schemas.openxmlformats.org/officeDocument/2006/relationships/image" Target="../media/image88.png"/><Relationship Id="rId50" Type="http://schemas.openxmlformats.org/officeDocument/2006/relationships/image" Target="../media/image104.png"/><Relationship Id="rId55" Type="http://schemas.openxmlformats.org/officeDocument/2006/relationships/image" Target="../media/image109.png"/><Relationship Id="rId76" Type="http://schemas.openxmlformats.org/officeDocument/2006/relationships/image" Target="../media/image130.png"/><Relationship Id="rId7" Type="http://schemas.openxmlformats.org/officeDocument/2006/relationships/image" Target="../media/image61.png"/><Relationship Id="rId71" Type="http://schemas.openxmlformats.org/officeDocument/2006/relationships/image" Target="../media/image125.png"/><Relationship Id="rId2" Type="http://schemas.openxmlformats.org/officeDocument/2006/relationships/image" Target="../media/image35.png"/><Relationship Id="rId29" Type="http://schemas.openxmlformats.org/officeDocument/2006/relationships/image" Target="../media/image83.png"/><Relationship Id="rId24" Type="http://schemas.openxmlformats.org/officeDocument/2006/relationships/image" Target="../media/image78.png"/><Relationship Id="rId40" Type="http://schemas.openxmlformats.org/officeDocument/2006/relationships/image" Target="../media/image94.png"/><Relationship Id="rId45" Type="http://schemas.openxmlformats.org/officeDocument/2006/relationships/image" Target="../media/image99.png"/><Relationship Id="rId66" Type="http://schemas.openxmlformats.org/officeDocument/2006/relationships/image" Target="../media/image1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1.jp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exla.com/define-dataops/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2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50.png"/><Relationship Id="rId10" Type="http://schemas.openxmlformats.org/officeDocument/2006/relationships/image" Target="../media/image155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3" Type="http://schemas.openxmlformats.org/officeDocument/2006/relationships/image" Target="../media/image2.png"/><Relationship Id="rId7" Type="http://schemas.openxmlformats.org/officeDocument/2006/relationships/image" Target="../media/image149.png"/><Relationship Id="rId12" Type="http://schemas.openxmlformats.org/officeDocument/2006/relationships/image" Target="../media/image166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11" Type="http://schemas.openxmlformats.org/officeDocument/2006/relationships/image" Target="../media/image165.png"/><Relationship Id="rId5" Type="http://schemas.openxmlformats.org/officeDocument/2006/relationships/image" Target="../media/image160.png"/><Relationship Id="rId15" Type="http://schemas.openxmlformats.org/officeDocument/2006/relationships/image" Target="../media/image169.png"/><Relationship Id="rId10" Type="http://schemas.openxmlformats.org/officeDocument/2006/relationships/image" Target="../media/image164.png"/><Relationship Id="rId4" Type="http://schemas.openxmlformats.org/officeDocument/2006/relationships/image" Target="../media/image159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1.png"/><Relationship Id="rId3" Type="http://schemas.openxmlformats.org/officeDocument/2006/relationships/image" Target="../media/image176.png"/><Relationship Id="rId7" Type="http://schemas.openxmlformats.org/officeDocument/2006/relationships/image" Target="../media/image163.png"/><Relationship Id="rId12" Type="http://schemas.openxmlformats.org/officeDocument/2006/relationships/image" Target="../media/image160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11" Type="http://schemas.openxmlformats.org/officeDocument/2006/relationships/image" Target="../media/image159.png"/><Relationship Id="rId5" Type="http://schemas.openxmlformats.org/officeDocument/2006/relationships/image" Target="../media/image178.png"/><Relationship Id="rId15" Type="http://schemas.openxmlformats.org/officeDocument/2006/relationships/image" Target="../media/image179.png"/><Relationship Id="rId10" Type="http://schemas.openxmlformats.org/officeDocument/2006/relationships/image" Target="../media/image166.png"/><Relationship Id="rId4" Type="http://schemas.openxmlformats.org/officeDocument/2006/relationships/image" Target="../media/image177.png"/><Relationship Id="rId9" Type="http://schemas.openxmlformats.org/officeDocument/2006/relationships/image" Target="../media/image165.png"/><Relationship Id="rId14" Type="http://schemas.openxmlformats.org/officeDocument/2006/relationships/image" Target="../media/image14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1.png"/><Relationship Id="rId3" Type="http://schemas.openxmlformats.org/officeDocument/2006/relationships/image" Target="../media/image176.png"/><Relationship Id="rId7" Type="http://schemas.openxmlformats.org/officeDocument/2006/relationships/image" Target="../media/image163.png"/><Relationship Id="rId12" Type="http://schemas.openxmlformats.org/officeDocument/2006/relationships/image" Target="../media/image160.png"/><Relationship Id="rId17" Type="http://schemas.openxmlformats.org/officeDocument/2006/relationships/image" Target="../media/image182.png"/><Relationship Id="rId2" Type="http://schemas.openxmlformats.org/officeDocument/2006/relationships/image" Target="../media/image173.png"/><Relationship Id="rId16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11" Type="http://schemas.openxmlformats.org/officeDocument/2006/relationships/image" Target="../media/image159.png"/><Relationship Id="rId5" Type="http://schemas.openxmlformats.org/officeDocument/2006/relationships/image" Target="../media/image180.png"/><Relationship Id="rId15" Type="http://schemas.openxmlformats.org/officeDocument/2006/relationships/image" Target="../media/image179.png"/><Relationship Id="rId10" Type="http://schemas.openxmlformats.org/officeDocument/2006/relationships/image" Target="../media/image166.png"/><Relationship Id="rId4" Type="http://schemas.openxmlformats.org/officeDocument/2006/relationships/image" Target="../media/image177.png"/><Relationship Id="rId9" Type="http://schemas.openxmlformats.org/officeDocument/2006/relationships/image" Target="../media/image165.png"/><Relationship Id="rId14" Type="http://schemas.openxmlformats.org/officeDocument/2006/relationships/image" Target="../media/image14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hyperlink" Target="http://www.enterprisemanagement.com/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62.png"/><Relationship Id="rId18" Type="http://schemas.openxmlformats.org/officeDocument/2006/relationships/image" Target="../media/image191.jpg"/><Relationship Id="rId26" Type="http://schemas.openxmlformats.org/officeDocument/2006/relationships/image" Target="../media/image167.png"/><Relationship Id="rId3" Type="http://schemas.openxmlformats.org/officeDocument/2006/relationships/image" Target="../media/image176.png"/><Relationship Id="rId21" Type="http://schemas.openxmlformats.org/officeDocument/2006/relationships/image" Target="../media/image194.jpg"/><Relationship Id="rId7" Type="http://schemas.openxmlformats.org/officeDocument/2006/relationships/image" Target="../media/image185.png"/><Relationship Id="rId12" Type="http://schemas.openxmlformats.org/officeDocument/2006/relationships/image" Target="../media/image190.jpg"/><Relationship Id="rId17" Type="http://schemas.openxmlformats.org/officeDocument/2006/relationships/image" Target="../media/image166.png"/><Relationship Id="rId25" Type="http://schemas.openxmlformats.org/officeDocument/2006/relationships/image" Target="../media/image198.png"/><Relationship Id="rId2" Type="http://schemas.openxmlformats.org/officeDocument/2006/relationships/image" Target="../media/image173.png"/><Relationship Id="rId16" Type="http://schemas.openxmlformats.org/officeDocument/2006/relationships/image" Target="../media/image165.png"/><Relationship Id="rId20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11" Type="http://schemas.openxmlformats.org/officeDocument/2006/relationships/image" Target="../media/image189.png"/><Relationship Id="rId24" Type="http://schemas.openxmlformats.org/officeDocument/2006/relationships/image" Target="../media/image197.png"/><Relationship Id="rId5" Type="http://schemas.openxmlformats.org/officeDocument/2006/relationships/image" Target="../media/image183.jpg"/><Relationship Id="rId15" Type="http://schemas.openxmlformats.org/officeDocument/2006/relationships/image" Target="../media/image164.png"/><Relationship Id="rId23" Type="http://schemas.openxmlformats.org/officeDocument/2006/relationships/image" Target="../media/image196.jpg"/><Relationship Id="rId28" Type="http://schemas.openxmlformats.org/officeDocument/2006/relationships/image" Target="../media/image169.png"/><Relationship Id="rId10" Type="http://schemas.openxmlformats.org/officeDocument/2006/relationships/image" Target="../media/image188.png"/><Relationship Id="rId19" Type="http://schemas.openxmlformats.org/officeDocument/2006/relationships/image" Target="../media/image192.png"/><Relationship Id="rId4" Type="http://schemas.openxmlformats.org/officeDocument/2006/relationships/image" Target="../media/image149.png"/><Relationship Id="rId9" Type="http://schemas.openxmlformats.org/officeDocument/2006/relationships/image" Target="../media/image187.png"/><Relationship Id="rId14" Type="http://schemas.openxmlformats.org/officeDocument/2006/relationships/image" Target="../media/image163.png"/><Relationship Id="rId22" Type="http://schemas.openxmlformats.org/officeDocument/2006/relationships/image" Target="../media/image195.png"/><Relationship Id="rId27" Type="http://schemas.openxmlformats.org/officeDocument/2006/relationships/image" Target="../media/image1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1.jpg"/><Relationship Id="rId4" Type="http://schemas.openxmlformats.org/officeDocument/2006/relationships/image" Target="../media/image20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image" Target="../media/image212.jpg"/><Relationship Id="rId18" Type="http://schemas.openxmlformats.org/officeDocument/2006/relationships/image" Target="../media/image217.png"/><Relationship Id="rId3" Type="http://schemas.openxmlformats.org/officeDocument/2006/relationships/image" Target="../media/image202.png"/><Relationship Id="rId21" Type="http://schemas.openxmlformats.org/officeDocument/2006/relationships/image" Target="../media/image220.jpg"/><Relationship Id="rId7" Type="http://schemas.openxmlformats.org/officeDocument/2006/relationships/image" Target="../media/image206.jpg"/><Relationship Id="rId12" Type="http://schemas.openxmlformats.org/officeDocument/2006/relationships/image" Target="../media/image211.png"/><Relationship Id="rId17" Type="http://schemas.openxmlformats.org/officeDocument/2006/relationships/image" Target="../media/image216.jpg"/><Relationship Id="rId2" Type="http://schemas.openxmlformats.org/officeDocument/2006/relationships/image" Target="../media/image173.png"/><Relationship Id="rId16" Type="http://schemas.openxmlformats.org/officeDocument/2006/relationships/image" Target="../media/image215.png"/><Relationship Id="rId20" Type="http://schemas.openxmlformats.org/officeDocument/2006/relationships/image" Target="../media/image2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5.png"/><Relationship Id="rId11" Type="http://schemas.openxmlformats.org/officeDocument/2006/relationships/image" Target="../media/image210.png"/><Relationship Id="rId5" Type="http://schemas.openxmlformats.org/officeDocument/2006/relationships/image" Target="../media/image204.png"/><Relationship Id="rId15" Type="http://schemas.openxmlformats.org/officeDocument/2006/relationships/image" Target="../media/image214.png"/><Relationship Id="rId10" Type="http://schemas.openxmlformats.org/officeDocument/2006/relationships/image" Target="../media/image209.png"/><Relationship Id="rId19" Type="http://schemas.openxmlformats.org/officeDocument/2006/relationships/image" Target="../media/image218.jpg"/><Relationship Id="rId4" Type="http://schemas.openxmlformats.org/officeDocument/2006/relationships/image" Target="../media/image203.png"/><Relationship Id="rId9" Type="http://schemas.openxmlformats.org/officeDocument/2006/relationships/image" Target="../media/image208.png"/><Relationship Id="rId14" Type="http://schemas.openxmlformats.org/officeDocument/2006/relationships/image" Target="../media/image213.png"/><Relationship Id="rId22" Type="http://schemas.openxmlformats.org/officeDocument/2006/relationships/image" Target="../media/image221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4.jpg"/><Relationship Id="rId4" Type="http://schemas.openxmlformats.org/officeDocument/2006/relationships/image" Target="../media/image2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5.jpg"/><Relationship Id="rId4" Type="http://schemas.openxmlformats.org/officeDocument/2006/relationships/image" Target="../media/image22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6.jpg"/><Relationship Id="rId4" Type="http://schemas.openxmlformats.org/officeDocument/2006/relationships/image" Target="../media/image22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.png"/><Relationship Id="rId7" Type="http://schemas.openxmlformats.org/officeDocument/2006/relationships/image" Target="../media/image2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9.jp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.png"/><Relationship Id="rId7" Type="http://schemas.openxmlformats.org/officeDocument/2006/relationships/image" Target="../media/image2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jpg"/><Relationship Id="rId5" Type="http://schemas.openxmlformats.org/officeDocument/2006/relationships/image" Target="../media/image232.jpg"/><Relationship Id="rId4" Type="http://schemas.openxmlformats.org/officeDocument/2006/relationships/image" Target="../media/image231.png"/><Relationship Id="rId9" Type="http://schemas.openxmlformats.org/officeDocument/2006/relationships/image" Target="../media/image23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jp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4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jp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8.png"/><Relationship Id="rId4" Type="http://schemas.openxmlformats.org/officeDocument/2006/relationships/image" Target="../media/image24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3657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4527" y="4729839"/>
            <a:ext cx="1031041" cy="3321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125716" y="4883607"/>
            <a:ext cx="18300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600" i="1" dirty="0">
                <a:solidFill>
                  <a:srgbClr val="00457B"/>
                </a:solidFill>
                <a:latin typeface="Arial"/>
                <a:cs typeface="Arial"/>
              </a:rPr>
              <a:t>IT &amp; </a:t>
            </a:r>
            <a:r>
              <a:rPr sz="600" i="1" spc="-5" dirty="0">
                <a:solidFill>
                  <a:srgbClr val="00457B"/>
                </a:solidFill>
                <a:latin typeface="Arial"/>
                <a:cs typeface="Arial"/>
              </a:rPr>
              <a:t>DATA MANAGEMENT RESEARCH, INDUSTRY  ANALYSIS </a:t>
            </a:r>
            <a:r>
              <a:rPr sz="600" i="1" dirty="0">
                <a:solidFill>
                  <a:srgbClr val="00457B"/>
                </a:solidFill>
                <a:latin typeface="Arial"/>
                <a:cs typeface="Arial"/>
              </a:rPr>
              <a:t>&amp; CONSULTING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9236" y="3989131"/>
            <a:ext cx="1233170" cy="59817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1100" b="1" dirty="0">
                <a:latin typeface="Arial"/>
                <a:cs typeface="Arial"/>
              </a:rPr>
              <a:t>John</a:t>
            </a:r>
            <a:r>
              <a:rPr sz="1100" b="1" spc="-6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Santaferraro</a:t>
            </a:r>
            <a:endParaRPr sz="1100">
              <a:latin typeface="Arial"/>
              <a:cs typeface="Arial"/>
            </a:endParaRPr>
          </a:p>
          <a:p>
            <a:pPr marL="12700" marR="289560">
              <a:lnSpc>
                <a:spcPct val="125600"/>
              </a:lnSpc>
              <a:spcBef>
                <a:spcPts val="55"/>
              </a:spcBef>
            </a:pPr>
            <a:r>
              <a:rPr sz="900" dirty="0">
                <a:latin typeface="Arial"/>
                <a:cs typeface="Arial"/>
              </a:rPr>
              <a:t>Research</a:t>
            </a:r>
            <a:r>
              <a:rPr sz="900" spc="-9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Director  </a:t>
            </a:r>
            <a:r>
              <a:rPr sz="900" spc="-10" dirty="0">
                <a:latin typeface="Arial"/>
                <a:cs typeface="Arial"/>
              </a:rPr>
              <a:t>EMA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5401" y="823671"/>
            <a:ext cx="6732270" cy="18154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042160">
              <a:lnSpc>
                <a:spcPct val="100000"/>
              </a:lnSpc>
              <a:spcBef>
                <a:spcPts val="100"/>
              </a:spcBef>
            </a:pPr>
            <a:r>
              <a:rPr sz="4500" dirty="0"/>
              <a:t>How to</a:t>
            </a:r>
            <a:r>
              <a:rPr sz="4500" spc="-55" dirty="0"/>
              <a:t> </a:t>
            </a:r>
            <a:r>
              <a:rPr sz="4500" spc="-5" dirty="0"/>
              <a:t>Streamline  </a:t>
            </a:r>
            <a:r>
              <a:rPr sz="4500" dirty="0"/>
              <a:t>DataOps </a:t>
            </a:r>
            <a:r>
              <a:rPr sz="4500" spc="-5" dirty="0"/>
              <a:t>on</a:t>
            </a:r>
            <a:r>
              <a:rPr sz="4500" spc="-80" dirty="0"/>
              <a:t> </a:t>
            </a:r>
            <a:r>
              <a:rPr sz="4500" dirty="0"/>
              <a:t>AWS</a:t>
            </a:r>
            <a:endParaRPr sz="4500"/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2700" spc="-5" dirty="0"/>
              <a:t>Modernizing Data Management in </a:t>
            </a:r>
            <a:r>
              <a:rPr sz="2700" dirty="0"/>
              <a:t>the</a:t>
            </a:r>
            <a:r>
              <a:rPr sz="2700" spc="30" dirty="0"/>
              <a:t> </a:t>
            </a:r>
            <a:r>
              <a:rPr sz="2700" spc="-5" dirty="0"/>
              <a:t>Cloud</a:t>
            </a:r>
            <a:endParaRPr sz="2700"/>
          </a:p>
        </p:txBody>
      </p:sp>
      <p:sp>
        <p:nvSpPr>
          <p:cNvPr id="7" name="object 7"/>
          <p:cNvSpPr txBox="1"/>
          <p:nvPr/>
        </p:nvSpPr>
        <p:spPr>
          <a:xfrm>
            <a:off x="3626865" y="3977696"/>
            <a:ext cx="1687830" cy="62801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200" b="1" spc="-5" dirty="0">
                <a:latin typeface="Arial"/>
                <a:cs typeface="Arial"/>
              </a:rPr>
              <a:t>Will Davis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124400"/>
              </a:lnSpc>
              <a:spcBef>
                <a:spcPts val="110"/>
              </a:spcBef>
            </a:pPr>
            <a:r>
              <a:rPr sz="900" dirty="0">
                <a:latin typeface="Arial"/>
                <a:cs typeface="Arial"/>
              </a:rPr>
              <a:t>Sr. Director of Product</a:t>
            </a:r>
            <a:r>
              <a:rPr sz="900" spc="-114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Marketing  Trifacta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1836" y="3960876"/>
            <a:ext cx="705612" cy="7056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500876" y="3966159"/>
            <a:ext cx="2386330" cy="59372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200" b="1" dirty="0">
                <a:latin typeface="Arial"/>
                <a:cs typeface="Arial"/>
              </a:rPr>
              <a:t>Nikki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Rouda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370"/>
              </a:spcBef>
            </a:pPr>
            <a:r>
              <a:rPr sz="900" dirty="0">
                <a:latin typeface="Arial"/>
                <a:cs typeface="Arial"/>
              </a:rPr>
              <a:t>Principal Product </a:t>
            </a:r>
            <a:r>
              <a:rPr sz="900" spc="-5" dirty="0">
                <a:latin typeface="Arial"/>
                <a:cs typeface="Arial"/>
              </a:rPr>
              <a:t>Marketing Manager, Amazon  </a:t>
            </a:r>
            <a:r>
              <a:rPr sz="900" spc="5" dirty="0">
                <a:latin typeface="Arial"/>
                <a:cs typeface="Arial"/>
              </a:rPr>
              <a:t>Web</a:t>
            </a:r>
            <a:r>
              <a:rPr sz="900" spc="-4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Services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97479" y="3956303"/>
            <a:ext cx="705612" cy="7056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40323" y="3933444"/>
            <a:ext cx="707136" cy="7056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4630420"/>
          </a:xfrm>
          <a:custGeom>
            <a:avLst/>
            <a:gdLst/>
            <a:ahLst/>
            <a:cxnLst/>
            <a:rect l="l" t="t" r="r" b="b"/>
            <a:pathLst>
              <a:path w="9144000" h="4630420">
                <a:moveTo>
                  <a:pt x="0" y="4629912"/>
                </a:moveTo>
                <a:lnTo>
                  <a:pt x="9144000" y="4629912"/>
                </a:lnTo>
                <a:lnTo>
                  <a:pt x="9144000" y="0"/>
                </a:lnTo>
                <a:lnTo>
                  <a:pt x="0" y="0"/>
                </a:lnTo>
                <a:lnTo>
                  <a:pt x="0" y="46299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79803" y="172212"/>
            <a:ext cx="7664196" cy="45003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61972" y="3319271"/>
            <a:ext cx="3086100" cy="1028700"/>
          </a:xfrm>
          <a:custGeom>
            <a:avLst/>
            <a:gdLst/>
            <a:ahLst/>
            <a:cxnLst/>
            <a:rect l="l" t="t" r="r" b="b"/>
            <a:pathLst>
              <a:path w="3086100" h="1028700">
                <a:moveTo>
                  <a:pt x="0" y="1028699"/>
                </a:moveTo>
                <a:lnTo>
                  <a:pt x="3086100" y="1028699"/>
                </a:lnTo>
                <a:lnTo>
                  <a:pt x="3086100" y="0"/>
                </a:lnTo>
                <a:lnTo>
                  <a:pt x="0" y="0"/>
                </a:lnTo>
                <a:lnTo>
                  <a:pt x="0" y="10286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3204260"/>
            <a:ext cx="3698875" cy="149796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2100" b="1" dirty="0">
                <a:solidFill>
                  <a:srgbClr val="00457B"/>
                </a:solidFill>
                <a:latin typeface="Arial"/>
                <a:cs typeface="Arial"/>
              </a:rPr>
              <a:t>FASTER</a:t>
            </a:r>
            <a:r>
              <a:rPr sz="2100" b="1" spc="-5" dirty="0">
                <a:solidFill>
                  <a:srgbClr val="00457B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00457B"/>
                </a:solidFill>
                <a:latin typeface="Arial"/>
                <a:cs typeface="Arial"/>
              </a:rPr>
              <a:t>SPEEDS:</a:t>
            </a:r>
            <a:endParaRPr sz="21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755"/>
              </a:spcBef>
            </a:pPr>
            <a:r>
              <a:rPr sz="2100" b="1" spc="-5" dirty="0">
                <a:solidFill>
                  <a:srgbClr val="00457B"/>
                </a:solidFill>
                <a:latin typeface="Arial"/>
                <a:cs typeface="Arial"/>
              </a:rPr>
              <a:t>Streaming platforms take </a:t>
            </a:r>
            <a:r>
              <a:rPr sz="2100" b="1" dirty="0">
                <a:solidFill>
                  <a:srgbClr val="00457B"/>
                </a:solidFill>
                <a:latin typeface="Arial"/>
                <a:cs typeface="Arial"/>
              </a:rPr>
              <a:t>the  #1 spot for </a:t>
            </a:r>
            <a:r>
              <a:rPr sz="2100" b="1" spc="-5" dirty="0">
                <a:solidFill>
                  <a:srgbClr val="00457B"/>
                </a:solidFill>
                <a:latin typeface="Arial"/>
                <a:cs typeface="Arial"/>
              </a:rPr>
              <a:t>platforms  implemented </a:t>
            </a:r>
            <a:r>
              <a:rPr sz="2100" b="1" dirty="0">
                <a:solidFill>
                  <a:srgbClr val="00457B"/>
                </a:solidFill>
                <a:latin typeface="Arial"/>
                <a:cs typeface="Arial"/>
              </a:rPr>
              <a:t>in</a:t>
            </a:r>
            <a:r>
              <a:rPr sz="2100" b="1" spc="-10" dirty="0">
                <a:solidFill>
                  <a:srgbClr val="00457B"/>
                </a:solidFill>
                <a:latin typeface="Arial"/>
                <a:cs typeface="Arial"/>
              </a:rPr>
              <a:t> </a:t>
            </a:r>
            <a:r>
              <a:rPr sz="2100" b="1" spc="-5" dirty="0">
                <a:solidFill>
                  <a:srgbClr val="00457B"/>
                </a:solidFill>
                <a:latin typeface="Arial"/>
                <a:cs typeface="Arial"/>
              </a:rPr>
              <a:t>2018.</a:t>
            </a:r>
            <a:endParaRPr sz="2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25716" y="4890825"/>
            <a:ext cx="1830070" cy="20256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40"/>
              </a:spcBef>
            </a:pPr>
            <a:r>
              <a:rPr sz="600" i="1" dirty="0">
                <a:solidFill>
                  <a:srgbClr val="00457B"/>
                </a:solidFill>
                <a:latin typeface="Arial"/>
                <a:cs typeface="Arial"/>
              </a:rPr>
              <a:t>IT &amp; </a:t>
            </a:r>
            <a:r>
              <a:rPr sz="600" i="1" spc="-5" dirty="0">
                <a:solidFill>
                  <a:srgbClr val="00457B"/>
                </a:solidFill>
                <a:latin typeface="Arial"/>
                <a:cs typeface="Arial"/>
              </a:rPr>
              <a:t>DATA MANAGEMENT RESEARCH, INDUSTRY  ANALYSIS </a:t>
            </a:r>
            <a:r>
              <a:rPr sz="600" i="1" dirty="0">
                <a:solidFill>
                  <a:srgbClr val="00457B"/>
                </a:solidFill>
                <a:latin typeface="Arial"/>
                <a:cs typeface="Arial"/>
              </a:rPr>
              <a:t>&amp; CONSULTING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5" dirty="0"/>
              <a:t>Slide</a:t>
            </a:r>
            <a:r>
              <a:rPr spc="-20" dirty="0"/>
              <a:t> </a:t>
            </a:r>
            <a:fld id="{81D60167-4931-47E6-BA6A-407CBD079E47}" type="slidenum">
              <a:rPr spc="10" dirty="0"/>
              <a:t>10</a:t>
            </a:fld>
            <a:endParaRPr spc="10" dirty="0"/>
          </a:p>
        </p:txBody>
      </p:sp>
      <p:sp>
        <p:nvSpPr>
          <p:cNvPr id="8" name="object 8"/>
          <p:cNvSpPr txBox="1"/>
          <p:nvPr/>
        </p:nvSpPr>
        <p:spPr>
          <a:xfrm>
            <a:off x="1247038" y="4967282"/>
            <a:ext cx="1863725" cy="12128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650" spc="15" dirty="0">
                <a:solidFill>
                  <a:srgbClr val="7E7E7E"/>
                </a:solidFill>
                <a:latin typeface="Arial"/>
                <a:cs typeface="Arial"/>
              </a:rPr>
              <a:t>© </a:t>
            </a:r>
            <a:r>
              <a:rPr sz="650" spc="5" dirty="0">
                <a:solidFill>
                  <a:srgbClr val="7E7E7E"/>
                </a:solidFill>
                <a:latin typeface="Arial"/>
                <a:cs typeface="Arial"/>
              </a:rPr>
              <a:t>2019 </a:t>
            </a:r>
            <a:r>
              <a:rPr sz="650" spc="10" dirty="0">
                <a:solidFill>
                  <a:srgbClr val="7E7E7E"/>
                </a:solidFill>
                <a:latin typeface="Arial"/>
                <a:cs typeface="Arial"/>
              </a:rPr>
              <a:t>Enterprise Management </a:t>
            </a:r>
            <a:r>
              <a:rPr sz="650" spc="5" dirty="0">
                <a:solidFill>
                  <a:srgbClr val="7E7E7E"/>
                </a:solidFill>
                <a:latin typeface="Arial"/>
                <a:cs typeface="Arial"/>
              </a:rPr>
              <a:t>Associates,</a:t>
            </a:r>
            <a:r>
              <a:rPr sz="650" spc="1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650" spc="5" dirty="0">
                <a:solidFill>
                  <a:srgbClr val="7E7E7E"/>
                </a:solidFill>
                <a:latin typeface="Arial"/>
                <a:cs typeface="Arial"/>
              </a:rPr>
              <a:t>Inc.</a:t>
            </a:r>
            <a:endParaRPr sz="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914400"/>
          </a:xfrm>
          <a:custGeom>
            <a:avLst/>
            <a:gdLst/>
            <a:ahLst/>
            <a:cxnLst/>
            <a:rect l="l" t="t" r="r" b="b"/>
            <a:pathLst>
              <a:path w="9144000" h="914400">
                <a:moveTo>
                  <a:pt x="0" y="914400"/>
                </a:moveTo>
                <a:lnTo>
                  <a:pt x="9144000" y="914400"/>
                </a:lnTo>
                <a:lnTo>
                  <a:pt x="9144000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43100" y="286511"/>
            <a:ext cx="7200899" cy="4392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0" y="2229611"/>
            <a:ext cx="3030220" cy="1600200"/>
          </a:xfrm>
          <a:custGeom>
            <a:avLst/>
            <a:gdLst/>
            <a:ahLst/>
            <a:cxnLst/>
            <a:rect l="l" t="t" r="r" b="b"/>
            <a:pathLst>
              <a:path w="3030220" h="1600200">
                <a:moveTo>
                  <a:pt x="0" y="1600200"/>
                </a:moveTo>
                <a:lnTo>
                  <a:pt x="3029712" y="1600200"/>
                </a:lnTo>
                <a:lnTo>
                  <a:pt x="3029712" y="0"/>
                </a:lnTo>
                <a:lnTo>
                  <a:pt x="0" y="0"/>
                </a:lnTo>
                <a:lnTo>
                  <a:pt x="0" y="1600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7400" y="2627757"/>
            <a:ext cx="3897629" cy="181800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2100" b="1" dirty="0">
                <a:solidFill>
                  <a:srgbClr val="00457B"/>
                </a:solidFill>
                <a:latin typeface="Arial"/>
                <a:cs typeface="Arial"/>
              </a:rPr>
              <a:t>MORE COMPLEXITY:</a:t>
            </a:r>
            <a:endParaRPr sz="21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755"/>
              </a:spcBef>
            </a:pPr>
            <a:r>
              <a:rPr sz="2100" b="1" dirty="0">
                <a:solidFill>
                  <a:srgbClr val="00457B"/>
                </a:solidFill>
                <a:latin typeface="Arial"/>
                <a:cs typeface="Arial"/>
              </a:rPr>
              <a:t>Almost </a:t>
            </a:r>
            <a:r>
              <a:rPr sz="2100" b="1" spc="-5" dirty="0">
                <a:solidFill>
                  <a:srgbClr val="00457B"/>
                </a:solidFill>
                <a:latin typeface="Arial"/>
                <a:cs typeface="Arial"/>
              </a:rPr>
              <a:t>3 </a:t>
            </a:r>
            <a:r>
              <a:rPr sz="2100" b="1" dirty="0">
                <a:solidFill>
                  <a:srgbClr val="00457B"/>
                </a:solidFill>
                <a:latin typeface="Arial"/>
                <a:cs typeface="Arial"/>
              </a:rPr>
              <a:t>of </a:t>
            </a:r>
            <a:r>
              <a:rPr sz="2100" b="1" spc="-5" dirty="0">
                <a:solidFill>
                  <a:srgbClr val="00457B"/>
                </a:solidFill>
                <a:latin typeface="Arial"/>
                <a:cs typeface="Arial"/>
              </a:rPr>
              <a:t>4 </a:t>
            </a:r>
            <a:r>
              <a:rPr sz="2100" b="1" dirty="0">
                <a:solidFill>
                  <a:srgbClr val="00457B"/>
                </a:solidFill>
                <a:latin typeface="Arial"/>
                <a:cs typeface="Arial"/>
              </a:rPr>
              <a:t>respondents  indicated they </a:t>
            </a:r>
            <a:r>
              <a:rPr sz="2100" b="1" spc="15" dirty="0">
                <a:solidFill>
                  <a:srgbClr val="00457B"/>
                </a:solidFill>
                <a:latin typeface="Arial"/>
                <a:cs typeface="Arial"/>
              </a:rPr>
              <a:t>were </a:t>
            </a:r>
            <a:r>
              <a:rPr sz="2100" b="1" dirty="0">
                <a:solidFill>
                  <a:srgbClr val="00457B"/>
                </a:solidFill>
                <a:latin typeface="Arial"/>
                <a:cs typeface="Arial"/>
              </a:rPr>
              <a:t>adopting  complex </a:t>
            </a:r>
            <a:r>
              <a:rPr sz="2100" b="1" spc="5" dirty="0">
                <a:solidFill>
                  <a:srgbClr val="00457B"/>
                </a:solidFill>
                <a:latin typeface="Arial"/>
                <a:cs typeface="Arial"/>
              </a:rPr>
              <a:t>workloads </a:t>
            </a:r>
            <a:r>
              <a:rPr sz="2100" b="1" dirty="0">
                <a:solidFill>
                  <a:srgbClr val="00457B"/>
                </a:solidFill>
                <a:latin typeface="Arial"/>
                <a:cs typeface="Arial"/>
              </a:rPr>
              <a:t>like data  </a:t>
            </a:r>
            <a:r>
              <a:rPr sz="2100" b="1" spc="-5" dirty="0">
                <a:solidFill>
                  <a:srgbClr val="00457B"/>
                </a:solidFill>
                <a:latin typeface="Arial"/>
                <a:cs typeface="Arial"/>
              </a:rPr>
              <a:t>science </a:t>
            </a:r>
            <a:r>
              <a:rPr sz="2100" b="1" dirty="0">
                <a:solidFill>
                  <a:srgbClr val="00457B"/>
                </a:solidFill>
                <a:latin typeface="Arial"/>
                <a:cs typeface="Arial"/>
              </a:rPr>
              <a:t>and machine</a:t>
            </a:r>
            <a:r>
              <a:rPr sz="2100" b="1" spc="-45" dirty="0">
                <a:solidFill>
                  <a:srgbClr val="00457B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00457B"/>
                </a:solidFill>
                <a:latin typeface="Arial"/>
                <a:cs typeface="Arial"/>
              </a:rPr>
              <a:t>learning.</a:t>
            </a:r>
            <a:endParaRPr sz="2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25716" y="4890825"/>
            <a:ext cx="1830070" cy="20256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40"/>
              </a:spcBef>
            </a:pPr>
            <a:r>
              <a:rPr sz="600" i="1" dirty="0">
                <a:solidFill>
                  <a:srgbClr val="00457B"/>
                </a:solidFill>
                <a:latin typeface="Arial"/>
                <a:cs typeface="Arial"/>
              </a:rPr>
              <a:t>IT &amp; </a:t>
            </a:r>
            <a:r>
              <a:rPr sz="600" i="1" spc="-5" dirty="0">
                <a:solidFill>
                  <a:srgbClr val="00457B"/>
                </a:solidFill>
                <a:latin typeface="Arial"/>
                <a:cs typeface="Arial"/>
              </a:rPr>
              <a:t>DATA MANAGEMENT RESEARCH, INDUSTRY  ANALYSIS </a:t>
            </a:r>
            <a:r>
              <a:rPr sz="600" i="1" dirty="0">
                <a:solidFill>
                  <a:srgbClr val="00457B"/>
                </a:solidFill>
                <a:latin typeface="Arial"/>
                <a:cs typeface="Arial"/>
              </a:rPr>
              <a:t>&amp; CONSULTING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5" dirty="0"/>
              <a:t>Slide</a:t>
            </a:r>
            <a:r>
              <a:rPr spc="-20" dirty="0"/>
              <a:t> </a:t>
            </a:r>
            <a:fld id="{81D60167-4931-47E6-BA6A-407CBD079E47}" type="slidenum">
              <a:rPr spc="10" dirty="0"/>
              <a:t>11</a:t>
            </a:fld>
            <a:endParaRPr spc="10" dirty="0"/>
          </a:p>
        </p:txBody>
      </p:sp>
      <p:sp>
        <p:nvSpPr>
          <p:cNvPr id="8" name="object 8"/>
          <p:cNvSpPr txBox="1"/>
          <p:nvPr/>
        </p:nvSpPr>
        <p:spPr>
          <a:xfrm>
            <a:off x="1247038" y="4967282"/>
            <a:ext cx="1863725" cy="12128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650" spc="15" dirty="0">
                <a:solidFill>
                  <a:srgbClr val="7E7E7E"/>
                </a:solidFill>
                <a:latin typeface="Arial"/>
                <a:cs typeface="Arial"/>
              </a:rPr>
              <a:t>© </a:t>
            </a:r>
            <a:r>
              <a:rPr sz="650" spc="5" dirty="0">
                <a:solidFill>
                  <a:srgbClr val="7E7E7E"/>
                </a:solidFill>
                <a:latin typeface="Arial"/>
                <a:cs typeface="Arial"/>
              </a:rPr>
              <a:t>2019 </a:t>
            </a:r>
            <a:r>
              <a:rPr sz="650" spc="10" dirty="0">
                <a:solidFill>
                  <a:srgbClr val="7E7E7E"/>
                </a:solidFill>
                <a:latin typeface="Arial"/>
                <a:cs typeface="Arial"/>
              </a:rPr>
              <a:t>Enterprise Management </a:t>
            </a:r>
            <a:r>
              <a:rPr sz="650" spc="5" dirty="0">
                <a:solidFill>
                  <a:srgbClr val="7E7E7E"/>
                </a:solidFill>
                <a:latin typeface="Arial"/>
                <a:cs typeface="Arial"/>
              </a:rPr>
              <a:t>Associates,</a:t>
            </a:r>
            <a:r>
              <a:rPr sz="650" spc="1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650" spc="5" dirty="0">
                <a:solidFill>
                  <a:srgbClr val="7E7E7E"/>
                </a:solidFill>
                <a:latin typeface="Arial"/>
                <a:cs typeface="Arial"/>
              </a:rPr>
              <a:t>Inc.</a:t>
            </a:r>
            <a:endParaRPr sz="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914400"/>
          </a:xfrm>
          <a:custGeom>
            <a:avLst/>
            <a:gdLst/>
            <a:ahLst/>
            <a:cxnLst/>
            <a:rect l="l" t="t" r="r" b="b"/>
            <a:pathLst>
              <a:path w="9144000" h="914400">
                <a:moveTo>
                  <a:pt x="0" y="914400"/>
                </a:moveTo>
                <a:lnTo>
                  <a:pt x="9144000" y="914400"/>
                </a:lnTo>
                <a:lnTo>
                  <a:pt x="9144000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72311" y="231647"/>
            <a:ext cx="7072884" cy="4366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125716" y="4890825"/>
            <a:ext cx="1830070" cy="20256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40"/>
              </a:spcBef>
            </a:pPr>
            <a:r>
              <a:rPr sz="600" i="1" dirty="0">
                <a:solidFill>
                  <a:srgbClr val="00457B"/>
                </a:solidFill>
                <a:latin typeface="Arial"/>
                <a:cs typeface="Arial"/>
              </a:rPr>
              <a:t>IT &amp; </a:t>
            </a:r>
            <a:r>
              <a:rPr sz="600" i="1" spc="-5" dirty="0">
                <a:solidFill>
                  <a:srgbClr val="00457B"/>
                </a:solidFill>
                <a:latin typeface="Arial"/>
                <a:cs typeface="Arial"/>
              </a:rPr>
              <a:t>DATA MANAGEMENT RESEARCH, INDUSTRY  ANALYSIS </a:t>
            </a:r>
            <a:r>
              <a:rPr sz="600" i="1" dirty="0">
                <a:solidFill>
                  <a:srgbClr val="00457B"/>
                </a:solidFill>
                <a:latin typeface="Arial"/>
                <a:cs typeface="Arial"/>
              </a:rPr>
              <a:t>&amp; CONSULTING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5" dirty="0"/>
              <a:t>Slide</a:t>
            </a:r>
            <a:r>
              <a:rPr spc="-20" dirty="0"/>
              <a:t> </a:t>
            </a:r>
            <a:fld id="{81D60167-4931-47E6-BA6A-407CBD079E47}" type="slidenum">
              <a:rPr spc="10" dirty="0"/>
              <a:t>12</a:t>
            </a:fld>
            <a:endParaRPr spc="10" dirty="0"/>
          </a:p>
        </p:txBody>
      </p:sp>
      <p:sp>
        <p:nvSpPr>
          <p:cNvPr id="6" name="object 6"/>
          <p:cNvSpPr txBox="1"/>
          <p:nvPr/>
        </p:nvSpPr>
        <p:spPr>
          <a:xfrm>
            <a:off x="1247038" y="4967282"/>
            <a:ext cx="1863725" cy="12128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650" spc="15" dirty="0">
                <a:solidFill>
                  <a:srgbClr val="7E7E7E"/>
                </a:solidFill>
                <a:latin typeface="Arial"/>
                <a:cs typeface="Arial"/>
              </a:rPr>
              <a:t>© </a:t>
            </a:r>
            <a:r>
              <a:rPr sz="650" spc="5" dirty="0">
                <a:solidFill>
                  <a:srgbClr val="7E7E7E"/>
                </a:solidFill>
                <a:latin typeface="Arial"/>
                <a:cs typeface="Arial"/>
              </a:rPr>
              <a:t>2019 </a:t>
            </a:r>
            <a:r>
              <a:rPr sz="650" spc="10" dirty="0">
                <a:solidFill>
                  <a:srgbClr val="7E7E7E"/>
                </a:solidFill>
                <a:latin typeface="Arial"/>
                <a:cs typeface="Arial"/>
              </a:rPr>
              <a:t>Enterprise Management </a:t>
            </a:r>
            <a:r>
              <a:rPr sz="650" spc="5" dirty="0">
                <a:solidFill>
                  <a:srgbClr val="7E7E7E"/>
                </a:solidFill>
                <a:latin typeface="Arial"/>
                <a:cs typeface="Arial"/>
              </a:rPr>
              <a:t>Associates,</a:t>
            </a:r>
            <a:r>
              <a:rPr sz="650" spc="1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650" spc="5" dirty="0">
                <a:solidFill>
                  <a:srgbClr val="7E7E7E"/>
                </a:solidFill>
                <a:latin typeface="Arial"/>
                <a:cs typeface="Arial"/>
              </a:rPr>
              <a:t>Inc.</a:t>
            </a:r>
            <a:endParaRPr sz="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914400"/>
          </a:xfrm>
          <a:custGeom>
            <a:avLst/>
            <a:gdLst/>
            <a:ahLst/>
            <a:cxnLst/>
            <a:rect l="l" t="t" r="r" b="b"/>
            <a:pathLst>
              <a:path w="9144000" h="914400">
                <a:moveTo>
                  <a:pt x="0" y="914400"/>
                </a:moveTo>
                <a:lnTo>
                  <a:pt x="9144000" y="914400"/>
                </a:lnTo>
                <a:lnTo>
                  <a:pt x="9144000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43712" y="114300"/>
            <a:ext cx="7200900" cy="46222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72311" y="1886711"/>
            <a:ext cx="3028315" cy="1600200"/>
          </a:xfrm>
          <a:custGeom>
            <a:avLst/>
            <a:gdLst/>
            <a:ahLst/>
            <a:cxnLst/>
            <a:rect l="l" t="t" r="r" b="b"/>
            <a:pathLst>
              <a:path w="3028315" h="1600200">
                <a:moveTo>
                  <a:pt x="0" y="1600200"/>
                </a:moveTo>
                <a:lnTo>
                  <a:pt x="3028188" y="1600200"/>
                </a:lnTo>
                <a:lnTo>
                  <a:pt x="3028188" y="0"/>
                </a:lnTo>
                <a:lnTo>
                  <a:pt x="0" y="0"/>
                </a:lnTo>
                <a:lnTo>
                  <a:pt x="0" y="1600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08431" y="2444877"/>
            <a:ext cx="3851910" cy="149796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2100" b="1" dirty="0">
                <a:solidFill>
                  <a:srgbClr val="00457B"/>
                </a:solidFill>
                <a:latin typeface="Arial"/>
                <a:cs typeface="Arial"/>
              </a:rPr>
              <a:t>MORE</a:t>
            </a:r>
            <a:r>
              <a:rPr sz="2100" b="1" spc="-5" dirty="0">
                <a:solidFill>
                  <a:srgbClr val="00457B"/>
                </a:solidFill>
                <a:latin typeface="Arial"/>
                <a:cs typeface="Arial"/>
              </a:rPr>
              <a:t> CLOUD:</a:t>
            </a:r>
            <a:endParaRPr sz="21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755"/>
              </a:spcBef>
            </a:pPr>
            <a:r>
              <a:rPr sz="2100" b="1" spc="-5" dirty="0">
                <a:solidFill>
                  <a:srgbClr val="00457B"/>
                </a:solidFill>
                <a:latin typeface="Arial"/>
                <a:cs typeface="Arial"/>
              </a:rPr>
              <a:t>More </a:t>
            </a:r>
            <a:r>
              <a:rPr sz="2100" b="1" dirty="0">
                <a:solidFill>
                  <a:srgbClr val="00457B"/>
                </a:solidFill>
                <a:latin typeface="Arial"/>
                <a:cs typeface="Arial"/>
              </a:rPr>
              <a:t>than </a:t>
            </a:r>
            <a:r>
              <a:rPr sz="2100" b="1" spc="-5" dirty="0">
                <a:solidFill>
                  <a:srgbClr val="00457B"/>
                </a:solidFill>
                <a:latin typeface="Arial"/>
                <a:cs typeface="Arial"/>
              </a:rPr>
              <a:t>3 </a:t>
            </a:r>
            <a:r>
              <a:rPr sz="2100" b="1" dirty="0">
                <a:solidFill>
                  <a:srgbClr val="00457B"/>
                </a:solidFill>
                <a:latin typeface="Arial"/>
                <a:cs typeface="Arial"/>
              </a:rPr>
              <a:t>of </a:t>
            </a:r>
            <a:r>
              <a:rPr sz="2100" b="1" spc="-5" dirty="0">
                <a:solidFill>
                  <a:srgbClr val="00457B"/>
                </a:solidFill>
                <a:latin typeface="Arial"/>
                <a:cs typeface="Arial"/>
              </a:rPr>
              <a:t>every 4 </a:t>
            </a:r>
            <a:r>
              <a:rPr sz="2100" b="1" dirty="0">
                <a:solidFill>
                  <a:srgbClr val="00457B"/>
                </a:solidFill>
                <a:latin typeface="Arial"/>
                <a:cs typeface="Arial"/>
              </a:rPr>
              <a:t>big  </a:t>
            </a:r>
            <a:r>
              <a:rPr sz="2100" b="1" spc="-5" dirty="0">
                <a:solidFill>
                  <a:srgbClr val="00457B"/>
                </a:solidFill>
                <a:latin typeface="Arial"/>
                <a:cs typeface="Arial"/>
              </a:rPr>
              <a:t>data projects are </a:t>
            </a:r>
            <a:r>
              <a:rPr sz="2100" b="1" dirty="0">
                <a:solidFill>
                  <a:srgbClr val="00457B"/>
                </a:solidFill>
                <a:latin typeface="Arial"/>
                <a:cs typeface="Arial"/>
              </a:rPr>
              <a:t>using </a:t>
            </a:r>
            <a:r>
              <a:rPr sz="2100" b="1" spc="-5" dirty="0">
                <a:solidFill>
                  <a:srgbClr val="00457B"/>
                </a:solidFill>
                <a:latin typeface="Arial"/>
                <a:cs typeface="Arial"/>
              </a:rPr>
              <a:t>some  form </a:t>
            </a:r>
            <a:r>
              <a:rPr sz="2100" b="1" dirty="0">
                <a:solidFill>
                  <a:srgbClr val="00457B"/>
                </a:solidFill>
                <a:latin typeface="Arial"/>
                <a:cs typeface="Arial"/>
              </a:rPr>
              <a:t>of cloud</a:t>
            </a:r>
            <a:r>
              <a:rPr sz="2100" b="1" spc="10" dirty="0">
                <a:solidFill>
                  <a:srgbClr val="00457B"/>
                </a:solidFill>
                <a:latin typeface="Arial"/>
                <a:cs typeface="Arial"/>
              </a:rPr>
              <a:t> </a:t>
            </a:r>
            <a:r>
              <a:rPr sz="2100" b="1" spc="-5" dirty="0">
                <a:solidFill>
                  <a:srgbClr val="00457B"/>
                </a:solidFill>
                <a:latin typeface="Arial"/>
                <a:cs typeface="Arial"/>
              </a:rPr>
              <a:t>implementation.</a:t>
            </a:r>
            <a:endParaRPr sz="2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25716" y="4890825"/>
            <a:ext cx="1830070" cy="20256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40"/>
              </a:spcBef>
            </a:pPr>
            <a:r>
              <a:rPr sz="600" i="1" dirty="0">
                <a:solidFill>
                  <a:srgbClr val="00457B"/>
                </a:solidFill>
                <a:latin typeface="Arial"/>
                <a:cs typeface="Arial"/>
              </a:rPr>
              <a:t>IT &amp; </a:t>
            </a:r>
            <a:r>
              <a:rPr sz="600" i="1" spc="-5" dirty="0">
                <a:solidFill>
                  <a:srgbClr val="00457B"/>
                </a:solidFill>
                <a:latin typeface="Arial"/>
                <a:cs typeface="Arial"/>
              </a:rPr>
              <a:t>DATA MANAGEMENT RESEARCH, INDUSTRY  ANALYSIS </a:t>
            </a:r>
            <a:r>
              <a:rPr sz="600" i="1" dirty="0">
                <a:solidFill>
                  <a:srgbClr val="00457B"/>
                </a:solidFill>
                <a:latin typeface="Arial"/>
                <a:cs typeface="Arial"/>
              </a:rPr>
              <a:t>&amp; CONSULTING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5" dirty="0"/>
              <a:t>Slide</a:t>
            </a:r>
            <a:r>
              <a:rPr spc="-20" dirty="0"/>
              <a:t> </a:t>
            </a:r>
            <a:fld id="{81D60167-4931-47E6-BA6A-407CBD079E47}" type="slidenum">
              <a:rPr spc="10" dirty="0"/>
              <a:t>13</a:t>
            </a:fld>
            <a:endParaRPr spc="10" dirty="0"/>
          </a:p>
        </p:txBody>
      </p:sp>
      <p:sp>
        <p:nvSpPr>
          <p:cNvPr id="8" name="object 8"/>
          <p:cNvSpPr txBox="1"/>
          <p:nvPr/>
        </p:nvSpPr>
        <p:spPr>
          <a:xfrm>
            <a:off x="1247038" y="4967282"/>
            <a:ext cx="1863725" cy="12128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650" spc="15" dirty="0">
                <a:solidFill>
                  <a:srgbClr val="7E7E7E"/>
                </a:solidFill>
                <a:latin typeface="Arial"/>
                <a:cs typeface="Arial"/>
              </a:rPr>
              <a:t>© </a:t>
            </a:r>
            <a:r>
              <a:rPr sz="650" spc="5" dirty="0">
                <a:solidFill>
                  <a:srgbClr val="7E7E7E"/>
                </a:solidFill>
                <a:latin typeface="Arial"/>
                <a:cs typeface="Arial"/>
              </a:rPr>
              <a:t>2019 </a:t>
            </a:r>
            <a:r>
              <a:rPr sz="650" spc="10" dirty="0">
                <a:solidFill>
                  <a:srgbClr val="7E7E7E"/>
                </a:solidFill>
                <a:latin typeface="Arial"/>
                <a:cs typeface="Arial"/>
              </a:rPr>
              <a:t>Enterprise Management </a:t>
            </a:r>
            <a:r>
              <a:rPr sz="650" spc="5" dirty="0">
                <a:solidFill>
                  <a:srgbClr val="7E7E7E"/>
                </a:solidFill>
                <a:latin typeface="Arial"/>
                <a:cs typeface="Arial"/>
              </a:rPr>
              <a:t>Associates,</a:t>
            </a:r>
            <a:r>
              <a:rPr sz="650" spc="1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650" spc="5" dirty="0">
                <a:solidFill>
                  <a:srgbClr val="7E7E7E"/>
                </a:solidFill>
                <a:latin typeface="Arial"/>
                <a:cs typeface="Arial"/>
              </a:rPr>
              <a:t>Inc.</a:t>
            </a:r>
            <a:endParaRPr sz="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4527" y="4729839"/>
            <a:ext cx="1031041" cy="3321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43403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5900" y="1925827"/>
            <a:ext cx="759968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dirty="0"/>
              <a:t>Modernization </a:t>
            </a:r>
            <a:r>
              <a:rPr sz="3300" spc="-5" dirty="0"/>
              <a:t>and </a:t>
            </a:r>
            <a:r>
              <a:rPr sz="3300" dirty="0"/>
              <a:t>DataOps </a:t>
            </a:r>
            <a:r>
              <a:rPr sz="3300" spc="-5" dirty="0"/>
              <a:t>in </a:t>
            </a:r>
            <a:r>
              <a:rPr sz="3300" dirty="0"/>
              <a:t>the</a:t>
            </a:r>
            <a:r>
              <a:rPr sz="3300" spc="-30" dirty="0"/>
              <a:t> </a:t>
            </a:r>
            <a:r>
              <a:rPr sz="3300" spc="-5" dirty="0"/>
              <a:t>Cloud</a:t>
            </a:r>
            <a:endParaRPr sz="3300"/>
          </a:p>
        </p:txBody>
      </p:sp>
      <p:sp>
        <p:nvSpPr>
          <p:cNvPr id="6" name="object 6"/>
          <p:cNvSpPr txBox="1"/>
          <p:nvPr/>
        </p:nvSpPr>
        <p:spPr>
          <a:xfrm>
            <a:off x="7125716" y="4890825"/>
            <a:ext cx="1830070" cy="20256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40"/>
              </a:spcBef>
            </a:pPr>
            <a:r>
              <a:rPr sz="600" i="1" dirty="0">
                <a:solidFill>
                  <a:srgbClr val="00457B"/>
                </a:solidFill>
                <a:latin typeface="Arial"/>
                <a:cs typeface="Arial"/>
              </a:rPr>
              <a:t>IT &amp; </a:t>
            </a:r>
            <a:r>
              <a:rPr sz="600" i="1" spc="-5" dirty="0">
                <a:solidFill>
                  <a:srgbClr val="00457B"/>
                </a:solidFill>
                <a:latin typeface="Arial"/>
                <a:cs typeface="Arial"/>
              </a:rPr>
              <a:t>DATA MANAGEMENT RESEARCH, INDUSTRY  ANALYSIS </a:t>
            </a:r>
            <a:r>
              <a:rPr sz="600" i="1" dirty="0">
                <a:solidFill>
                  <a:srgbClr val="00457B"/>
                </a:solidFill>
                <a:latin typeface="Arial"/>
                <a:cs typeface="Arial"/>
              </a:rPr>
              <a:t>&amp; CONSULTING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4527" y="4729839"/>
            <a:ext cx="1031041" cy="3321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27605" y="1679448"/>
            <a:ext cx="1781406" cy="17845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44000" cy="909955"/>
          </a:xfrm>
          <a:custGeom>
            <a:avLst/>
            <a:gdLst/>
            <a:ahLst/>
            <a:cxnLst/>
            <a:rect l="l" t="t" r="r" b="b"/>
            <a:pathLst>
              <a:path w="9144000" h="909955">
                <a:moveTo>
                  <a:pt x="0" y="909827"/>
                </a:moveTo>
                <a:lnTo>
                  <a:pt x="9144000" y="909827"/>
                </a:lnTo>
                <a:lnTo>
                  <a:pt x="9144000" y="0"/>
                </a:lnTo>
                <a:lnTo>
                  <a:pt x="0" y="0"/>
                </a:lnTo>
                <a:lnTo>
                  <a:pt x="0" y="9098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37688" y="304800"/>
            <a:ext cx="4535423" cy="4533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8902" y="156717"/>
            <a:ext cx="327215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EMA Hybrid Data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Ecosystems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90288" y="3518915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514350" y="0"/>
                </a:moveTo>
                <a:lnTo>
                  <a:pt x="467529" y="2101"/>
                </a:lnTo>
                <a:lnTo>
                  <a:pt x="421886" y="8285"/>
                </a:lnTo>
                <a:lnTo>
                  <a:pt x="377604" y="18370"/>
                </a:lnTo>
                <a:lnTo>
                  <a:pt x="334863" y="32175"/>
                </a:lnTo>
                <a:lnTo>
                  <a:pt x="293846" y="49517"/>
                </a:lnTo>
                <a:lnTo>
                  <a:pt x="254733" y="70216"/>
                </a:lnTo>
                <a:lnTo>
                  <a:pt x="217707" y="94090"/>
                </a:lnTo>
                <a:lnTo>
                  <a:pt x="182947" y="120958"/>
                </a:lnTo>
                <a:lnTo>
                  <a:pt x="150637" y="150637"/>
                </a:lnTo>
                <a:lnTo>
                  <a:pt x="120958" y="182947"/>
                </a:lnTo>
                <a:lnTo>
                  <a:pt x="94090" y="217707"/>
                </a:lnTo>
                <a:lnTo>
                  <a:pt x="70216" y="254733"/>
                </a:lnTo>
                <a:lnTo>
                  <a:pt x="49517" y="293846"/>
                </a:lnTo>
                <a:lnTo>
                  <a:pt x="32175" y="334863"/>
                </a:lnTo>
                <a:lnTo>
                  <a:pt x="18370" y="377604"/>
                </a:lnTo>
                <a:lnTo>
                  <a:pt x="8285" y="421886"/>
                </a:lnTo>
                <a:lnTo>
                  <a:pt x="2101" y="467529"/>
                </a:lnTo>
                <a:lnTo>
                  <a:pt x="0" y="514350"/>
                </a:lnTo>
                <a:lnTo>
                  <a:pt x="2101" y="561167"/>
                </a:lnTo>
                <a:lnTo>
                  <a:pt x="8285" y="606806"/>
                </a:lnTo>
                <a:lnTo>
                  <a:pt x="18370" y="651086"/>
                </a:lnTo>
                <a:lnTo>
                  <a:pt x="32175" y="693825"/>
                </a:lnTo>
                <a:lnTo>
                  <a:pt x="49517" y="734842"/>
                </a:lnTo>
                <a:lnTo>
                  <a:pt x="70216" y="773954"/>
                </a:lnTo>
                <a:lnTo>
                  <a:pt x="94090" y="810981"/>
                </a:lnTo>
                <a:lnTo>
                  <a:pt x="120958" y="845741"/>
                </a:lnTo>
                <a:lnTo>
                  <a:pt x="150637" y="878052"/>
                </a:lnTo>
                <a:lnTo>
                  <a:pt x="182947" y="907733"/>
                </a:lnTo>
                <a:lnTo>
                  <a:pt x="217707" y="934602"/>
                </a:lnTo>
                <a:lnTo>
                  <a:pt x="254733" y="958477"/>
                </a:lnTo>
                <a:lnTo>
                  <a:pt x="293846" y="979177"/>
                </a:lnTo>
                <a:lnTo>
                  <a:pt x="334863" y="996521"/>
                </a:lnTo>
                <a:lnTo>
                  <a:pt x="377604" y="1010327"/>
                </a:lnTo>
                <a:lnTo>
                  <a:pt x="421886" y="1020413"/>
                </a:lnTo>
                <a:lnTo>
                  <a:pt x="467529" y="1026598"/>
                </a:lnTo>
                <a:lnTo>
                  <a:pt x="514350" y="1028700"/>
                </a:lnTo>
                <a:lnTo>
                  <a:pt x="561170" y="1026598"/>
                </a:lnTo>
                <a:lnTo>
                  <a:pt x="606813" y="1020413"/>
                </a:lnTo>
                <a:lnTo>
                  <a:pt x="651095" y="1010327"/>
                </a:lnTo>
                <a:lnTo>
                  <a:pt x="693836" y="996521"/>
                </a:lnTo>
                <a:lnTo>
                  <a:pt x="734853" y="979177"/>
                </a:lnTo>
                <a:lnTo>
                  <a:pt x="773966" y="958477"/>
                </a:lnTo>
                <a:lnTo>
                  <a:pt x="810992" y="934602"/>
                </a:lnTo>
                <a:lnTo>
                  <a:pt x="845752" y="907733"/>
                </a:lnTo>
                <a:lnTo>
                  <a:pt x="878062" y="878052"/>
                </a:lnTo>
                <a:lnTo>
                  <a:pt x="907741" y="845741"/>
                </a:lnTo>
                <a:lnTo>
                  <a:pt x="934609" y="810981"/>
                </a:lnTo>
                <a:lnTo>
                  <a:pt x="958483" y="773954"/>
                </a:lnTo>
                <a:lnTo>
                  <a:pt x="979182" y="734842"/>
                </a:lnTo>
                <a:lnTo>
                  <a:pt x="996524" y="693825"/>
                </a:lnTo>
                <a:lnTo>
                  <a:pt x="1010329" y="651086"/>
                </a:lnTo>
                <a:lnTo>
                  <a:pt x="1020414" y="606806"/>
                </a:lnTo>
                <a:lnTo>
                  <a:pt x="1026598" y="561167"/>
                </a:lnTo>
                <a:lnTo>
                  <a:pt x="1028700" y="514350"/>
                </a:lnTo>
                <a:lnTo>
                  <a:pt x="1026598" y="467529"/>
                </a:lnTo>
                <a:lnTo>
                  <a:pt x="1020414" y="421886"/>
                </a:lnTo>
                <a:lnTo>
                  <a:pt x="1010329" y="377604"/>
                </a:lnTo>
                <a:lnTo>
                  <a:pt x="996524" y="334863"/>
                </a:lnTo>
                <a:lnTo>
                  <a:pt x="979182" y="293846"/>
                </a:lnTo>
                <a:lnTo>
                  <a:pt x="958483" y="254733"/>
                </a:lnTo>
                <a:lnTo>
                  <a:pt x="934609" y="217707"/>
                </a:lnTo>
                <a:lnTo>
                  <a:pt x="907741" y="182947"/>
                </a:lnTo>
                <a:lnTo>
                  <a:pt x="878062" y="150637"/>
                </a:lnTo>
                <a:lnTo>
                  <a:pt x="845752" y="120958"/>
                </a:lnTo>
                <a:lnTo>
                  <a:pt x="810992" y="94090"/>
                </a:lnTo>
                <a:lnTo>
                  <a:pt x="773966" y="70216"/>
                </a:lnTo>
                <a:lnTo>
                  <a:pt x="734853" y="49517"/>
                </a:lnTo>
                <a:lnTo>
                  <a:pt x="693836" y="32175"/>
                </a:lnTo>
                <a:lnTo>
                  <a:pt x="651095" y="18370"/>
                </a:lnTo>
                <a:lnTo>
                  <a:pt x="606813" y="8285"/>
                </a:lnTo>
                <a:lnTo>
                  <a:pt x="561170" y="2101"/>
                </a:lnTo>
                <a:lnTo>
                  <a:pt x="514350" y="0"/>
                </a:lnTo>
                <a:close/>
              </a:path>
            </a:pathLst>
          </a:custGeom>
          <a:solidFill>
            <a:srgbClr val="0034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743703" y="3757066"/>
            <a:ext cx="72517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dirty="0">
                <a:solidFill>
                  <a:srgbClr val="FFFFFF"/>
                </a:solidFill>
                <a:latin typeface="Arial"/>
                <a:cs typeface="Arial"/>
              </a:rPr>
              <a:t>H/S</a:t>
            </a:r>
            <a:endParaRPr sz="33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27248" y="205740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514350" y="0"/>
                </a:moveTo>
                <a:lnTo>
                  <a:pt x="467529" y="2101"/>
                </a:lnTo>
                <a:lnTo>
                  <a:pt x="421886" y="8285"/>
                </a:lnTo>
                <a:lnTo>
                  <a:pt x="377604" y="18370"/>
                </a:lnTo>
                <a:lnTo>
                  <a:pt x="334863" y="32175"/>
                </a:lnTo>
                <a:lnTo>
                  <a:pt x="293846" y="49517"/>
                </a:lnTo>
                <a:lnTo>
                  <a:pt x="254733" y="70216"/>
                </a:lnTo>
                <a:lnTo>
                  <a:pt x="217707" y="94090"/>
                </a:lnTo>
                <a:lnTo>
                  <a:pt x="182947" y="120958"/>
                </a:lnTo>
                <a:lnTo>
                  <a:pt x="150637" y="150637"/>
                </a:lnTo>
                <a:lnTo>
                  <a:pt x="120958" y="182947"/>
                </a:lnTo>
                <a:lnTo>
                  <a:pt x="94090" y="217707"/>
                </a:lnTo>
                <a:lnTo>
                  <a:pt x="70216" y="254733"/>
                </a:lnTo>
                <a:lnTo>
                  <a:pt x="49517" y="293846"/>
                </a:lnTo>
                <a:lnTo>
                  <a:pt x="32175" y="334863"/>
                </a:lnTo>
                <a:lnTo>
                  <a:pt x="18370" y="377604"/>
                </a:lnTo>
                <a:lnTo>
                  <a:pt x="8285" y="421886"/>
                </a:lnTo>
                <a:lnTo>
                  <a:pt x="2101" y="467529"/>
                </a:lnTo>
                <a:lnTo>
                  <a:pt x="0" y="514350"/>
                </a:lnTo>
                <a:lnTo>
                  <a:pt x="2101" y="561170"/>
                </a:lnTo>
                <a:lnTo>
                  <a:pt x="8285" y="606813"/>
                </a:lnTo>
                <a:lnTo>
                  <a:pt x="18370" y="651095"/>
                </a:lnTo>
                <a:lnTo>
                  <a:pt x="32175" y="693836"/>
                </a:lnTo>
                <a:lnTo>
                  <a:pt x="49517" y="734853"/>
                </a:lnTo>
                <a:lnTo>
                  <a:pt x="70216" y="773966"/>
                </a:lnTo>
                <a:lnTo>
                  <a:pt x="94090" y="810992"/>
                </a:lnTo>
                <a:lnTo>
                  <a:pt x="120958" y="845752"/>
                </a:lnTo>
                <a:lnTo>
                  <a:pt x="150637" y="878062"/>
                </a:lnTo>
                <a:lnTo>
                  <a:pt x="182947" y="907741"/>
                </a:lnTo>
                <a:lnTo>
                  <a:pt x="217707" y="934609"/>
                </a:lnTo>
                <a:lnTo>
                  <a:pt x="254733" y="958483"/>
                </a:lnTo>
                <a:lnTo>
                  <a:pt x="293846" y="979182"/>
                </a:lnTo>
                <a:lnTo>
                  <a:pt x="334863" y="996524"/>
                </a:lnTo>
                <a:lnTo>
                  <a:pt x="377604" y="1010329"/>
                </a:lnTo>
                <a:lnTo>
                  <a:pt x="421886" y="1020414"/>
                </a:lnTo>
                <a:lnTo>
                  <a:pt x="467529" y="1026598"/>
                </a:lnTo>
                <a:lnTo>
                  <a:pt x="514350" y="1028700"/>
                </a:lnTo>
                <a:lnTo>
                  <a:pt x="561170" y="1026598"/>
                </a:lnTo>
                <a:lnTo>
                  <a:pt x="606813" y="1020414"/>
                </a:lnTo>
                <a:lnTo>
                  <a:pt x="651095" y="1010329"/>
                </a:lnTo>
                <a:lnTo>
                  <a:pt x="693836" y="996524"/>
                </a:lnTo>
                <a:lnTo>
                  <a:pt x="734853" y="979182"/>
                </a:lnTo>
                <a:lnTo>
                  <a:pt x="773966" y="958483"/>
                </a:lnTo>
                <a:lnTo>
                  <a:pt x="810992" y="934609"/>
                </a:lnTo>
                <a:lnTo>
                  <a:pt x="845752" y="907741"/>
                </a:lnTo>
                <a:lnTo>
                  <a:pt x="878062" y="878062"/>
                </a:lnTo>
                <a:lnTo>
                  <a:pt x="907741" y="845752"/>
                </a:lnTo>
                <a:lnTo>
                  <a:pt x="934609" y="810992"/>
                </a:lnTo>
                <a:lnTo>
                  <a:pt x="958483" y="773966"/>
                </a:lnTo>
                <a:lnTo>
                  <a:pt x="979182" y="734853"/>
                </a:lnTo>
                <a:lnTo>
                  <a:pt x="996524" y="693836"/>
                </a:lnTo>
                <a:lnTo>
                  <a:pt x="1010329" y="651095"/>
                </a:lnTo>
                <a:lnTo>
                  <a:pt x="1020414" y="606813"/>
                </a:lnTo>
                <a:lnTo>
                  <a:pt x="1026598" y="561170"/>
                </a:lnTo>
                <a:lnTo>
                  <a:pt x="1028700" y="514350"/>
                </a:lnTo>
                <a:lnTo>
                  <a:pt x="1026598" y="467529"/>
                </a:lnTo>
                <a:lnTo>
                  <a:pt x="1020414" y="421886"/>
                </a:lnTo>
                <a:lnTo>
                  <a:pt x="1010329" y="377604"/>
                </a:lnTo>
                <a:lnTo>
                  <a:pt x="996524" y="334863"/>
                </a:lnTo>
                <a:lnTo>
                  <a:pt x="979182" y="293846"/>
                </a:lnTo>
                <a:lnTo>
                  <a:pt x="958483" y="254733"/>
                </a:lnTo>
                <a:lnTo>
                  <a:pt x="934609" y="217707"/>
                </a:lnTo>
                <a:lnTo>
                  <a:pt x="907741" y="182947"/>
                </a:lnTo>
                <a:lnTo>
                  <a:pt x="878062" y="150637"/>
                </a:lnTo>
                <a:lnTo>
                  <a:pt x="845752" y="120958"/>
                </a:lnTo>
                <a:lnTo>
                  <a:pt x="810992" y="94090"/>
                </a:lnTo>
                <a:lnTo>
                  <a:pt x="773966" y="70216"/>
                </a:lnTo>
                <a:lnTo>
                  <a:pt x="734853" y="49517"/>
                </a:lnTo>
                <a:lnTo>
                  <a:pt x="693836" y="32175"/>
                </a:lnTo>
                <a:lnTo>
                  <a:pt x="651095" y="18370"/>
                </a:lnTo>
                <a:lnTo>
                  <a:pt x="606813" y="8285"/>
                </a:lnTo>
                <a:lnTo>
                  <a:pt x="561170" y="2101"/>
                </a:lnTo>
                <a:lnTo>
                  <a:pt x="514350" y="0"/>
                </a:lnTo>
                <a:close/>
              </a:path>
            </a:pathLst>
          </a:custGeom>
          <a:solidFill>
            <a:srgbClr val="0034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350133" y="2296160"/>
            <a:ext cx="58356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0" dirty="0">
                <a:solidFill>
                  <a:srgbClr val="FFFFFF"/>
                </a:solidFill>
                <a:latin typeface="Arial"/>
                <a:cs typeface="Arial"/>
              </a:rPr>
              <a:t>AP</a:t>
            </a:r>
            <a:endParaRPr sz="33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632703" y="3089148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514350" y="0"/>
                </a:moveTo>
                <a:lnTo>
                  <a:pt x="467529" y="2101"/>
                </a:lnTo>
                <a:lnTo>
                  <a:pt x="421886" y="8285"/>
                </a:lnTo>
                <a:lnTo>
                  <a:pt x="377604" y="18370"/>
                </a:lnTo>
                <a:lnTo>
                  <a:pt x="334863" y="32175"/>
                </a:lnTo>
                <a:lnTo>
                  <a:pt x="293846" y="49517"/>
                </a:lnTo>
                <a:lnTo>
                  <a:pt x="254733" y="70216"/>
                </a:lnTo>
                <a:lnTo>
                  <a:pt x="217707" y="94090"/>
                </a:lnTo>
                <a:lnTo>
                  <a:pt x="182947" y="120958"/>
                </a:lnTo>
                <a:lnTo>
                  <a:pt x="150637" y="150637"/>
                </a:lnTo>
                <a:lnTo>
                  <a:pt x="120958" y="182947"/>
                </a:lnTo>
                <a:lnTo>
                  <a:pt x="94090" y="217707"/>
                </a:lnTo>
                <a:lnTo>
                  <a:pt x="70216" y="254733"/>
                </a:lnTo>
                <a:lnTo>
                  <a:pt x="49517" y="293846"/>
                </a:lnTo>
                <a:lnTo>
                  <a:pt x="32175" y="334863"/>
                </a:lnTo>
                <a:lnTo>
                  <a:pt x="18370" y="377604"/>
                </a:lnTo>
                <a:lnTo>
                  <a:pt x="8285" y="421886"/>
                </a:lnTo>
                <a:lnTo>
                  <a:pt x="2101" y="467529"/>
                </a:lnTo>
                <a:lnTo>
                  <a:pt x="0" y="514349"/>
                </a:lnTo>
                <a:lnTo>
                  <a:pt x="2101" y="561167"/>
                </a:lnTo>
                <a:lnTo>
                  <a:pt x="8285" y="606806"/>
                </a:lnTo>
                <a:lnTo>
                  <a:pt x="18370" y="651086"/>
                </a:lnTo>
                <a:lnTo>
                  <a:pt x="32175" y="693825"/>
                </a:lnTo>
                <a:lnTo>
                  <a:pt x="49517" y="734842"/>
                </a:lnTo>
                <a:lnTo>
                  <a:pt x="70216" y="773954"/>
                </a:lnTo>
                <a:lnTo>
                  <a:pt x="94090" y="810981"/>
                </a:lnTo>
                <a:lnTo>
                  <a:pt x="120958" y="845741"/>
                </a:lnTo>
                <a:lnTo>
                  <a:pt x="150637" y="878052"/>
                </a:lnTo>
                <a:lnTo>
                  <a:pt x="182947" y="907733"/>
                </a:lnTo>
                <a:lnTo>
                  <a:pt x="217707" y="934602"/>
                </a:lnTo>
                <a:lnTo>
                  <a:pt x="254733" y="958477"/>
                </a:lnTo>
                <a:lnTo>
                  <a:pt x="293846" y="979177"/>
                </a:lnTo>
                <a:lnTo>
                  <a:pt x="334863" y="996521"/>
                </a:lnTo>
                <a:lnTo>
                  <a:pt x="377604" y="1010327"/>
                </a:lnTo>
                <a:lnTo>
                  <a:pt x="421886" y="1020413"/>
                </a:lnTo>
                <a:lnTo>
                  <a:pt x="467529" y="1026598"/>
                </a:lnTo>
                <a:lnTo>
                  <a:pt x="514350" y="1028699"/>
                </a:lnTo>
                <a:lnTo>
                  <a:pt x="561170" y="1026598"/>
                </a:lnTo>
                <a:lnTo>
                  <a:pt x="606813" y="1020413"/>
                </a:lnTo>
                <a:lnTo>
                  <a:pt x="651095" y="1010327"/>
                </a:lnTo>
                <a:lnTo>
                  <a:pt x="693836" y="996521"/>
                </a:lnTo>
                <a:lnTo>
                  <a:pt x="734853" y="979177"/>
                </a:lnTo>
                <a:lnTo>
                  <a:pt x="773966" y="958477"/>
                </a:lnTo>
                <a:lnTo>
                  <a:pt x="810992" y="934602"/>
                </a:lnTo>
                <a:lnTo>
                  <a:pt x="845752" y="907733"/>
                </a:lnTo>
                <a:lnTo>
                  <a:pt x="878062" y="878052"/>
                </a:lnTo>
                <a:lnTo>
                  <a:pt x="907741" y="845741"/>
                </a:lnTo>
                <a:lnTo>
                  <a:pt x="934609" y="810981"/>
                </a:lnTo>
                <a:lnTo>
                  <a:pt x="958483" y="773954"/>
                </a:lnTo>
                <a:lnTo>
                  <a:pt x="979182" y="734842"/>
                </a:lnTo>
                <a:lnTo>
                  <a:pt x="996524" y="693825"/>
                </a:lnTo>
                <a:lnTo>
                  <a:pt x="1010329" y="651086"/>
                </a:lnTo>
                <a:lnTo>
                  <a:pt x="1020414" y="606806"/>
                </a:lnTo>
                <a:lnTo>
                  <a:pt x="1026598" y="561167"/>
                </a:lnTo>
                <a:lnTo>
                  <a:pt x="1028700" y="514349"/>
                </a:lnTo>
                <a:lnTo>
                  <a:pt x="1026598" y="467529"/>
                </a:lnTo>
                <a:lnTo>
                  <a:pt x="1020414" y="421886"/>
                </a:lnTo>
                <a:lnTo>
                  <a:pt x="1010329" y="377604"/>
                </a:lnTo>
                <a:lnTo>
                  <a:pt x="996524" y="334863"/>
                </a:lnTo>
                <a:lnTo>
                  <a:pt x="979182" y="293846"/>
                </a:lnTo>
                <a:lnTo>
                  <a:pt x="958483" y="254733"/>
                </a:lnTo>
                <a:lnTo>
                  <a:pt x="934609" y="217707"/>
                </a:lnTo>
                <a:lnTo>
                  <a:pt x="907741" y="182947"/>
                </a:lnTo>
                <a:lnTo>
                  <a:pt x="878062" y="150637"/>
                </a:lnTo>
                <a:lnTo>
                  <a:pt x="845752" y="120958"/>
                </a:lnTo>
                <a:lnTo>
                  <a:pt x="810992" y="94090"/>
                </a:lnTo>
                <a:lnTo>
                  <a:pt x="773966" y="70216"/>
                </a:lnTo>
                <a:lnTo>
                  <a:pt x="734853" y="49517"/>
                </a:lnTo>
                <a:lnTo>
                  <a:pt x="693836" y="32175"/>
                </a:lnTo>
                <a:lnTo>
                  <a:pt x="651095" y="18370"/>
                </a:lnTo>
                <a:lnTo>
                  <a:pt x="606813" y="8285"/>
                </a:lnTo>
                <a:lnTo>
                  <a:pt x="561170" y="2101"/>
                </a:lnTo>
                <a:lnTo>
                  <a:pt x="514350" y="0"/>
                </a:lnTo>
                <a:close/>
              </a:path>
            </a:pathLst>
          </a:custGeom>
          <a:solidFill>
            <a:srgbClr val="0034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785865" y="3327603"/>
            <a:ext cx="72517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dirty="0">
                <a:solidFill>
                  <a:srgbClr val="FFFFFF"/>
                </a:solidFill>
                <a:latin typeface="Arial"/>
                <a:cs typeface="Arial"/>
              </a:rPr>
              <a:t>DW</a:t>
            </a:r>
            <a:endParaRPr sz="33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067044" y="205740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514350" y="0"/>
                </a:moveTo>
                <a:lnTo>
                  <a:pt x="467529" y="2101"/>
                </a:lnTo>
                <a:lnTo>
                  <a:pt x="421886" y="8285"/>
                </a:lnTo>
                <a:lnTo>
                  <a:pt x="377604" y="18370"/>
                </a:lnTo>
                <a:lnTo>
                  <a:pt x="334863" y="32175"/>
                </a:lnTo>
                <a:lnTo>
                  <a:pt x="293846" y="49517"/>
                </a:lnTo>
                <a:lnTo>
                  <a:pt x="254733" y="70216"/>
                </a:lnTo>
                <a:lnTo>
                  <a:pt x="217707" y="94090"/>
                </a:lnTo>
                <a:lnTo>
                  <a:pt x="182947" y="120958"/>
                </a:lnTo>
                <a:lnTo>
                  <a:pt x="150637" y="150637"/>
                </a:lnTo>
                <a:lnTo>
                  <a:pt x="120958" y="182947"/>
                </a:lnTo>
                <a:lnTo>
                  <a:pt x="94090" y="217707"/>
                </a:lnTo>
                <a:lnTo>
                  <a:pt x="70216" y="254733"/>
                </a:lnTo>
                <a:lnTo>
                  <a:pt x="49517" y="293846"/>
                </a:lnTo>
                <a:lnTo>
                  <a:pt x="32175" y="334863"/>
                </a:lnTo>
                <a:lnTo>
                  <a:pt x="18370" y="377604"/>
                </a:lnTo>
                <a:lnTo>
                  <a:pt x="8285" y="421886"/>
                </a:lnTo>
                <a:lnTo>
                  <a:pt x="2101" y="467529"/>
                </a:lnTo>
                <a:lnTo>
                  <a:pt x="0" y="514350"/>
                </a:lnTo>
                <a:lnTo>
                  <a:pt x="2101" y="561170"/>
                </a:lnTo>
                <a:lnTo>
                  <a:pt x="8285" y="606813"/>
                </a:lnTo>
                <a:lnTo>
                  <a:pt x="18370" y="651095"/>
                </a:lnTo>
                <a:lnTo>
                  <a:pt x="32175" y="693836"/>
                </a:lnTo>
                <a:lnTo>
                  <a:pt x="49517" y="734853"/>
                </a:lnTo>
                <a:lnTo>
                  <a:pt x="70216" y="773966"/>
                </a:lnTo>
                <a:lnTo>
                  <a:pt x="94090" y="810992"/>
                </a:lnTo>
                <a:lnTo>
                  <a:pt x="120958" y="845752"/>
                </a:lnTo>
                <a:lnTo>
                  <a:pt x="150637" y="878062"/>
                </a:lnTo>
                <a:lnTo>
                  <a:pt x="182947" y="907741"/>
                </a:lnTo>
                <a:lnTo>
                  <a:pt x="217707" y="934609"/>
                </a:lnTo>
                <a:lnTo>
                  <a:pt x="254733" y="958483"/>
                </a:lnTo>
                <a:lnTo>
                  <a:pt x="293846" y="979182"/>
                </a:lnTo>
                <a:lnTo>
                  <a:pt x="334863" y="996524"/>
                </a:lnTo>
                <a:lnTo>
                  <a:pt x="377604" y="1010329"/>
                </a:lnTo>
                <a:lnTo>
                  <a:pt x="421886" y="1020414"/>
                </a:lnTo>
                <a:lnTo>
                  <a:pt x="467529" y="1026598"/>
                </a:lnTo>
                <a:lnTo>
                  <a:pt x="514350" y="1028700"/>
                </a:lnTo>
                <a:lnTo>
                  <a:pt x="561170" y="1026598"/>
                </a:lnTo>
                <a:lnTo>
                  <a:pt x="606813" y="1020414"/>
                </a:lnTo>
                <a:lnTo>
                  <a:pt x="651095" y="1010329"/>
                </a:lnTo>
                <a:lnTo>
                  <a:pt x="693836" y="996524"/>
                </a:lnTo>
                <a:lnTo>
                  <a:pt x="734853" y="979182"/>
                </a:lnTo>
                <a:lnTo>
                  <a:pt x="773966" y="958483"/>
                </a:lnTo>
                <a:lnTo>
                  <a:pt x="810992" y="934609"/>
                </a:lnTo>
                <a:lnTo>
                  <a:pt x="845752" y="907741"/>
                </a:lnTo>
                <a:lnTo>
                  <a:pt x="878062" y="878062"/>
                </a:lnTo>
                <a:lnTo>
                  <a:pt x="907741" y="845752"/>
                </a:lnTo>
                <a:lnTo>
                  <a:pt x="934609" y="810992"/>
                </a:lnTo>
                <a:lnTo>
                  <a:pt x="958483" y="773966"/>
                </a:lnTo>
                <a:lnTo>
                  <a:pt x="979182" y="734853"/>
                </a:lnTo>
                <a:lnTo>
                  <a:pt x="996524" y="693836"/>
                </a:lnTo>
                <a:lnTo>
                  <a:pt x="1010329" y="651095"/>
                </a:lnTo>
                <a:lnTo>
                  <a:pt x="1020414" y="606813"/>
                </a:lnTo>
                <a:lnTo>
                  <a:pt x="1026598" y="561170"/>
                </a:lnTo>
                <a:lnTo>
                  <a:pt x="1028700" y="514350"/>
                </a:lnTo>
                <a:lnTo>
                  <a:pt x="1026598" y="467529"/>
                </a:lnTo>
                <a:lnTo>
                  <a:pt x="1020414" y="421886"/>
                </a:lnTo>
                <a:lnTo>
                  <a:pt x="1010329" y="377604"/>
                </a:lnTo>
                <a:lnTo>
                  <a:pt x="996524" y="334863"/>
                </a:lnTo>
                <a:lnTo>
                  <a:pt x="979182" y="293846"/>
                </a:lnTo>
                <a:lnTo>
                  <a:pt x="958483" y="254733"/>
                </a:lnTo>
                <a:lnTo>
                  <a:pt x="934609" y="217707"/>
                </a:lnTo>
                <a:lnTo>
                  <a:pt x="907741" y="182947"/>
                </a:lnTo>
                <a:lnTo>
                  <a:pt x="878062" y="150637"/>
                </a:lnTo>
                <a:lnTo>
                  <a:pt x="845752" y="120958"/>
                </a:lnTo>
                <a:lnTo>
                  <a:pt x="810992" y="94090"/>
                </a:lnTo>
                <a:lnTo>
                  <a:pt x="773966" y="70216"/>
                </a:lnTo>
                <a:lnTo>
                  <a:pt x="734853" y="49517"/>
                </a:lnTo>
                <a:lnTo>
                  <a:pt x="693836" y="32175"/>
                </a:lnTo>
                <a:lnTo>
                  <a:pt x="651095" y="18370"/>
                </a:lnTo>
                <a:lnTo>
                  <a:pt x="606813" y="8285"/>
                </a:lnTo>
                <a:lnTo>
                  <a:pt x="561170" y="2101"/>
                </a:lnTo>
                <a:lnTo>
                  <a:pt x="514350" y="0"/>
                </a:lnTo>
                <a:close/>
              </a:path>
            </a:pathLst>
          </a:custGeom>
          <a:solidFill>
            <a:srgbClr val="0034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243320" y="2296160"/>
            <a:ext cx="67881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dirty="0">
                <a:solidFill>
                  <a:srgbClr val="FFFFFF"/>
                </a:solidFill>
                <a:latin typeface="Arial"/>
                <a:cs typeface="Arial"/>
              </a:rPr>
              <a:t>DM</a:t>
            </a:r>
            <a:endParaRPr sz="33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632703" y="1025652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514350" y="0"/>
                </a:moveTo>
                <a:lnTo>
                  <a:pt x="467529" y="2101"/>
                </a:lnTo>
                <a:lnTo>
                  <a:pt x="421886" y="8285"/>
                </a:lnTo>
                <a:lnTo>
                  <a:pt x="377604" y="18370"/>
                </a:lnTo>
                <a:lnTo>
                  <a:pt x="334863" y="32175"/>
                </a:lnTo>
                <a:lnTo>
                  <a:pt x="293846" y="49517"/>
                </a:lnTo>
                <a:lnTo>
                  <a:pt x="254733" y="70216"/>
                </a:lnTo>
                <a:lnTo>
                  <a:pt x="217707" y="94090"/>
                </a:lnTo>
                <a:lnTo>
                  <a:pt x="182947" y="120958"/>
                </a:lnTo>
                <a:lnTo>
                  <a:pt x="150637" y="150637"/>
                </a:lnTo>
                <a:lnTo>
                  <a:pt x="120958" y="182947"/>
                </a:lnTo>
                <a:lnTo>
                  <a:pt x="94090" y="217707"/>
                </a:lnTo>
                <a:lnTo>
                  <a:pt x="70216" y="254733"/>
                </a:lnTo>
                <a:lnTo>
                  <a:pt x="49517" y="293846"/>
                </a:lnTo>
                <a:lnTo>
                  <a:pt x="32175" y="334863"/>
                </a:lnTo>
                <a:lnTo>
                  <a:pt x="18370" y="377604"/>
                </a:lnTo>
                <a:lnTo>
                  <a:pt x="8285" y="421886"/>
                </a:lnTo>
                <a:lnTo>
                  <a:pt x="2101" y="467529"/>
                </a:lnTo>
                <a:lnTo>
                  <a:pt x="0" y="514350"/>
                </a:lnTo>
                <a:lnTo>
                  <a:pt x="2101" y="561170"/>
                </a:lnTo>
                <a:lnTo>
                  <a:pt x="8285" y="606813"/>
                </a:lnTo>
                <a:lnTo>
                  <a:pt x="18370" y="651095"/>
                </a:lnTo>
                <a:lnTo>
                  <a:pt x="32175" y="693836"/>
                </a:lnTo>
                <a:lnTo>
                  <a:pt x="49517" y="734853"/>
                </a:lnTo>
                <a:lnTo>
                  <a:pt x="70216" y="773966"/>
                </a:lnTo>
                <a:lnTo>
                  <a:pt x="94090" y="810992"/>
                </a:lnTo>
                <a:lnTo>
                  <a:pt x="120958" y="845752"/>
                </a:lnTo>
                <a:lnTo>
                  <a:pt x="150637" y="878062"/>
                </a:lnTo>
                <a:lnTo>
                  <a:pt x="182947" y="907741"/>
                </a:lnTo>
                <a:lnTo>
                  <a:pt x="217707" y="934609"/>
                </a:lnTo>
                <a:lnTo>
                  <a:pt x="254733" y="958483"/>
                </a:lnTo>
                <a:lnTo>
                  <a:pt x="293846" y="979182"/>
                </a:lnTo>
                <a:lnTo>
                  <a:pt x="334863" y="996524"/>
                </a:lnTo>
                <a:lnTo>
                  <a:pt x="377604" y="1010329"/>
                </a:lnTo>
                <a:lnTo>
                  <a:pt x="421886" y="1020414"/>
                </a:lnTo>
                <a:lnTo>
                  <a:pt x="467529" y="1026598"/>
                </a:lnTo>
                <a:lnTo>
                  <a:pt x="514350" y="1028700"/>
                </a:lnTo>
                <a:lnTo>
                  <a:pt x="561170" y="1026598"/>
                </a:lnTo>
                <a:lnTo>
                  <a:pt x="606813" y="1020414"/>
                </a:lnTo>
                <a:lnTo>
                  <a:pt x="651095" y="1010329"/>
                </a:lnTo>
                <a:lnTo>
                  <a:pt x="693836" y="996524"/>
                </a:lnTo>
                <a:lnTo>
                  <a:pt x="734853" y="979182"/>
                </a:lnTo>
                <a:lnTo>
                  <a:pt x="773966" y="958483"/>
                </a:lnTo>
                <a:lnTo>
                  <a:pt x="810992" y="934609"/>
                </a:lnTo>
                <a:lnTo>
                  <a:pt x="845752" y="907741"/>
                </a:lnTo>
                <a:lnTo>
                  <a:pt x="878062" y="878062"/>
                </a:lnTo>
                <a:lnTo>
                  <a:pt x="907741" y="845752"/>
                </a:lnTo>
                <a:lnTo>
                  <a:pt x="934609" y="810992"/>
                </a:lnTo>
                <a:lnTo>
                  <a:pt x="958483" y="773966"/>
                </a:lnTo>
                <a:lnTo>
                  <a:pt x="979182" y="734853"/>
                </a:lnTo>
                <a:lnTo>
                  <a:pt x="996524" y="693836"/>
                </a:lnTo>
                <a:lnTo>
                  <a:pt x="1010329" y="651095"/>
                </a:lnTo>
                <a:lnTo>
                  <a:pt x="1020414" y="606813"/>
                </a:lnTo>
                <a:lnTo>
                  <a:pt x="1026598" y="561170"/>
                </a:lnTo>
                <a:lnTo>
                  <a:pt x="1028700" y="514350"/>
                </a:lnTo>
                <a:lnTo>
                  <a:pt x="1026598" y="467529"/>
                </a:lnTo>
                <a:lnTo>
                  <a:pt x="1020414" y="421886"/>
                </a:lnTo>
                <a:lnTo>
                  <a:pt x="1010329" y="377604"/>
                </a:lnTo>
                <a:lnTo>
                  <a:pt x="996524" y="334863"/>
                </a:lnTo>
                <a:lnTo>
                  <a:pt x="979182" y="293846"/>
                </a:lnTo>
                <a:lnTo>
                  <a:pt x="958483" y="254733"/>
                </a:lnTo>
                <a:lnTo>
                  <a:pt x="934609" y="217707"/>
                </a:lnTo>
                <a:lnTo>
                  <a:pt x="907741" y="182947"/>
                </a:lnTo>
                <a:lnTo>
                  <a:pt x="878062" y="150637"/>
                </a:lnTo>
                <a:lnTo>
                  <a:pt x="845752" y="120958"/>
                </a:lnTo>
                <a:lnTo>
                  <a:pt x="810992" y="94090"/>
                </a:lnTo>
                <a:lnTo>
                  <a:pt x="773966" y="70216"/>
                </a:lnTo>
                <a:lnTo>
                  <a:pt x="734853" y="49517"/>
                </a:lnTo>
                <a:lnTo>
                  <a:pt x="693836" y="32175"/>
                </a:lnTo>
                <a:lnTo>
                  <a:pt x="651095" y="18370"/>
                </a:lnTo>
                <a:lnTo>
                  <a:pt x="606813" y="8285"/>
                </a:lnTo>
                <a:lnTo>
                  <a:pt x="561170" y="2101"/>
                </a:lnTo>
                <a:lnTo>
                  <a:pt x="514350" y="0"/>
                </a:lnTo>
                <a:close/>
              </a:path>
            </a:pathLst>
          </a:custGeom>
          <a:solidFill>
            <a:srgbClr val="0034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843778" y="1264411"/>
            <a:ext cx="60896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dirty="0">
                <a:solidFill>
                  <a:srgbClr val="FFFFFF"/>
                </a:solidFill>
                <a:latin typeface="Arial"/>
                <a:cs typeface="Arial"/>
              </a:rPr>
              <a:t>NS</a:t>
            </a:r>
            <a:endParaRPr sz="33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560064" y="1002791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514350" y="0"/>
                </a:moveTo>
                <a:lnTo>
                  <a:pt x="467529" y="2101"/>
                </a:lnTo>
                <a:lnTo>
                  <a:pt x="421886" y="8285"/>
                </a:lnTo>
                <a:lnTo>
                  <a:pt x="377604" y="18370"/>
                </a:lnTo>
                <a:lnTo>
                  <a:pt x="334863" y="32175"/>
                </a:lnTo>
                <a:lnTo>
                  <a:pt x="293846" y="49517"/>
                </a:lnTo>
                <a:lnTo>
                  <a:pt x="254733" y="70216"/>
                </a:lnTo>
                <a:lnTo>
                  <a:pt x="217707" y="94090"/>
                </a:lnTo>
                <a:lnTo>
                  <a:pt x="182947" y="120958"/>
                </a:lnTo>
                <a:lnTo>
                  <a:pt x="150637" y="150637"/>
                </a:lnTo>
                <a:lnTo>
                  <a:pt x="120958" y="182947"/>
                </a:lnTo>
                <a:lnTo>
                  <a:pt x="94090" y="217707"/>
                </a:lnTo>
                <a:lnTo>
                  <a:pt x="70216" y="254733"/>
                </a:lnTo>
                <a:lnTo>
                  <a:pt x="49517" y="293846"/>
                </a:lnTo>
                <a:lnTo>
                  <a:pt x="32175" y="334863"/>
                </a:lnTo>
                <a:lnTo>
                  <a:pt x="18370" y="377604"/>
                </a:lnTo>
                <a:lnTo>
                  <a:pt x="8285" y="421886"/>
                </a:lnTo>
                <a:lnTo>
                  <a:pt x="2101" y="467529"/>
                </a:lnTo>
                <a:lnTo>
                  <a:pt x="0" y="514350"/>
                </a:lnTo>
                <a:lnTo>
                  <a:pt x="2101" y="561170"/>
                </a:lnTo>
                <a:lnTo>
                  <a:pt x="8285" y="606813"/>
                </a:lnTo>
                <a:lnTo>
                  <a:pt x="18370" y="651095"/>
                </a:lnTo>
                <a:lnTo>
                  <a:pt x="32175" y="693836"/>
                </a:lnTo>
                <a:lnTo>
                  <a:pt x="49517" y="734853"/>
                </a:lnTo>
                <a:lnTo>
                  <a:pt x="70216" y="773966"/>
                </a:lnTo>
                <a:lnTo>
                  <a:pt x="94090" y="810992"/>
                </a:lnTo>
                <a:lnTo>
                  <a:pt x="120958" y="845752"/>
                </a:lnTo>
                <a:lnTo>
                  <a:pt x="150637" y="878062"/>
                </a:lnTo>
                <a:lnTo>
                  <a:pt x="182947" y="907741"/>
                </a:lnTo>
                <a:lnTo>
                  <a:pt x="217707" y="934609"/>
                </a:lnTo>
                <a:lnTo>
                  <a:pt x="254733" y="958483"/>
                </a:lnTo>
                <a:lnTo>
                  <a:pt x="293846" y="979182"/>
                </a:lnTo>
                <a:lnTo>
                  <a:pt x="334863" y="996524"/>
                </a:lnTo>
                <a:lnTo>
                  <a:pt x="377604" y="1010329"/>
                </a:lnTo>
                <a:lnTo>
                  <a:pt x="421886" y="1020414"/>
                </a:lnTo>
                <a:lnTo>
                  <a:pt x="467529" y="1026598"/>
                </a:lnTo>
                <a:lnTo>
                  <a:pt x="514350" y="1028700"/>
                </a:lnTo>
                <a:lnTo>
                  <a:pt x="561170" y="1026598"/>
                </a:lnTo>
                <a:lnTo>
                  <a:pt x="606813" y="1020414"/>
                </a:lnTo>
                <a:lnTo>
                  <a:pt x="651095" y="1010329"/>
                </a:lnTo>
                <a:lnTo>
                  <a:pt x="693836" y="996524"/>
                </a:lnTo>
                <a:lnTo>
                  <a:pt x="734853" y="979182"/>
                </a:lnTo>
                <a:lnTo>
                  <a:pt x="773966" y="958483"/>
                </a:lnTo>
                <a:lnTo>
                  <a:pt x="810992" y="934609"/>
                </a:lnTo>
                <a:lnTo>
                  <a:pt x="845752" y="907741"/>
                </a:lnTo>
                <a:lnTo>
                  <a:pt x="878062" y="878062"/>
                </a:lnTo>
                <a:lnTo>
                  <a:pt x="907741" y="845752"/>
                </a:lnTo>
                <a:lnTo>
                  <a:pt x="934609" y="810992"/>
                </a:lnTo>
                <a:lnTo>
                  <a:pt x="958483" y="773966"/>
                </a:lnTo>
                <a:lnTo>
                  <a:pt x="979182" y="734853"/>
                </a:lnTo>
                <a:lnTo>
                  <a:pt x="996524" y="693836"/>
                </a:lnTo>
                <a:lnTo>
                  <a:pt x="1010329" y="651095"/>
                </a:lnTo>
                <a:lnTo>
                  <a:pt x="1020414" y="606813"/>
                </a:lnTo>
                <a:lnTo>
                  <a:pt x="1026598" y="561170"/>
                </a:lnTo>
                <a:lnTo>
                  <a:pt x="1028700" y="514350"/>
                </a:lnTo>
                <a:lnTo>
                  <a:pt x="1026598" y="467529"/>
                </a:lnTo>
                <a:lnTo>
                  <a:pt x="1020414" y="421886"/>
                </a:lnTo>
                <a:lnTo>
                  <a:pt x="1010329" y="377604"/>
                </a:lnTo>
                <a:lnTo>
                  <a:pt x="996524" y="334863"/>
                </a:lnTo>
                <a:lnTo>
                  <a:pt x="979182" y="293846"/>
                </a:lnTo>
                <a:lnTo>
                  <a:pt x="958483" y="254733"/>
                </a:lnTo>
                <a:lnTo>
                  <a:pt x="934609" y="217707"/>
                </a:lnTo>
                <a:lnTo>
                  <a:pt x="907741" y="182947"/>
                </a:lnTo>
                <a:lnTo>
                  <a:pt x="878062" y="150637"/>
                </a:lnTo>
                <a:lnTo>
                  <a:pt x="845752" y="120958"/>
                </a:lnTo>
                <a:lnTo>
                  <a:pt x="810992" y="94090"/>
                </a:lnTo>
                <a:lnTo>
                  <a:pt x="773966" y="70216"/>
                </a:lnTo>
                <a:lnTo>
                  <a:pt x="734853" y="49517"/>
                </a:lnTo>
                <a:lnTo>
                  <a:pt x="693836" y="32175"/>
                </a:lnTo>
                <a:lnTo>
                  <a:pt x="651095" y="18370"/>
                </a:lnTo>
                <a:lnTo>
                  <a:pt x="606813" y="8285"/>
                </a:lnTo>
                <a:lnTo>
                  <a:pt x="561170" y="2101"/>
                </a:lnTo>
                <a:lnTo>
                  <a:pt x="514350" y="0"/>
                </a:lnTo>
                <a:close/>
              </a:path>
            </a:pathLst>
          </a:custGeom>
          <a:solidFill>
            <a:srgbClr val="0034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782948" y="1241297"/>
            <a:ext cx="58356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0" dirty="0">
                <a:solidFill>
                  <a:srgbClr val="FFFFFF"/>
                </a:solidFill>
                <a:latin typeface="Arial"/>
                <a:cs typeface="Arial"/>
              </a:rPr>
              <a:t>SP</a:t>
            </a:r>
            <a:endParaRPr sz="33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590288" y="2054351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514350" y="0"/>
                </a:moveTo>
                <a:lnTo>
                  <a:pt x="467529" y="2101"/>
                </a:lnTo>
                <a:lnTo>
                  <a:pt x="421886" y="8285"/>
                </a:lnTo>
                <a:lnTo>
                  <a:pt x="377604" y="18370"/>
                </a:lnTo>
                <a:lnTo>
                  <a:pt x="334863" y="32175"/>
                </a:lnTo>
                <a:lnTo>
                  <a:pt x="293846" y="49517"/>
                </a:lnTo>
                <a:lnTo>
                  <a:pt x="254733" y="70216"/>
                </a:lnTo>
                <a:lnTo>
                  <a:pt x="217707" y="94090"/>
                </a:lnTo>
                <a:lnTo>
                  <a:pt x="182947" y="120958"/>
                </a:lnTo>
                <a:lnTo>
                  <a:pt x="150637" y="150637"/>
                </a:lnTo>
                <a:lnTo>
                  <a:pt x="120958" y="182947"/>
                </a:lnTo>
                <a:lnTo>
                  <a:pt x="94090" y="217707"/>
                </a:lnTo>
                <a:lnTo>
                  <a:pt x="70216" y="254733"/>
                </a:lnTo>
                <a:lnTo>
                  <a:pt x="49517" y="293846"/>
                </a:lnTo>
                <a:lnTo>
                  <a:pt x="32175" y="334863"/>
                </a:lnTo>
                <a:lnTo>
                  <a:pt x="18370" y="377604"/>
                </a:lnTo>
                <a:lnTo>
                  <a:pt x="8285" y="421886"/>
                </a:lnTo>
                <a:lnTo>
                  <a:pt x="2101" y="467529"/>
                </a:lnTo>
                <a:lnTo>
                  <a:pt x="0" y="514350"/>
                </a:lnTo>
                <a:lnTo>
                  <a:pt x="2101" y="561170"/>
                </a:lnTo>
                <a:lnTo>
                  <a:pt x="8285" y="606813"/>
                </a:lnTo>
                <a:lnTo>
                  <a:pt x="18370" y="651095"/>
                </a:lnTo>
                <a:lnTo>
                  <a:pt x="32175" y="693836"/>
                </a:lnTo>
                <a:lnTo>
                  <a:pt x="49517" y="734853"/>
                </a:lnTo>
                <a:lnTo>
                  <a:pt x="70216" y="773966"/>
                </a:lnTo>
                <a:lnTo>
                  <a:pt x="94090" y="810992"/>
                </a:lnTo>
                <a:lnTo>
                  <a:pt x="120958" y="845752"/>
                </a:lnTo>
                <a:lnTo>
                  <a:pt x="150637" y="878062"/>
                </a:lnTo>
                <a:lnTo>
                  <a:pt x="182947" y="907741"/>
                </a:lnTo>
                <a:lnTo>
                  <a:pt x="217707" y="934609"/>
                </a:lnTo>
                <a:lnTo>
                  <a:pt x="254733" y="958483"/>
                </a:lnTo>
                <a:lnTo>
                  <a:pt x="293846" y="979182"/>
                </a:lnTo>
                <a:lnTo>
                  <a:pt x="334863" y="996524"/>
                </a:lnTo>
                <a:lnTo>
                  <a:pt x="377604" y="1010329"/>
                </a:lnTo>
                <a:lnTo>
                  <a:pt x="421886" y="1020414"/>
                </a:lnTo>
                <a:lnTo>
                  <a:pt x="467529" y="1026598"/>
                </a:lnTo>
                <a:lnTo>
                  <a:pt x="514350" y="1028700"/>
                </a:lnTo>
                <a:lnTo>
                  <a:pt x="561170" y="1026598"/>
                </a:lnTo>
                <a:lnTo>
                  <a:pt x="606813" y="1020414"/>
                </a:lnTo>
                <a:lnTo>
                  <a:pt x="651095" y="1010329"/>
                </a:lnTo>
                <a:lnTo>
                  <a:pt x="693836" y="996524"/>
                </a:lnTo>
                <a:lnTo>
                  <a:pt x="734853" y="979182"/>
                </a:lnTo>
                <a:lnTo>
                  <a:pt x="773966" y="958483"/>
                </a:lnTo>
                <a:lnTo>
                  <a:pt x="810992" y="934609"/>
                </a:lnTo>
                <a:lnTo>
                  <a:pt x="845752" y="907741"/>
                </a:lnTo>
                <a:lnTo>
                  <a:pt x="878062" y="878062"/>
                </a:lnTo>
                <a:lnTo>
                  <a:pt x="907741" y="845752"/>
                </a:lnTo>
                <a:lnTo>
                  <a:pt x="934609" y="810992"/>
                </a:lnTo>
                <a:lnTo>
                  <a:pt x="958483" y="773966"/>
                </a:lnTo>
                <a:lnTo>
                  <a:pt x="979182" y="734853"/>
                </a:lnTo>
                <a:lnTo>
                  <a:pt x="996524" y="693836"/>
                </a:lnTo>
                <a:lnTo>
                  <a:pt x="1010329" y="651095"/>
                </a:lnTo>
                <a:lnTo>
                  <a:pt x="1020414" y="606813"/>
                </a:lnTo>
                <a:lnTo>
                  <a:pt x="1026598" y="561170"/>
                </a:lnTo>
                <a:lnTo>
                  <a:pt x="1028700" y="514350"/>
                </a:lnTo>
                <a:lnTo>
                  <a:pt x="1026598" y="467529"/>
                </a:lnTo>
                <a:lnTo>
                  <a:pt x="1020414" y="421886"/>
                </a:lnTo>
                <a:lnTo>
                  <a:pt x="1010329" y="377604"/>
                </a:lnTo>
                <a:lnTo>
                  <a:pt x="996524" y="334863"/>
                </a:lnTo>
                <a:lnTo>
                  <a:pt x="979182" y="293846"/>
                </a:lnTo>
                <a:lnTo>
                  <a:pt x="958483" y="254733"/>
                </a:lnTo>
                <a:lnTo>
                  <a:pt x="934609" y="217707"/>
                </a:lnTo>
                <a:lnTo>
                  <a:pt x="907741" y="182947"/>
                </a:lnTo>
                <a:lnTo>
                  <a:pt x="878062" y="150637"/>
                </a:lnTo>
                <a:lnTo>
                  <a:pt x="845752" y="120958"/>
                </a:lnTo>
                <a:lnTo>
                  <a:pt x="810992" y="94090"/>
                </a:lnTo>
                <a:lnTo>
                  <a:pt x="773966" y="70216"/>
                </a:lnTo>
                <a:lnTo>
                  <a:pt x="734853" y="49517"/>
                </a:lnTo>
                <a:lnTo>
                  <a:pt x="693836" y="32175"/>
                </a:lnTo>
                <a:lnTo>
                  <a:pt x="651095" y="18370"/>
                </a:lnTo>
                <a:lnTo>
                  <a:pt x="606813" y="8285"/>
                </a:lnTo>
                <a:lnTo>
                  <a:pt x="561170" y="2101"/>
                </a:lnTo>
                <a:lnTo>
                  <a:pt x="514350" y="0"/>
                </a:lnTo>
                <a:close/>
              </a:path>
            </a:pathLst>
          </a:custGeom>
          <a:solidFill>
            <a:srgbClr val="0034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802251" y="2293366"/>
            <a:ext cx="60896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dirty="0">
                <a:solidFill>
                  <a:srgbClr val="FFFFFF"/>
                </a:solidFill>
                <a:latin typeface="Arial"/>
                <a:cs typeface="Arial"/>
              </a:rPr>
              <a:t>RS</a:t>
            </a:r>
            <a:endParaRPr sz="33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90288" y="566927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514350" y="0"/>
                </a:moveTo>
                <a:lnTo>
                  <a:pt x="467529" y="2101"/>
                </a:lnTo>
                <a:lnTo>
                  <a:pt x="421886" y="8285"/>
                </a:lnTo>
                <a:lnTo>
                  <a:pt x="377604" y="18370"/>
                </a:lnTo>
                <a:lnTo>
                  <a:pt x="334863" y="32175"/>
                </a:lnTo>
                <a:lnTo>
                  <a:pt x="293846" y="49517"/>
                </a:lnTo>
                <a:lnTo>
                  <a:pt x="254733" y="70216"/>
                </a:lnTo>
                <a:lnTo>
                  <a:pt x="217707" y="94090"/>
                </a:lnTo>
                <a:lnTo>
                  <a:pt x="182947" y="120958"/>
                </a:lnTo>
                <a:lnTo>
                  <a:pt x="150637" y="150637"/>
                </a:lnTo>
                <a:lnTo>
                  <a:pt x="120958" y="182947"/>
                </a:lnTo>
                <a:lnTo>
                  <a:pt x="94090" y="217707"/>
                </a:lnTo>
                <a:lnTo>
                  <a:pt x="70216" y="254733"/>
                </a:lnTo>
                <a:lnTo>
                  <a:pt x="49517" y="293846"/>
                </a:lnTo>
                <a:lnTo>
                  <a:pt x="32175" y="334863"/>
                </a:lnTo>
                <a:lnTo>
                  <a:pt x="18370" y="377604"/>
                </a:lnTo>
                <a:lnTo>
                  <a:pt x="8285" y="421886"/>
                </a:lnTo>
                <a:lnTo>
                  <a:pt x="2101" y="467529"/>
                </a:lnTo>
                <a:lnTo>
                  <a:pt x="0" y="514350"/>
                </a:lnTo>
                <a:lnTo>
                  <a:pt x="2101" y="561170"/>
                </a:lnTo>
                <a:lnTo>
                  <a:pt x="8285" y="606813"/>
                </a:lnTo>
                <a:lnTo>
                  <a:pt x="18370" y="651095"/>
                </a:lnTo>
                <a:lnTo>
                  <a:pt x="32175" y="693836"/>
                </a:lnTo>
                <a:lnTo>
                  <a:pt x="49517" y="734853"/>
                </a:lnTo>
                <a:lnTo>
                  <a:pt x="70216" y="773966"/>
                </a:lnTo>
                <a:lnTo>
                  <a:pt x="94090" y="810992"/>
                </a:lnTo>
                <a:lnTo>
                  <a:pt x="120958" y="845752"/>
                </a:lnTo>
                <a:lnTo>
                  <a:pt x="150637" y="878062"/>
                </a:lnTo>
                <a:lnTo>
                  <a:pt x="182947" y="907741"/>
                </a:lnTo>
                <a:lnTo>
                  <a:pt x="217707" y="934609"/>
                </a:lnTo>
                <a:lnTo>
                  <a:pt x="254733" y="958483"/>
                </a:lnTo>
                <a:lnTo>
                  <a:pt x="293846" y="979182"/>
                </a:lnTo>
                <a:lnTo>
                  <a:pt x="334863" y="996524"/>
                </a:lnTo>
                <a:lnTo>
                  <a:pt x="377604" y="1010329"/>
                </a:lnTo>
                <a:lnTo>
                  <a:pt x="421886" y="1020414"/>
                </a:lnTo>
                <a:lnTo>
                  <a:pt x="467529" y="1026598"/>
                </a:lnTo>
                <a:lnTo>
                  <a:pt x="514350" y="1028700"/>
                </a:lnTo>
                <a:lnTo>
                  <a:pt x="561170" y="1026598"/>
                </a:lnTo>
                <a:lnTo>
                  <a:pt x="606813" y="1020414"/>
                </a:lnTo>
                <a:lnTo>
                  <a:pt x="651095" y="1010329"/>
                </a:lnTo>
                <a:lnTo>
                  <a:pt x="693836" y="996524"/>
                </a:lnTo>
                <a:lnTo>
                  <a:pt x="734853" y="979182"/>
                </a:lnTo>
                <a:lnTo>
                  <a:pt x="773966" y="958483"/>
                </a:lnTo>
                <a:lnTo>
                  <a:pt x="810992" y="934609"/>
                </a:lnTo>
                <a:lnTo>
                  <a:pt x="845752" y="907741"/>
                </a:lnTo>
                <a:lnTo>
                  <a:pt x="878062" y="878062"/>
                </a:lnTo>
                <a:lnTo>
                  <a:pt x="907741" y="845752"/>
                </a:lnTo>
                <a:lnTo>
                  <a:pt x="934609" y="810992"/>
                </a:lnTo>
                <a:lnTo>
                  <a:pt x="958483" y="773966"/>
                </a:lnTo>
                <a:lnTo>
                  <a:pt x="979182" y="734853"/>
                </a:lnTo>
                <a:lnTo>
                  <a:pt x="996524" y="693836"/>
                </a:lnTo>
                <a:lnTo>
                  <a:pt x="1010329" y="651095"/>
                </a:lnTo>
                <a:lnTo>
                  <a:pt x="1020414" y="606813"/>
                </a:lnTo>
                <a:lnTo>
                  <a:pt x="1026598" y="561170"/>
                </a:lnTo>
                <a:lnTo>
                  <a:pt x="1028700" y="514350"/>
                </a:lnTo>
                <a:lnTo>
                  <a:pt x="1026598" y="467529"/>
                </a:lnTo>
                <a:lnTo>
                  <a:pt x="1020414" y="421886"/>
                </a:lnTo>
                <a:lnTo>
                  <a:pt x="1010329" y="377604"/>
                </a:lnTo>
                <a:lnTo>
                  <a:pt x="996524" y="334863"/>
                </a:lnTo>
                <a:lnTo>
                  <a:pt x="979182" y="293846"/>
                </a:lnTo>
                <a:lnTo>
                  <a:pt x="958483" y="254733"/>
                </a:lnTo>
                <a:lnTo>
                  <a:pt x="934609" y="217707"/>
                </a:lnTo>
                <a:lnTo>
                  <a:pt x="907741" y="182947"/>
                </a:lnTo>
                <a:lnTo>
                  <a:pt x="878062" y="150637"/>
                </a:lnTo>
                <a:lnTo>
                  <a:pt x="845752" y="120958"/>
                </a:lnTo>
                <a:lnTo>
                  <a:pt x="810992" y="94090"/>
                </a:lnTo>
                <a:lnTo>
                  <a:pt x="773966" y="70216"/>
                </a:lnTo>
                <a:lnTo>
                  <a:pt x="734853" y="49517"/>
                </a:lnTo>
                <a:lnTo>
                  <a:pt x="693836" y="32175"/>
                </a:lnTo>
                <a:lnTo>
                  <a:pt x="651095" y="18370"/>
                </a:lnTo>
                <a:lnTo>
                  <a:pt x="606813" y="8285"/>
                </a:lnTo>
                <a:lnTo>
                  <a:pt x="561170" y="2101"/>
                </a:lnTo>
                <a:lnTo>
                  <a:pt x="514350" y="0"/>
                </a:lnTo>
                <a:close/>
              </a:path>
            </a:pathLst>
          </a:custGeom>
          <a:solidFill>
            <a:srgbClr val="0034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4790313" y="805941"/>
            <a:ext cx="63182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dirty="0"/>
              <a:t>OS</a:t>
            </a:r>
            <a:endParaRPr sz="3300"/>
          </a:p>
        </p:txBody>
      </p:sp>
      <p:sp>
        <p:nvSpPr>
          <p:cNvPr id="24" name="object 24"/>
          <p:cNvSpPr/>
          <p:nvPr/>
        </p:nvSpPr>
        <p:spPr>
          <a:xfrm>
            <a:off x="3486911" y="308610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514350" y="0"/>
                </a:moveTo>
                <a:lnTo>
                  <a:pt x="467529" y="2101"/>
                </a:lnTo>
                <a:lnTo>
                  <a:pt x="421886" y="8285"/>
                </a:lnTo>
                <a:lnTo>
                  <a:pt x="377604" y="18370"/>
                </a:lnTo>
                <a:lnTo>
                  <a:pt x="334863" y="32175"/>
                </a:lnTo>
                <a:lnTo>
                  <a:pt x="293846" y="49517"/>
                </a:lnTo>
                <a:lnTo>
                  <a:pt x="254733" y="70216"/>
                </a:lnTo>
                <a:lnTo>
                  <a:pt x="217707" y="94090"/>
                </a:lnTo>
                <a:lnTo>
                  <a:pt x="182947" y="120958"/>
                </a:lnTo>
                <a:lnTo>
                  <a:pt x="150637" y="150637"/>
                </a:lnTo>
                <a:lnTo>
                  <a:pt x="120958" y="182947"/>
                </a:lnTo>
                <a:lnTo>
                  <a:pt x="94090" y="217707"/>
                </a:lnTo>
                <a:lnTo>
                  <a:pt x="70216" y="254733"/>
                </a:lnTo>
                <a:lnTo>
                  <a:pt x="49517" y="293846"/>
                </a:lnTo>
                <a:lnTo>
                  <a:pt x="32175" y="334863"/>
                </a:lnTo>
                <a:lnTo>
                  <a:pt x="18370" y="377604"/>
                </a:lnTo>
                <a:lnTo>
                  <a:pt x="8285" y="421886"/>
                </a:lnTo>
                <a:lnTo>
                  <a:pt x="2101" y="467529"/>
                </a:lnTo>
                <a:lnTo>
                  <a:pt x="0" y="514350"/>
                </a:lnTo>
                <a:lnTo>
                  <a:pt x="2101" y="561167"/>
                </a:lnTo>
                <a:lnTo>
                  <a:pt x="8285" y="606806"/>
                </a:lnTo>
                <a:lnTo>
                  <a:pt x="18370" y="651086"/>
                </a:lnTo>
                <a:lnTo>
                  <a:pt x="32175" y="693825"/>
                </a:lnTo>
                <a:lnTo>
                  <a:pt x="49517" y="734842"/>
                </a:lnTo>
                <a:lnTo>
                  <a:pt x="70216" y="773954"/>
                </a:lnTo>
                <a:lnTo>
                  <a:pt x="94090" y="810981"/>
                </a:lnTo>
                <a:lnTo>
                  <a:pt x="120958" y="845741"/>
                </a:lnTo>
                <a:lnTo>
                  <a:pt x="150637" y="878052"/>
                </a:lnTo>
                <a:lnTo>
                  <a:pt x="182947" y="907733"/>
                </a:lnTo>
                <a:lnTo>
                  <a:pt x="217707" y="934602"/>
                </a:lnTo>
                <a:lnTo>
                  <a:pt x="254733" y="958477"/>
                </a:lnTo>
                <a:lnTo>
                  <a:pt x="293846" y="979177"/>
                </a:lnTo>
                <a:lnTo>
                  <a:pt x="334863" y="996521"/>
                </a:lnTo>
                <a:lnTo>
                  <a:pt x="377604" y="1010327"/>
                </a:lnTo>
                <a:lnTo>
                  <a:pt x="421886" y="1020413"/>
                </a:lnTo>
                <a:lnTo>
                  <a:pt x="467529" y="1026598"/>
                </a:lnTo>
                <a:lnTo>
                  <a:pt x="514350" y="1028700"/>
                </a:lnTo>
                <a:lnTo>
                  <a:pt x="561170" y="1026598"/>
                </a:lnTo>
                <a:lnTo>
                  <a:pt x="606813" y="1020413"/>
                </a:lnTo>
                <a:lnTo>
                  <a:pt x="651095" y="1010327"/>
                </a:lnTo>
                <a:lnTo>
                  <a:pt x="693836" y="996521"/>
                </a:lnTo>
                <a:lnTo>
                  <a:pt x="734853" y="979177"/>
                </a:lnTo>
                <a:lnTo>
                  <a:pt x="773966" y="958477"/>
                </a:lnTo>
                <a:lnTo>
                  <a:pt x="810992" y="934602"/>
                </a:lnTo>
                <a:lnTo>
                  <a:pt x="845752" y="907733"/>
                </a:lnTo>
                <a:lnTo>
                  <a:pt x="878062" y="878052"/>
                </a:lnTo>
                <a:lnTo>
                  <a:pt x="907741" y="845741"/>
                </a:lnTo>
                <a:lnTo>
                  <a:pt x="934609" y="810981"/>
                </a:lnTo>
                <a:lnTo>
                  <a:pt x="958483" y="773954"/>
                </a:lnTo>
                <a:lnTo>
                  <a:pt x="979182" y="734842"/>
                </a:lnTo>
                <a:lnTo>
                  <a:pt x="996524" y="693825"/>
                </a:lnTo>
                <a:lnTo>
                  <a:pt x="1010329" y="651086"/>
                </a:lnTo>
                <a:lnTo>
                  <a:pt x="1020414" y="606806"/>
                </a:lnTo>
                <a:lnTo>
                  <a:pt x="1026598" y="561167"/>
                </a:lnTo>
                <a:lnTo>
                  <a:pt x="1028700" y="514350"/>
                </a:lnTo>
                <a:lnTo>
                  <a:pt x="1026598" y="467529"/>
                </a:lnTo>
                <a:lnTo>
                  <a:pt x="1020414" y="421886"/>
                </a:lnTo>
                <a:lnTo>
                  <a:pt x="1010329" y="377604"/>
                </a:lnTo>
                <a:lnTo>
                  <a:pt x="996524" y="334863"/>
                </a:lnTo>
                <a:lnTo>
                  <a:pt x="979182" y="293846"/>
                </a:lnTo>
                <a:lnTo>
                  <a:pt x="958483" y="254733"/>
                </a:lnTo>
                <a:lnTo>
                  <a:pt x="934609" y="217707"/>
                </a:lnTo>
                <a:lnTo>
                  <a:pt x="907741" y="182947"/>
                </a:lnTo>
                <a:lnTo>
                  <a:pt x="878062" y="150637"/>
                </a:lnTo>
                <a:lnTo>
                  <a:pt x="845752" y="120958"/>
                </a:lnTo>
                <a:lnTo>
                  <a:pt x="810992" y="94090"/>
                </a:lnTo>
                <a:lnTo>
                  <a:pt x="773966" y="70216"/>
                </a:lnTo>
                <a:lnTo>
                  <a:pt x="734853" y="49517"/>
                </a:lnTo>
                <a:lnTo>
                  <a:pt x="693836" y="32175"/>
                </a:lnTo>
                <a:lnTo>
                  <a:pt x="651095" y="18370"/>
                </a:lnTo>
                <a:lnTo>
                  <a:pt x="606813" y="8285"/>
                </a:lnTo>
                <a:lnTo>
                  <a:pt x="561170" y="2101"/>
                </a:lnTo>
                <a:lnTo>
                  <a:pt x="514350" y="0"/>
                </a:lnTo>
                <a:close/>
              </a:path>
            </a:pathLst>
          </a:custGeom>
          <a:solidFill>
            <a:srgbClr val="0034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696970" y="3325114"/>
            <a:ext cx="60960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dirty="0">
                <a:solidFill>
                  <a:srgbClr val="FFFFFF"/>
                </a:solidFill>
                <a:latin typeface="Arial"/>
                <a:cs typeface="Arial"/>
              </a:rPr>
              <a:t>DP</a:t>
            </a:r>
            <a:endParaRPr sz="33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125716" y="4890825"/>
            <a:ext cx="1830070" cy="20256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40"/>
              </a:spcBef>
            </a:pPr>
            <a:r>
              <a:rPr sz="600" i="1" dirty="0">
                <a:solidFill>
                  <a:srgbClr val="00457B"/>
                </a:solidFill>
                <a:latin typeface="Arial"/>
                <a:cs typeface="Arial"/>
              </a:rPr>
              <a:t>IT &amp; </a:t>
            </a:r>
            <a:r>
              <a:rPr sz="600" i="1" spc="-5" dirty="0">
                <a:solidFill>
                  <a:srgbClr val="00457B"/>
                </a:solidFill>
                <a:latin typeface="Arial"/>
                <a:cs typeface="Arial"/>
              </a:rPr>
              <a:t>DATA MANAGEMENT RESEARCH, INDUSTRY  ANALYSIS </a:t>
            </a:r>
            <a:r>
              <a:rPr sz="600" i="1" dirty="0">
                <a:solidFill>
                  <a:srgbClr val="00457B"/>
                </a:solidFill>
                <a:latin typeface="Arial"/>
                <a:cs typeface="Arial"/>
              </a:rPr>
              <a:t>&amp; CONSULTING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5" dirty="0"/>
              <a:t>Slide</a:t>
            </a:r>
            <a:r>
              <a:rPr spc="-20" dirty="0"/>
              <a:t> </a:t>
            </a:r>
            <a:fld id="{81D60167-4931-47E6-BA6A-407CBD079E47}" type="slidenum">
              <a:rPr spc="10" dirty="0"/>
              <a:t>15</a:t>
            </a:fld>
            <a:endParaRPr spc="10" dirty="0"/>
          </a:p>
        </p:txBody>
      </p:sp>
      <p:sp>
        <p:nvSpPr>
          <p:cNvPr id="32" name="object 32"/>
          <p:cNvSpPr txBox="1"/>
          <p:nvPr/>
        </p:nvSpPr>
        <p:spPr>
          <a:xfrm>
            <a:off x="1247038" y="4967282"/>
            <a:ext cx="1863725" cy="12128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650" spc="15" dirty="0">
                <a:solidFill>
                  <a:srgbClr val="7E7E7E"/>
                </a:solidFill>
                <a:latin typeface="Arial"/>
                <a:cs typeface="Arial"/>
              </a:rPr>
              <a:t>© </a:t>
            </a:r>
            <a:r>
              <a:rPr sz="650" spc="5" dirty="0">
                <a:solidFill>
                  <a:srgbClr val="7E7E7E"/>
                </a:solidFill>
                <a:latin typeface="Arial"/>
                <a:cs typeface="Arial"/>
              </a:rPr>
              <a:t>2019 </a:t>
            </a:r>
            <a:r>
              <a:rPr sz="650" spc="10" dirty="0">
                <a:solidFill>
                  <a:srgbClr val="7E7E7E"/>
                </a:solidFill>
                <a:latin typeface="Arial"/>
                <a:cs typeface="Arial"/>
              </a:rPr>
              <a:t>Enterprise Management </a:t>
            </a:r>
            <a:r>
              <a:rPr sz="650" spc="5" dirty="0">
                <a:solidFill>
                  <a:srgbClr val="7E7E7E"/>
                </a:solidFill>
                <a:latin typeface="Arial"/>
                <a:cs typeface="Arial"/>
              </a:rPr>
              <a:t>Associates,</a:t>
            </a:r>
            <a:r>
              <a:rPr sz="650" spc="1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650" spc="5" dirty="0">
                <a:solidFill>
                  <a:srgbClr val="7E7E7E"/>
                </a:solidFill>
                <a:latin typeface="Arial"/>
                <a:cs typeface="Arial"/>
              </a:rPr>
              <a:t>Inc.</a:t>
            </a:r>
            <a:endParaRPr sz="6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88086" y="1642617"/>
            <a:ext cx="218313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latin typeface="Arial"/>
                <a:cs typeface="Arial"/>
              </a:rPr>
              <a:t>AP </a:t>
            </a:r>
            <a:r>
              <a:rPr sz="1500" dirty="0">
                <a:latin typeface="Arial"/>
                <a:cs typeface="Arial"/>
              </a:rPr>
              <a:t>- </a:t>
            </a:r>
            <a:r>
              <a:rPr sz="1500" spc="-5" dirty="0">
                <a:latin typeface="Arial"/>
                <a:cs typeface="Arial"/>
              </a:rPr>
              <a:t>Analytic </a:t>
            </a:r>
            <a:r>
              <a:rPr sz="1500" dirty="0">
                <a:latin typeface="Arial"/>
                <a:cs typeface="Arial"/>
              </a:rPr>
              <a:t>Platforms  </a:t>
            </a:r>
            <a:r>
              <a:rPr sz="1500" spc="-5" dirty="0">
                <a:latin typeface="Arial"/>
                <a:cs typeface="Arial"/>
              </a:rPr>
              <a:t>DP </a:t>
            </a:r>
            <a:r>
              <a:rPr sz="1500" dirty="0">
                <a:latin typeface="Arial"/>
                <a:cs typeface="Arial"/>
              </a:rPr>
              <a:t>- </a:t>
            </a:r>
            <a:r>
              <a:rPr sz="1500" spc="-5" dirty="0">
                <a:latin typeface="Arial"/>
                <a:cs typeface="Arial"/>
              </a:rPr>
              <a:t>Discovery</a:t>
            </a:r>
            <a:r>
              <a:rPr sz="1500" spc="-254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Platforms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88086" y="2100198"/>
            <a:ext cx="34353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Arial"/>
                <a:cs typeface="Arial"/>
              </a:rPr>
              <a:t>H/S  DW  </a:t>
            </a:r>
            <a:r>
              <a:rPr sz="1500" spc="-5" dirty="0">
                <a:latin typeface="Arial"/>
                <a:cs typeface="Arial"/>
              </a:rPr>
              <a:t>DM</a:t>
            </a:r>
            <a:endParaRPr sz="15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402841" y="2100198"/>
            <a:ext cx="156908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8270" indent="-116205">
              <a:lnSpc>
                <a:spcPct val="100000"/>
              </a:lnSpc>
              <a:spcBef>
                <a:spcPts val="100"/>
              </a:spcBef>
              <a:buChar char="-"/>
              <a:tabLst>
                <a:tab pos="128905" algn="l"/>
              </a:tabLst>
            </a:pPr>
            <a:r>
              <a:rPr sz="1500" dirty="0">
                <a:latin typeface="Arial"/>
                <a:cs typeface="Arial"/>
              </a:rPr>
              <a:t>Hadoop/Spark</a:t>
            </a:r>
            <a:endParaRPr sz="1500">
              <a:latin typeface="Arial"/>
              <a:cs typeface="Arial"/>
            </a:endParaRPr>
          </a:p>
          <a:p>
            <a:pPr marL="128270" indent="-116205">
              <a:lnSpc>
                <a:spcPct val="100000"/>
              </a:lnSpc>
              <a:buChar char="-"/>
              <a:tabLst>
                <a:tab pos="128905" algn="l"/>
              </a:tabLst>
            </a:pPr>
            <a:r>
              <a:rPr sz="1500" spc="-5" dirty="0">
                <a:latin typeface="Arial"/>
                <a:cs typeface="Arial"/>
              </a:rPr>
              <a:t>Data</a:t>
            </a:r>
            <a:r>
              <a:rPr sz="1500" spc="-6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Warehouse</a:t>
            </a:r>
            <a:endParaRPr sz="1500">
              <a:latin typeface="Arial"/>
              <a:cs typeface="Arial"/>
            </a:endParaRPr>
          </a:p>
          <a:p>
            <a:pPr marL="128270" indent="-116205">
              <a:lnSpc>
                <a:spcPct val="100000"/>
              </a:lnSpc>
              <a:buChar char="-"/>
              <a:tabLst>
                <a:tab pos="128905" algn="l"/>
              </a:tabLst>
            </a:pPr>
            <a:r>
              <a:rPr sz="1500" spc="-5" dirty="0">
                <a:latin typeface="Arial"/>
                <a:cs typeface="Arial"/>
              </a:rPr>
              <a:t>Data</a:t>
            </a:r>
            <a:r>
              <a:rPr sz="1500" spc="-1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Marts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88086" y="2785694"/>
            <a:ext cx="2254885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latin typeface="Arial"/>
                <a:cs typeface="Arial"/>
              </a:rPr>
              <a:t>NS </a:t>
            </a:r>
            <a:r>
              <a:rPr sz="1500" dirty="0">
                <a:latin typeface="Arial"/>
                <a:cs typeface="Arial"/>
              </a:rPr>
              <a:t>-</a:t>
            </a:r>
            <a:r>
              <a:rPr sz="1500" spc="-195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NoSQL</a:t>
            </a:r>
            <a:endParaRPr sz="15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500" dirty="0">
                <a:latin typeface="Arial"/>
                <a:cs typeface="Arial"/>
              </a:rPr>
              <a:t>OS - Operational </a:t>
            </a:r>
            <a:r>
              <a:rPr sz="1500" spc="-5" dirty="0">
                <a:latin typeface="Arial"/>
                <a:cs typeface="Arial"/>
              </a:rPr>
              <a:t>Systems  SP </a:t>
            </a:r>
            <a:r>
              <a:rPr sz="1500" dirty="0">
                <a:latin typeface="Arial"/>
                <a:cs typeface="Arial"/>
              </a:rPr>
              <a:t>- Streaming</a:t>
            </a:r>
            <a:r>
              <a:rPr sz="1500" spc="-19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Platforms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4527" y="4729839"/>
            <a:ext cx="1031041" cy="3321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4687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09288" y="1679448"/>
            <a:ext cx="1872995" cy="18394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37688" y="304800"/>
            <a:ext cx="4535423" cy="4533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90288" y="3518915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514350" y="0"/>
                </a:moveTo>
                <a:lnTo>
                  <a:pt x="467529" y="2101"/>
                </a:lnTo>
                <a:lnTo>
                  <a:pt x="421886" y="8285"/>
                </a:lnTo>
                <a:lnTo>
                  <a:pt x="377604" y="18370"/>
                </a:lnTo>
                <a:lnTo>
                  <a:pt x="334863" y="32175"/>
                </a:lnTo>
                <a:lnTo>
                  <a:pt x="293846" y="49517"/>
                </a:lnTo>
                <a:lnTo>
                  <a:pt x="254733" y="70216"/>
                </a:lnTo>
                <a:lnTo>
                  <a:pt x="217707" y="94090"/>
                </a:lnTo>
                <a:lnTo>
                  <a:pt x="182947" y="120958"/>
                </a:lnTo>
                <a:lnTo>
                  <a:pt x="150637" y="150637"/>
                </a:lnTo>
                <a:lnTo>
                  <a:pt x="120958" y="182947"/>
                </a:lnTo>
                <a:lnTo>
                  <a:pt x="94090" y="217707"/>
                </a:lnTo>
                <a:lnTo>
                  <a:pt x="70216" y="254733"/>
                </a:lnTo>
                <a:lnTo>
                  <a:pt x="49517" y="293846"/>
                </a:lnTo>
                <a:lnTo>
                  <a:pt x="32175" y="334863"/>
                </a:lnTo>
                <a:lnTo>
                  <a:pt x="18370" y="377604"/>
                </a:lnTo>
                <a:lnTo>
                  <a:pt x="8285" y="421886"/>
                </a:lnTo>
                <a:lnTo>
                  <a:pt x="2101" y="467529"/>
                </a:lnTo>
                <a:lnTo>
                  <a:pt x="0" y="514350"/>
                </a:lnTo>
                <a:lnTo>
                  <a:pt x="2101" y="561167"/>
                </a:lnTo>
                <a:lnTo>
                  <a:pt x="8285" y="606806"/>
                </a:lnTo>
                <a:lnTo>
                  <a:pt x="18370" y="651086"/>
                </a:lnTo>
                <a:lnTo>
                  <a:pt x="32175" y="693825"/>
                </a:lnTo>
                <a:lnTo>
                  <a:pt x="49517" y="734842"/>
                </a:lnTo>
                <a:lnTo>
                  <a:pt x="70216" y="773954"/>
                </a:lnTo>
                <a:lnTo>
                  <a:pt x="94090" y="810981"/>
                </a:lnTo>
                <a:lnTo>
                  <a:pt x="120958" y="845741"/>
                </a:lnTo>
                <a:lnTo>
                  <a:pt x="150637" y="878052"/>
                </a:lnTo>
                <a:lnTo>
                  <a:pt x="182947" y="907733"/>
                </a:lnTo>
                <a:lnTo>
                  <a:pt x="217707" y="934602"/>
                </a:lnTo>
                <a:lnTo>
                  <a:pt x="254733" y="958477"/>
                </a:lnTo>
                <a:lnTo>
                  <a:pt x="293846" y="979177"/>
                </a:lnTo>
                <a:lnTo>
                  <a:pt x="334863" y="996521"/>
                </a:lnTo>
                <a:lnTo>
                  <a:pt x="377604" y="1010327"/>
                </a:lnTo>
                <a:lnTo>
                  <a:pt x="421886" y="1020413"/>
                </a:lnTo>
                <a:lnTo>
                  <a:pt x="467529" y="1026598"/>
                </a:lnTo>
                <a:lnTo>
                  <a:pt x="514350" y="1028700"/>
                </a:lnTo>
                <a:lnTo>
                  <a:pt x="561170" y="1026598"/>
                </a:lnTo>
                <a:lnTo>
                  <a:pt x="606813" y="1020413"/>
                </a:lnTo>
                <a:lnTo>
                  <a:pt x="651095" y="1010327"/>
                </a:lnTo>
                <a:lnTo>
                  <a:pt x="693836" y="996521"/>
                </a:lnTo>
                <a:lnTo>
                  <a:pt x="734853" y="979177"/>
                </a:lnTo>
                <a:lnTo>
                  <a:pt x="773966" y="958477"/>
                </a:lnTo>
                <a:lnTo>
                  <a:pt x="810992" y="934602"/>
                </a:lnTo>
                <a:lnTo>
                  <a:pt x="845752" y="907733"/>
                </a:lnTo>
                <a:lnTo>
                  <a:pt x="878062" y="878052"/>
                </a:lnTo>
                <a:lnTo>
                  <a:pt x="907741" y="845741"/>
                </a:lnTo>
                <a:lnTo>
                  <a:pt x="934609" y="810981"/>
                </a:lnTo>
                <a:lnTo>
                  <a:pt x="958483" y="773954"/>
                </a:lnTo>
                <a:lnTo>
                  <a:pt x="979182" y="734842"/>
                </a:lnTo>
                <a:lnTo>
                  <a:pt x="996524" y="693825"/>
                </a:lnTo>
                <a:lnTo>
                  <a:pt x="1010329" y="651086"/>
                </a:lnTo>
                <a:lnTo>
                  <a:pt x="1020414" y="606806"/>
                </a:lnTo>
                <a:lnTo>
                  <a:pt x="1026598" y="561167"/>
                </a:lnTo>
                <a:lnTo>
                  <a:pt x="1028700" y="514350"/>
                </a:lnTo>
                <a:lnTo>
                  <a:pt x="1026598" y="467529"/>
                </a:lnTo>
                <a:lnTo>
                  <a:pt x="1020414" y="421886"/>
                </a:lnTo>
                <a:lnTo>
                  <a:pt x="1010329" y="377604"/>
                </a:lnTo>
                <a:lnTo>
                  <a:pt x="996524" y="334863"/>
                </a:lnTo>
                <a:lnTo>
                  <a:pt x="979182" y="293846"/>
                </a:lnTo>
                <a:lnTo>
                  <a:pt x="958483" y="254733"/>
                </a:lnTo>
                <a:lnTo>
                  <a:pt x="934609" y="217707"/>
                </a:lnTo>
                <a:lnTo>
                  <a:pt x="907741" y="182947"/>
                </a:lnTo>
                <a:lnTo>
                  <a:pt x="878062" y="150637"/>
                </a:lnTo>
                <a:lnTo>
                  <a:pt x="845752" y="120958"/>
                </a:lnTo>
                <a:lnTo>
                  <a:pt x="810992" y="94090"/>
                </a:lnTo>
                <a:lnTo>
                  <a:pt x="773966" y="70216"/>
                </a:lnTo>
                <a:lnTo>
                  <a:pt x="734853" y="49517"/>
                </a:lnTo>
                <a:lnTo>
                  <a:pt x="693836" y="32175"/>
                </a:lnTo>
                <a:lnTo>
                  <a:pt x="651095" y="18370"/>
                </a:lnTo>
                <a:lnTo>
                  <a:pt x="606813" y="8285"/>
                </a:lnTo>
                <a:lnTo>
                  <a:pt x="561170" y="2101"/>
                </a:lnTo>
                <a:lnTo>
                  <a:pt x="514350" y="0"/>
                </a:lnTo>
                <a:close/>
              </a:path>
            </a:pathLst>
          </a:custGeom>
          <a:solidFill>
            <a:srgbClr val="0034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743069" y="3757066"/>
            <a:ext cx="72517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dirty="0">
                <a:solidFill>
                  <a:srgbClr val="FFFFFF"/>
                </a:solidFill>
                <a:latin typeface="Arial"/>
                <a:cs typeface="Arial"/>
              </a:rPr>
              <a:t>H/S</a:t>
            </a:r>
            <a:endParaRPr sz="33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27248" y="205740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514350" y="0"/>
                </a:moveTo>
                <a:lnTo>
                  <a:pt x="467529" y="2101"/>
                </a:lnTo>
                <a:lnTo>
                  <a:pt x="421886" y="8285"/>
                </a:lnTo>
                <a:lnTo>
                  <a:pt x="377604" y="18370"/>
                </a:lnTo>
                <a:lnTo>
                  <a:pt x="334863" y="32175"/>
                </a:lnTo>
                <a:lnTo>
                  <a:pt x="293846" y="49517"/>
                </a:lnTo>
                <a:lnTo>
                  <a:pt x="254733" y="70216"/>
                </a:lnTo>
                <a:lnTo>
                  <a:pt x="217707" y="94090"/>
                </a:lnTo>
                <a:lnTo>
                  <a:pt x="182947" y="120958"/>
                </a:lnTo>
                <a:lnTo>
                  <a:pt x="150637" y="150637"/>
                </a:lnTo>
                <a:lnTo>
                  <a:pt x="120958" y="182947"/>
                </a:lnTo>
                <a:lnTo>
                  <a:pt x="94090" y="217707"/>
                </a:lnTo>
                <a:lnTo>
                  <a:pt x="70216" y="254733"/>
                </a:lnTo>
                <a:lnTo>
                  <a:pt x="49517" y="293846"/>
                </a:lnTo>
                <a:lnTo>
                  <a:pt x="32175" y="334863"/>
                </a:lnTo>
                <a:lnTo>
                  <a:pt x="18370" y="377604"/>
                </a:lnTo>
                <a:lnTo>
                  <a:pt x="8285" y="421886"/>
                </a:lnTo>
                <a:lnTo>
                  <a:pt x="2101" y="467529"/>
                </a:lnTo>
                <a:lnTo>
                  <a:pt x="0" y="514350"/>
                </a:lnTo>
                <a:lnTo>
                  <a:pt x="2101" y="561170"/>
                </a:lnTo>
                <a:lnTo>
                  <a:pt x="8285" y="606813"/>
                </a:lnTo>
                <a:lnTo>
                  <a:pt x="18370" y="651095"/>
                </a:lnTo>
                <a:lnTo>
                  <a:pt x="32175" y="693836"/>
                </a:lnTo>
                <a:lnTo>
                  <a:pt x="49517" y="734853"/>
                </a:lnTo>
                <a:lnTo>
                  <a:pt x="70216" y="773966"/>
                </a:lnTo>
                <a:lnTo>
                  <a:pt x="94090" y="810992"/>
                </a:lnTo>
                <a:lnTo>
                  <a:pt x="120958" y="845752"/>
                </a:lnTo>
                <a:lnTo>
                  <a:pt x="150637" y="878062"/>
                </a:lnTo>
                <a:lnTo>
                  <a:pt x="182947" y="907741"/>
                </a:lnTo>
                <a:lnTo>
                  <a:pt x="217707" y="934609"/>
                </a:lnTo>
                <a:lnTo>
                  <a:pt x="254733" y="958483"/>
                </a:lnTo>
                <a:lnTo>
                  <a:pt x="293846" y="979182"/>
                </a:lnTo>
                <a:lnTo>
                  <a:pt x="334863" y="996524"/>
                </a:lnTo>
                <a:lnTo>
                  <a:pt x="377604" y="1010329"/>
                </a:lnTo>
                <a:lnTo>
                  <a:pt x="421886" y="1020414"/>
                </a:lnTo>
                <a:lnTo>
                  <a:pt x="467529" y="1026598"/>
                </a:lnTo>
                <a:lnTo>
                  <a:pt x="514350" y="1028700"/>
                </a:lnTo>
                <a:lnTo>
                  <a:pt x="561170" y="1026598"/>
                </a:lnTo>
                <a:lnTo>
                  <a:pt x="606813" y="1020414"/>
                </a:lnTo>
                <a:lnTo>
                  <a:pt x="651095" y="1010329"/>
                </a:lnTo>
                <a:lnTo>
                  <a:pt x="693836" y="996524"/>
                </a:lnTo>
                <a:lnTo>
                  <a:pt x="734853" y="979182"/>
                </a:lnTo>
                <a:lnTo>
                  <a:pt x="773966" y="958483"/>
                </a:lnTo>
                <a:lnTo>
                  <a:pt x="810992" y="934609"/>
                </a:lnTo>
                <a:lnTo>
                  <a:pt x="845752" y="907741"/>
                </a:lnTo>
                <a:lnTo>
                  <a:pt x="878062" y="878062"/>
                </a:lnTo>
                <a:lnTo>
                  <a:pt x="907741" y="845752"/>
                </a:lnTo>
                <a:lnTo>
                  <a:pt x="934609" y="810992"/>
                </a:lnTo>
                <a:lnTo>
                  <a:pt x="958483" y="773966"/>
                </a:lnTo>
                <a:lnTo>
                  <a:pt x="979182" y="734853"/>
                </a:lnTo>
                <a:lnTo>
                  <a:pt x="996524" y="693836"/>
                </a:lnTo>
                <a:lnTo>
                  <a:pt x="1010329" y="651095"/>
                </a:lnTo>
                <a:lnTo>
                  <a:pt x="1020414" y="606813"/>
                </a:lnTo>
                <a:lnTo>
                  <a:pt x="1026598" y="561170"/>
                </a:lnTo>
                <a:lnTo>
                  <a:pt x="1028700" y="514350"/>
                </a:lnTo>
                <a:lnTo>
                  <a:pt x="1026598" y="467529"/>
                </a:lnTo>
                <a:lnTo>
                  <a:pt x="1020414" y="421886"/>
                </a:lnTo>
                <a:lnTo>
                  <a:pt x="1010329" y="377604"/>
                </a:lnTo>
                <a:lnTo>
                  <a:pt x="996524" y="334863"/>
                </a:lnTo>
                <a:lnTo>
                  <a:pt x="979182" y="293846"/>
                </a:lnTo>
                <a:lnTo>
                  <a:pt x="958483" y="254733"/>
                </a:lnTo>
                <a:lnTo>
                  <a:pt x="934609" y="217707"/>
                </a:lnTo>
                <a:lnTo>
                  <a:pt x="907741" y="182947"/>
                </a:lnTo>
                <a:lnTo>
                  <a:pt x="878062" y="150637"/>
                </a:lnTo>
                <a:lnTo>
                  <a:pt x="845752" y="120958"/>
                </a:lnTo>
                <a:lnTo>
                  <a:pt x="810992" y="94090"/>
                </a:lnTo>
                <a:lnTo>
                  <a:pt x="773966" y="70216"/>
                </a:lnTo>
                <a:lnTo>
                  <a:pt x="734853" y="49517"/>
                </a:lnTo>
                <a:lnTo>
                  <a:pt x="693836" y="32175"/>
                </a:lnTo>
                <a:lnTo>
                  <a:pt x="651095" y="18370"/>
                </a:lnTo>
                <a:lnTo>
                  <a:pt x="606813" y="8285"/>
                </a:lnTo>
                <a:lnTo>
                  <a:pt x="561170" y="2101"/>
                </a:lnTo>
                <a:lnTo>
                  <a:pt x="514350" y="0"/>
                </a:lnTo>
                <a:close/>
              </a:path>
            </a:pathLst>
          </a:custGeom>
          <a:solidFill>
            <a:srgbClr val="0034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349878" y="2296160"/>
            <a:ext cx="58356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0" dirty="0">
                <a:solidFill>
                  <a:srgbClr val="FFFFFF"/>
                </a:solidFill>
                <a:latin typeface="Arial"/>
                <a:cs typeface="Arial"/>
              </a:rPr>
              <a:t>AP</a:t>
            </a:r>
            <a:endParaRPr sz="33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32703" y="3089148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514350" y="0"/>
                </a:moveTo>
                <a:lnTo>
                  <a:pt x="467529" y="2101"/>
                </a:lnTo>
                <a:lnTo>
                  <a:pt x="421886" y="8285"/>
                </a:lnTo>
                <a:lnTo>
                  <a:pt x="377604" y="18370"/>
                </a:lnTo>
                <a:lnTo>
                  <a:pt x="334863" y="32175"/>
                </a:lnTo>
                <a:lnTo>
                  <a:pt x="293846" y="49517"/>
                </a:lnTo>
                <a:lnTo>
                  <a:pt x="254733" y="70216"/>
                </a:lnTo>
                <a:lnTo>
                  <a:pt x="217707" y="94090"/>
                </a:lnTo>
                <a:lnTo>
                  <a:pt x="182947" y="120958"/>
                </a:lnTo>
                <a:lnTo>
                  <a:pt x="150637" y="150637"/>
                </a:lnTo>
                <a:lnTo>
                  <a:pt x="120958" y="182947"/>
                </a:lnTo>
                <a:lnTo>
                  <a:pt x="94090" y="217707"/>
                </a:lnTo>
                <a:lnTo>
                  <a:pt x="70216" y="254733"/>
                </a:lnTo>
                <a:lnTo>
                  <a:pt x="49517" y="293846"/>
                </a:lnTo>
                <a:lnTo>
                  <a:pt x="32175" y="334863"/>
                </a:lnTo>
                <a:lnTo>
                  <a:pt x="18370" y="377604"/>
                </a:lnTo>
                <a:lnTo>
                  <a:pt x="8285" y="421886"/>
                </a:lnTo>
                <a:lnTo>
                  <a:pt x="2101" y="467529"/>
                </a:lnTo>
                <a:lnTo>
                  <a:pt x="0" y="514349"/>
                </a:lnTo>
                <a:lnTo>
                  <a:pt x="2101" y="561167"/>
                </a:lnTo>
                <a:lnTo>
                  <a:pt x="8285" y="606806"/>
                </a:lnTo>
                <a:lnTo>
                  <a:pt x="18370" y="651086"/>
                </a:lnTo>
                <a:lnTo>
                  <a:pt x="32175" y="693825"/>
                </a:lnTo>
                <a:lnTo>
                  <a:pt x="49517" y="734842"/>
                </a:lnTo>
                <a:lnTo>
                  <a:pt x="70216" y="773954"/>
                </a:lnTo>
                <a:lnTo>
                  <a:pt x="94090" y="810981"/>
                </a:lnTo>
                <a:lnTo>
                  <a:pt x="120958" y="845741"/>
                </a:lnTo>
                <a:lnTo>
                  <a:pt x="150637" y="878052"/>
                </a:lnTo>
                <a:lnTo>
                  <a:pt x="182947" y="907733"/>
                </a:lnTo>
                <a:lnTo>
                  <a:pt x="217707" y="934602"/>
                </a:lnTo>
                <a:lnTo>
                  <a:pt x="254733" y="958477"/>
                </a:lnTo>
                <a:lnTo>
                  <a:pt x="293846" y="979177"/>
                </a:lnTo>
                <a:lnTo>
                  <a:pt x="334863" y="996521"/>
                </a:lnTo>
                <a:lnTo>
                  <a:pt x="377604" y="1010327"/>
                </a:lnTo>
                <a:lnTo>
                  <a:pt x="421886" y="1020413"/>
                </a:lnTo>
                <a:lnTo>
                  <a:pt x="467529" y="1026598"/>
                </a:lnTo>
                <a:lnTo>
                  <a:pt x="514350" y="1028699"/>
                </a:lnTo>
                <a:lnTo>
                  <a:pt x="561170" y="1026598"/>
                </a:lnTo>
                <a:lnTo>
                  <a:pt x="606813" y="1020413"/>
                </a:lnTo>
                <a:lnTo>
                  <a:pt x="651095" y="1010327"/>
                </a:lnTo>
                <a:lnTo>
                  <a:pt x="693836" y="996521"/>
                </a:lnTo>
                <a:lnTo>
                  <a:pt x="734853" y="979177"/>
                </a:lnTo>
                <a:lnTo>
                  <a:pt x="773966" y="958477"/>
                </a:lnTo>
                <a:lnTo>
                  <a:pt x="810992" y="934602"/>
                </a:lnTo>
                <a:lnTo>
                  <a:pt x="845752" y="907733"/>
                </a:lnTo>
                <a:lnTo>
                  <a:pt x="878062" y="878052"/>
                </a:lnTo>
                <a:lnTo>
                  <a:pt x="907741" y="845741"/>
                </a:lnTo>
                <a:lnTo>
                  <a:pt x="934609" y="810981"/>
                </a:lnTo>
                <a:lnTo>
                  <a:pt x="958483" y="773954"/>
                </a:lnTo>
                <a:lnTo>
                  <a:pt x="979182" y="734842"/>
                </a:lnTo>
                <a:lnTo>
                  <a:pt x="996524" y="693825"/>
                </a:lnTo>
                <a:lnTo>
                  <a:pt x="1010329" y="651086"/>
                </a:lnTo>
                <a:lnTo>
                  <a:pt x="1020414" y="606806"/>
                </a:lnTo>
                <a:lnTo>
                  <a:pt x="1026598" y="561167"/>
                </a:lnTo>
                <a:lnTo>
                  <a:pt x="1028700" y="514349"/>
                </a:lnTo>
                <a:lnTo>
                  <a:pt x="1026598" y="467529"/>
                </a:lnTo>
                <a:lnTo>
                  <a:pt x="1020414" y="421886"/>
                </a:lnTo>
                <a:lnTo>
                  <a:pt x="1010329" y="377604"/>
                </a:lnTo>
                <a:lnTo>
                  <a:pt x="996524" y="334863"/>
                </a:lnTo>
                <a:lnTo>
                  <a:pt x="979182" y="293846"/>
                </a:lnTo>
                <a:lnTo>
                  <a:pt x="958483" y="254733"/>
                </a:lnTo>
                <a:lnTo>
                  <a:pt x="934609" y="217707"/>
                </a:lnTo>
                <a:lnTo>
                  <a:pt x="907741" y="182947"/>
                </a:lnTo>
                <a:lnTo>
                  <a:pt x="878062" y="150637"/>
                </a:lnTo>
                <a:lnTo>
                  <a:pt x="845752" y="120958"/>
                </a:lnTo>
                <a:lnTo>
                  <a:pt x="810992" y="94090"/>
                </a:lnTo>
                <a:lnTo>
                  <a:pt x="773966" y="70216"/>
                </a:lnTo>
                <a:lnTo>
                  <a:pt x="734853" y="49517"/>
                </a:lnTo>
                <a:lnTo>
                  <a:pt x="693836" y="32175"/>
                </a:lnTo>
                <a:lnTo>
                  <a:pt x="651095" y="18370"/>
                </a:lnTo>
                <a:lnTo>
                  <a:pt x="606813" y="8285"/>
                </a:lnTo>
                <a:lnTo>
                  <a:pt x="561170" y="2101"/>
                </a:lnTo>
                <a:lnTo>
                  <a:pt x="514350" y="0"/>
                </a:lnTo>
                <a:close/>
              </a:path>
            </a:pathLst>
          </a:custGeom>
          <a:solidFill>
            <a:srgbClr val="0034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785230" y="3327603"/>
            <a:ext cx="72517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dirty="0">
                <a:solidFill>
                  <a:srgbClr val="FFFFFF"/>
                </a:solidFill>
                <a:latin typeface="Arial"/>
                <a:cs typeface="Arial"/>
              </a:rPr>
              <a:t>DW</a:t>
            </a:r>
            <a:endParaRPr sz="33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067044" y="205740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514350" y="0"/>
                </a:moveTo>
                <a:lnTo>
                  <a:pt x="467529" y="2101"/>
                </a:lnTo>
                <a:lnTo>
                  <a:pt x="421886" y="8285"/>
                </a:lnTo>
                <a:lnTo>
                  <a:pt x="377604" y="18370"/>
                </a:lnTo>
                <a:lnTo>
                  <a:pt x="334863" y="32175"/>
                </a:lnTo>
                <a:lnTo>
                  <a:pt x="293846" y="49517"/>
                </a:lnTo>
                <a:lnTo>
                  <a:pt x="254733" y="70216"/>
                </a:lnTo>
                <a:lnTo>
                  <a:pt x="217707" y="94090"/>
                </a:lnTo>
                <a:lnTo>
                  <a:pt x="182947" y="120958"/>
                </a:lnTo>
                <a:lnTo>
                  <a:pt x="150637" y="150637"/>
                </a:lnTo>
                <a:lnTo>
                  <a:pt x="120958" y="182947"/>
                </a:lnTo>
                <a:lnTo>
                  <a:pt x="94090" y="217707"/>
                </a:lnTo>
                <a:lnTo>
                  <a:pt x="70216" y="254733"/>
                </a:lnTo>
                <a:lnTo>
                  <a:pt x="49517" y="293846"/>
                </a:lnTo>
                <a:lnTo>
                  <a:pt x="32175" y="334863"/>
                </a:lnTo>
                <a:lnTo>
                  <a:pt x="18370" y="377604"/>
                </a:lnTo>
                <a:lnTo>
                  <a:pt x="8285" y="421886"/>
                </a:lnTo>
                <a:lnTo>
                  <a:pt x="2101" y="467529"/>
                </a:lnTo>
                <a:lnTo>
                  <a:pt x="0" y="514350"/>
                </a:lnTo>
                <a:lnTo>
                  <a:pt x="2101" y="561170"/>
                </a:lnTo>
                <a:lnTo>
                  <a:pt x="8285" y="606813"/>
                </a:lnTo>
                <a:lnTo>
                  <a:pt x="18370" y="651095"/>
                </a:lnTo>
                <a:lnTo>
                  <a:pt x="32175" y="693836"/>
                </a:lnTo>
                <a:lnTo>
                  <a:pt x="49517" y="734853"/>
                </a:lnTo>
                <a:lnTo>
                  <a:pt x="70216" y="773966"/>
                </a:lnTo>
                <a:lnTo>
                  <a:pt x="94090" y="810992"/>
                </a:lnTo>
                <a:lnTo>
                  <a:pt x="120958" y="845752"/>
                </a:lnTo>
                <a:lnTo>
                  <a:pt x="150637" y="878062"/>
                </a:lnTo>
                <a:lnTo>
                  <a:pt x="182947" y="907741"/>
                </a:lnTo>
                <a:lnTo>
                  <a:pt x="217707" y="934609"/>
                </a:lnTo>
                <a:lnTo>
                  <a:pt x="254733" y="958483"/>
                </a:lnTo>
                <a:lnTo>
                  <a:pt x="293846" y="979182"/>
                </a:lnTo>
                <a:lnTo>
                  <a:pt x="334863" y="996524"/>
                </a:lnTo>
                <a:lnTo>
                  <a:pt x="377604" y="1010329"/>
                </a:lnTo>
                <a:lnTo>
                  <a:pt x="421886" y="1020414"/>
                </a:lnTo>
                <a:lnTo>
                  <a:pt x="467529" y="1026598"/>
                </a:lnTo>
                <a:lnTo>
                  <a:pt x="514350" y="1028700"/>
                </a:lnTo>
                <a:lnTo>
                  <a:pt x="561170" y="1026598"/>
                </a:lnTo>
                <a:lnTo>
                  <a:pt x="606813" y="1020414"/>
                </a:lnTo>
                <a:lnTo>
                  <a:pt x="651095" y="1010329"/>
                </a:lnTo>
                <a:lnTo>
                  <a:pt x="693836" y="996524"/>
                </a:lnTo>
                <a:lnTo>
                  <a:pt x="734853" y="979182"/>
                </a:lnTo>
                <a:lnTo>
                  <a:pt x="773966" y="958483"/>
                </a:lnTo>
                <a:lnTo>
                  <a:pt x="810992" y="934609"/>
                </a:lnTo>
                <a:lnTo>
                  <a:pt x="845752" y="907741"/>
                </a:lnTo>
                <a:lnTo>
                  <a:pt x="878062" y="878062"/>
                </a:lnTo>
                <a:lnTo>
                  <a:pt x="907741" y="845752"/>
                </a:lnTo>
                <a:lnTo>
                  <a:pt x="934609" y="810992"/>
                </a:lnTo>
                <a:lnTo>
                  <a:pt x="958483" y="773966"/>
                </a:lnTo>
                <a:lnTo>
                  <a:pt x="979182" y="734853"/>
                </a:lnTo>
                <a:lnTo>
                  <a:pt x="996524" y="693836"/>
                </a:lnTo>
                <a:lnTo>
                  <a:pt x="1010329" y="651095"/>
                </a:lnTo>
                <a:lnTo>
                  <a:pt x="1020414" y="606813"/>
                </a:lnTo>
                <a:lnTo>
                  <a:pt x="1026598" y="561170"/>
                </a:lnTo>
                <a:lnTo>
                  <a:pt x="1028700" y="514350"/>
                </a:lnTo>
                <a:lnTo>
                  <a:pt x="1026598" y="467529"/>
                </a:lnTo>
                <a:lnTo>
                  <a:pt x="1020414" y="421886"/>
                </a:lnTo>
                <a:lnTo>
                  <a:pt x="1010329" y="377604"/>
                </a:lnTo>
                <a:lnTo>
                  <a:pt x="996524" y="334863"/>
                </a:lnTo>
                <a:lnTo>
                  <a:pt x="979182" y="293846"/>
                </a:lnTo>
                <a:lnTo>
                  <a:pt x="958483" y="254733"/>
                </a:lnTo>
                <a:lnTo>
                  <a:pt x="934609" y="217707"/>
                </a:lnTo>
                <a:lnTo>
                  <a:pt x="907741" y="182947"/>
                </a:lnTo>
                <a:lnTo>
                  <a:pt x="878062" y="150637"/>
                </a:lnTo>
                <a:lnTo>
                  <a:pt x="845752" y="120958"/>
                </a:lnTo>
                <a:lnTo>
                  <a:pt x="810992" y="94090"/>
                </a:lnTo>
                <a:lnTo>
                  <a:pt x="773966" y="70216"/>
                </a:lnTo>
                <a:lnTo>
                  <a:pt x="734853" y="49517"/>
                </a:lnTo>
                <a:lnTo>
                  <a:pt x="693836" y="32175"/>
                </a:lnTo>
                <a:lnTo>
                  <a:pt x="651095" y="18370"/>
                </a:lnTo>
                <a:lnTo>
                  <a:pt x="606813" y="8285"/>
                </a:lnTo>
                <a:lnTo>
                  <a:pt x="561170" y="2101"/>
                </a:lnTo>
                <a:lnTo>
                  <a:pt x="514350" y="0"/>
                </a:lnTo>
                <a:close/>
              </a:path>
            </a:pathLst>
          </a:custGeom>
          <a:solidFill>
            <a:srgbClr val="0034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242430" y="2296160"/>
            <a:ext cx="67945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dirty="0">
                <a:solidFill>
                  <a:srgbClr val="FFFFFF"/>
                </a:solidFill>
                <a:latin typeface="Arial"/>
                <a:cs typeface="Arial"/>
              </a:rPr>
              <a:t>DM</a:t>
            </a:r>
            <a:endParaRPr sz="33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632703" y="1025652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514350" y="0"/>
                </a:moveTo>
                <a:lnTo>
                  <a:pt x="467529" y="2101"/>
                </a:lnTo>
                <a:lnTo>
                  <a:pt x="421886" y="8285"/>
                </a:lnTo>
                <a:lnTo>
                  <a:pt x="377604" y="18370"/>
                </a:lnTo>
                <a:lnTo>
                  <a:pt x="334863" y="32175"/>
                </a:lnTo>
                <a:lnTo>
                  <a:pt x="293846" y="49517"/>
                </a:lnTo>
                <a:lnTo>
                  <a:pt x="254733" y="70216"/>
                </a:lnTo>
                <a:lnTo>
                  <a:pt x="217707" y="94090"/>
                </a:lnTo>
                <a:lnTo>
                  <a:pt x="182947" y="120958"/>
                </a:lnTo>
                <a:lnTo>
                  <a:pt x="150637" y="150637"/>
                </a:lnTo>
                <a:lnTo>
                  <a:pt x="120958" y="182947"/>
                </a:lnTo>
                <a:lnTo>
                  <a:pt x="94090" y="217707"/>
                </a:lnTo>
                <a:lnTo>
                  <a:pt x="70216" y="254733"/>
                </a:lnTo>
                <a:lnTo>
                  <a:pt x="49517" y="293846"/>
                </a:lnTo>
                <a:lnTo>
                  <a:pt x="32175" y="334863"/>
                </a:lnTo>
                <a:lnTo>
                  <a:pt x="18370" y="377604"/>
                </a:lnTo>
                <a:lnTo>
                  <a:pt x="8285" y="421886"/>
                </a:lnTo>
                <a:lnTo>
                  <a:pt x="2101" y="467529"/>
                </a:lnTo>
                <a:lnTo>
                  <a:pt x="0" y="514350"/>
                </a:lnTo>
                <a:lnTo>
                  <a:pt x="2101" y="561170"/>
                </a:lnTo>
                <a:lnTo>
                  <a:pt x="8285" y="606813"/>
                </a:lnTo>
                <a:lnTo>
                  <a:pt x="18370" y="651095"/>
                </a:lnTo>
                <a:lnTo>
                  <a:pt x="32175" y="693836"/>
                </a:lnTo>
                <a:lnTo>
                  <a:pt x="49517" y="734853"/>
                </a:lnTo>
                <a:lnTo>
                  <a:pt x="70216" y="773966"/>
                </a:lnTo>
                <a:lnTo>
                  <a:pt x="94090" y="810992"/>
                </a:lnTo>
                <a:lnTo>
                  <a:pt x="120958" y="845752"/>
                </a:lnTo>
                <a:lnTo>
                  <a:pt x="150637" y="878062"/>
                </a:lnTo>
                <a:lnTo>
                  <a:pt x="182947" y="907741"/>
                </a:lnTo>
                <a:lnTo>
                  <a:pt x="217707" y="934609"/>
                </a:lnTo>
                <a:lnTo>
                  <a:pt x="254733" y="958483"/>
                </a:lnTo>
                <a:lnTo>
                  <a:pt x="293846" y="979182"/>
                </a:lnTo>
                <a:lnTo>
                  <a:pt x="334863" y="996524"/>
                </a:lnTo>
                <a:lnTo>
                  <a:pt x="377604" y="1010329"/>
                </a:lnTo>
                <a:lnTo>
                  <a:pt x="421886" y="1020414"/>
                </a:lnTo>
                <a:lnTo>
                  <a:pt x="467529" y="1026598"/>
                </a:lnTo>
                <a:lnTo>
                  <a:pt x="514350" y="1028700"/>
                </a:lnTo>
                <a:lnTo>
                  <a:pt x="561170" y="1026598"/>
                </a:lnTo>
                <a:lnTo>
                  <a:pt x="606813" y="1020414"/>
                </a:lnTo>
                <a:lnTo>
                  <a:pt x="651095" y="1010329"/>
                </a:lnTo>
                <a:lnTo>
                  <a:pt x="693836" y="996524"/>
                </a:lnTo>
                <a:lnTo>
                  <a:pt x="734853" y="979182"/>
                </a:lnTo>
                <a:lnTo>
                  <a:pt x="773966" y="958483"/>
                </a:lnTo>
                <a:lnTo>
                  <a:pt x="810992" y="934609"/>
                </a:lnTo>
                <a:lnTo>
                  <a:pt x="845752" y="907741"/>
                </a:lnTo>
                <a:lnTo>
                  <a:pt x="878062" y="878062"/>
                </a:lnTo>
                <a:lnTo>
                  <a:pt x="907741" y="845752"/>
                </a:lnTo>
                <a:lnTo>
                  <a:pt x="934609" y="810992"/>
                </a:lnTo>
                <a:lnTo>
                  <a:pt x="958483" y="773966"/>
                </a:lnTo>
                <a:lnTo>
                  <a:pt x="979182" y="734853"/>
                </a:lnTo>
                <a:lnTo>
                  <a:pt x="996524" y="693836"/>
                </a:lnTo>
                <a:lnTo>
                  <a:pt x="1010329" y="651095"/>
                </a:lnTo>
                <a:lnTo>
                  <a:pt x="1020414" y="606813"/>
                </a:lnTo>
                <a:lnTo>
                  <a:pt x="1026598" y="561170"/>
                </a:lnTo>
                <a:lnTo>
                  <a:pt x="1028700" y="514350"/>
                </a:lnTo>
                <a:lnTo>
                  <a:pt x="1026598" y="467529"/>
                </a:lnTo>
                <a:lnTo>
                  <a:pt x="1020414" y="421886"/>
                </a:lnTo>
                <a:lnTo>
                  <a:pt x="1010329" y="377604"/>
                </a:lnTo>
                <a:lnTo>
                  <a:pt x="996524" y="334863"/>
                </a:lnTo>
                <a:lnTo>
                  <a:pt x="979182" y="293846"/>
                </a:lnTo>
                <a:lnTo>
                  <a:pt x="958483" y="254733"/>
                </a:lnTo>
                <a:lnTo>
                  <a:pt x="934609" y="217707"/>
                </a:lnTo>
                <a:lnTo>
                  <a:pt x="907741" y="182947"/>
                </a:lnTo>
                <a:lnTo>
                  <a:pt x="878062" y="150637"/>
                </a:lnTo>
                <a:lnTo>
                  <a:pt x="845752" y="120958"/>
                </a:lnTo>
                <a:lnTo>
                  <a:pt x="810992" y="94090"/>
                </a:lnTo>
                <a:lnTo>
                  <a:pt x="773966" y="70216"/>
                </a:lnTo>
                <a:lnTo>
                  <a:pt x="734853" y="49517"/>
                </a:lnTo>
                <a:lnTo>
                  <a:pt x="693836" y="32175"/>
                </a:lnTo>
                <a:lnTo>
                  <a:pt x="651095" y="18370"/>
                </a:lnTo>
                <a:lnTo>
                  <a:pt x="606813" y="8285"/>
                </a:lnTo>
                <a:lnTo>
                  <a:pt x="561170" y="2101"/>
                </a:lnTo>
                <a:lnTo>
                  <a:pt x="514350" y="0"/>
                </a:lnTo>
                <a:close/>
              </a:path>
            </a:pathLst>
          </a:custGeom>
          <a:solidFill>
            <a:srgbClr val="0034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843142" y="1264411"/>
            <a:ext cx="60896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dirty="0">
                <a:solidFill>
                  <a:srgbClr val="FFFFFF"/>
                </a:solidFill>
                <a:latin typeface="Arial"/>
                <a:cs typeface="Arial"/>
              </a:rPr>
              <a:t>NS</a:t>
            </a:r>
            <a:endParaRPr sz="33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560064" y="1002791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514350" y="0"/>
                </a:moveTo>
                <a:lnTo>
                  <a:pt x="467529" y="2101"/>
                </a:lnTo>
                <a:lnTo>
                  <a:pt x="421886" y="8285"/>
                </a:lnTo>
                <a:lnTo>
                  <a:pt x="377604" y="18370"/>
                </a:lnTo>
                <a:lnTo>
                  <a:pt x="334863" y="32175"/>
                </a:lnTo>
                <a:lnTo>
                  <a:pt x="293846" y="49517"/>
                </a:lnTo>
                <a:lnTo>
                  <a:pt x="254733" y="70216"/>
                </a:lnTo>
                <a:lnTo>
                  <a:pt x="217707" y="94090"/>
                </a:lnTo>
                <a:lnTo>
                  <a:pt x="182947" y="120958"/>
                </a:lnTo>
                <a:lnTo>
                  <a:pt x="150637" y="150637"/>
                </a:lnTo>
                <a:lnTo>
                  <a:pt x="120958" y="182947"/>
                </a:lnTo>
                <a:lnTo>
                  <a:pt x="94090" y="217707"/>
                </a:lnTo>
                <a:lnTo>
                  <a:pt x="70216" y="254733"/>
                </a:lnTo>
                <a:lnTo>
                  <a:pt x="49517" y="293846"/>
                </a:lnTo>
                <a:lnTo>
                  <a:pt x="32175" y="334863"/>
                </a:lnTo>
                <a:lnTo>
                  <a:pt x="18370" y="377604"/>
                </a:lnTo>
                <a:lnTo>
                  <a:pt x="8285" y="421886"/>
                </a:lnTo>
                <a:lnTo>
                  <a:pt x="2101" y="467529"/>
                </a:lnTo>
                <a:lnTo>
                  <a:pt x="0" y="514350"/>
                </a:lnTo>
                <a:lnTo>
                  <a:pt x="2101" y="561170"/>
                </a:lnTo>
                <a:lnTo>
                  <a:pt x="8285" y="606813"/>
                </a:lnTo>
                <a:lnTo>
                  <a:pt x="18370" y="651095"/>
                </a:lnTo>
                <a:lnTo>
                  <a:pt x="32175" y="693836"/>
                </a:lnTo>
                <a:lnTo>
                  <a:pt x="49517" y="734853"/>
                </a:lnTo>
                <a:lnTo>
                  <a:pt x="70216" y="773966"/>
                </a:lnTo>
                <a:lnTo>
                  <a:pt x="94090" y="810992"/>
                </a:lnTo>
                <a:lnTo>
                  <a:pt x="120958" y="845752"/>
                </a:lnTo>
                <a:lnTo>
                  <a:pt x="150637" y="878062"/>
                </a:lnTo>
                <a:lnTo>
                  <a:pt x="182947" y="907741"/>
                </a:lnTo>
                <a:lnTo>
                  <a:pt x="217707" y="934609"/>
                </a:lnTo>
                <a:lnTo>
                  <a:pt x="254733" y="958483"/>
                </a:lnTo>
                <a:lnTo>
                  <a:pt x="293846" y="979182"/>
                </a:lnTo>
                <a:lnTo>
                  <a:pt x="334863" y="996524"/>
                </a:lnTo>
                <a:lnTo>
                  <a:pt x="377604" y="1010329"/>
                </a:lnTo>
                <a:lnTo>
                  <a:pt x="421886" y="1020414"/>
                </a:lnTo>
                <a:lnTo>
                  <a:pt x="467529" y="1026598"/>
                </a:lnTo>
                <a:lnTo>
                  <a:pt x="514350" y="1028700"/>
                </a:lnTo>
                <a:lnTo>
                  <a:pt x="561170" y="1026598"/>
                </a:lnTo>
                <a:lnTo>
                  <a:pt x="606813" y="1020414"/>
                </a:lnTo>
                <a:lnTo>
                  <a:pt x="651095" y="1010329"/>
                </a:lnTo>
                <a:lnTo>
                  <a:pt x="693836" y="996524"/>
                </a:lnTo>
                <a:lnTo>
                  <a:pt x="734853" y="979182"/>
                </a:lnTo>
                <a:lnTo>
                  <a:pt x="773966" y="958483"/>
                </a:lnTo>
                <a:lnTo>
                  <a:pt x="810992" y="934609"/>
                </a:lnTo>
                <a:lnTo>
                  <a:pt x="845752" y="907741"/>
                </a:lnTo>
                <a:lnTo>
                  <a:pt x="878062" y="878062"/>
                </a:lnTo>
                <a:lnTo>
                  <a:pt x="907741" y="845752"/>
                </a:lnTo>
                <a:lnTo>
                  <a:pt x="934609" y="810992"/>
                </a:lnTo>
                <a:lnTo>
                  <a:pt x="958483" y="773966"/>
                </a:lnTo>
                <a:lnTo>
                  <a:pt x="979182" y="734853"/>
                </a:lnTo>
                <a:lnTo>
                  <a:pt x="996524" y="693836"/>
                </a:lnTo>
                <a:lnTo>
                  <a:pt x="1010329" y="651095"/>
                </a:lnTo>
                <a:lnTo>
                  <a:pt x="1020414" y="606813"/>
                </a:lnTo>
                <a:lnTo>
                  <a:pt x="1026598" y="561170"/>
                </a:lnTo>
                <a:lnTo>
                  <a:pt x="1028700" y="514350"/>
                </a:lnTo>
                <a:lnTo>
                  <a:pt x="1026598" y="467529"/>
                </a:lnTo>
                <a:lnTo>
                  <a:pt x="1020414" y="421886"/>
                </a:lnTo>
                <a:lnTo>
                  <a:pt x="1010329" y="377604"/>
                </a:lnTo>
                <a:lnTo>
                  <a:pt x="996524" y="334863"/>
                </a:lnTo>
                <a:lnTo>
                  <a:pt x="979182" y="293846"/>
                </a:lnTo>
                <a:lnTo>
                  <a:pt x="958483" y="254733"/>
                </a:lnTo>
                <a:lnTo>
                  <a:pt x="934609" y="217707"/>
                </a:lnTo>
                <a:lnTo>
                  <a:pt x="907741" y="182947"/>
                </a:lnTo>
                <a:lnTo>
                  <a:pt x="878062" y="150637"/>
                </a:lnTo>
                <a:lnTo>
                  <a:pt x="845752" y="120958"/>
                </a:lnTo>
                <a:lnTo>
                  <a:pt x="810992" y="94090"/>
                </a:lnTo>
                <a:lnTo>
                  <a:pt x="773966" y="70216"/>
                </a:lnTo>
                <a:lnTo>
                  <a:pt x="734853" y="49517"/>
                </a:lnTo>
                <a:lnTo>
                  <a:pt x="693836" y="32175"/>
                </a:lnTo>
                <a:lnTo>
                  <a:pt x="651095" y="18370"/>
                </a:lnTo>
                <a:lnTo>
                  <a:pt x="606813" y="8285"/>
                </a:lnTo>
                <a:lnTo>
                  <a:pt x="561170" y="2101"/>
                </a:lnTo>
                <a:lnTo>
                  <a:pt x="514350" y="0"/>
                </a:lnTo>
                <a:close/>
              </a:path>
            </a:pathLst>
          </a:custGeom>
          <a:solidFill>
            <a:srgbClr val="0034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782695" y="1241297"/>
            <a:ext cx="58356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0" dirty="0">
                <a:solidFill>
                  <a:srgbClr val="FFFFFF"/>
                </a:solidFill>
                <a:latin typeface="Arial"/>
                <a:cs typeface="Arial"/>
              </a:rPr>
              <a:t>SP</a:t>
            </a:r>
            <a:endParaRPr sz="33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590288" y="2054351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514350" y="0"/>
                </a:moveTo>
                <a:lnTo>
                  <a:pt x="467529" y="2101"/>
                </a:lnTo>
                <a:lnTo>
                  <a:pt x="421886" y="8285"/>
                </a:lnTo>
                <a:lnTo>
                  <a:pt x="377604" y="18370"/>
                </a:lnTo>
                <a:lnTo>
                  <a:pt x="334863" y="32175"/>
                </a:lnTo>
                <a:lnTo>
                  <a:pt x="293846" y="49517"/>
                </a:lnTo>
                <a:lnTo>
                  <a:pt x="254733" y="70216"/>
                </a:lnTo>
                <a:lnTo>
                  <a:pt x="217707" y="94090"/>
                </a:lnTo>
                <a:lnTo>
                  <a:pt x="182947" y="120958"/>
                </a:lnTo>
                <a:lnTo>
                  <a:pt x="150637" y="150637"/>
                </a:lnTo>
                <a:lnTo>
                  <a:pt x="120958" y="182947"/>
                </a:lnTo>
                <a:lnTo>
                  <a:pt x="94090" y="217707"/>
                </a:lnTo>
                <a:lnTo>
                  <a:pt x="70216" y="254733"/>
                </a:lnTo>
                <a:lnTo>
                  <a:pt x="49517" y="293846"/>
                </a:lnTo>
                <a:lnTo>
                  <a:pt x="32175" y="334863"/>
                </a:lnTo>
                <a:lnTo>
                  <a:pt x="18370" y="377604"/>
                </a:lnTo>
                <a:lnTo>
                  <a:pt x="8285" y="421886"/>
                </a:lnTo>
                <a:lnTo>
                  <a:pt x="2101" y="467529"/>
                </a:lnTo>
                <a:lnTo>
                  <a:pt x="0" y="514350"/>
                </a:lnTo>
                <a:lnTo>
                  <a:pt x="2101" y="561170"/>
                </a:lnTo>
                <a:lnTo>
                  <a:pt x="8285" y="606813"/>
                </a:lnTo>
                <a:lnTo>
                  <a:pt x="18370" y="651095"/>
                </a:lnTo>
                <a:lnTo>
                  <a:pt x="32175" y="693836"/>
                </a:lnTo>
                <a:lnTo>
                  <a:pt x="49517" y="734853"/>
                </a:lnTo>
                <a:lnTo>
                  <a:pt x="70216" y="773966"/>
                </a:lnTo>
                <a:lnTo>
                  <a:pt x="94090" y="810992"/>
                </a:lnTo>
                <a:lnTo>
                  <a:pt x="120958" y="845752"/>
                </a:lnTo>
                <a:lnTo>
                  <a:pt x="150637" y="878062"/>
                </a:lnTo>
                <a:lnTo>
                  <a:pt x="182947" y="907741"/>
                </a:lnTo>
                <a:lnTo>
                  <a:pt x="217707" y="934609"/>
                </a:lnTo>
                <a:lnTo>
                  <a:pt x="254733" y="958483"/>
                </a:lnTo>
                <a:lnTo>
                  <a:pt x="293846" y="979182"/>
                </a:lnTo>
                <a:lnTo>
                  <a:pt x="334863" y="996524"/>
                </a:lnTo>
                <a:lnTo>
                  <a:pt x="377604" y="1010329"/>
                </a:lnTo>
                <a:lnTo>
                  <a:pt x="421886" y="1020414"/>
                </a:lnTo>
                <a:lnTo>
                  <a:pt x="467529" y="1026598"/>
                </a:lnTo>
                <a:lnTo>
                  <a:pt x="514350" y="1028700"/>
                </a:lnTo>
                <a:lnTo>
                  <a:pt x="561170" y="1026598"/>
                </a:lnTo>
                <a:lnTo>
                  <a:pt x="606813" y="1020414"/>
                </a:lnTo>
                <a:lnTo>
                  <a:pt x="651095" y="1010329"/>
                </a:lnTo>
                <a:lnTo>
                  <a:pt x="693836" y="996524"/>
                </a:lnTo>
                <a:lnTo>
                  <a:pt x="734853" y="979182"/>
                </a:lnTo>
                <a:lnTo>
                  <a:pt x="773966" y="958483"/>
                </a:lnTo>
                <a:lnTo>
                  <a:pt x="810992" y="934609"/>
                </a:lnTo>
                <a:lnTo>
                  <a:pt x="845752" y="907741"/>
                </a:lnTo>
                <a:lnTo>
                  <a:pt x="878062" y="878062"/>
                </a:lnTo>
                <a:lnTo>
                  <a:pt x="907741" y="845752"/>
                </a:lnTo>
                <a:lnTo>
                  <a:pt x="934609" y="810992"/>
                </a:lnTo>
                <a:lnTo>
                  <a:pt x="958483" y="773966"/>
                </a:lnTo>
                <a:lnTo>
                  <a:pt x="979182" y="734853"/>
                </a:lnTo>
                <a:lnTo>
                  <a:pt x="996524" y="693836"/>
                </a:lnTo>
                <a:lnTo>
                  <a:pt x="1010329" y="651095"/>
                </a:lnTo>
                <a:lnTo>
                  <a:pt x="1020414" y="606813"/>
                </a:lnTo>
                <a:lnTo>
                  <a:pt x="1026598" y="561170"/>
                </a:lnTo>
                <a:lnTo>
                  <a:pt x="1028700" y="514350"/>
                </a:lnTo>
                <a:lnTo>
                  <a:pt x="1026598" y="467529"/>
                </a:lnTo>
                <a:lnTo>
                  <a:pt x="1020414" y="421886"/>
                </a:lnTo>
                <a:lnTo>
                  <a:pt x="1010329" y="377604"/>
                </a:lnTo>
                <a:lnTo>
                  <a:pt x="996524" y="334863"/>
                </a:lnTo>
                <a:lnTo>
                  <a:pt x="979182" y="293846"/>
                </a:lnTo>
                <a:lnTo>
                  <a:pt x="958483" y="254733"/>
                </a:lnTo>
                <a:lnTo>
                  <a:pt x="934609" y="217707"/>
                </a:lnTo>
                <a:lnTo>
                  <a:pt x="907741" y="182947"/>
                </a:lnTo>
                <a:lnTo>
                  <a:pt x="878062" y="150637"/>
                </a:lnTo>
                <a:lnTo>
                  <a:pt x="845752" y="120958"/>
                </a:lnTo>
                <a:lnTo>
                  <a:pt x="810992" y="94090"/>
                </a:lnTo>
                <a:lnTo>
                  <a:pt x="773966" y="70216"/>
                </a:lnTo>
                <a:lnTo>
                  <a:pt x="734853" y="49517"/>
                </a:lnTo>
                <a:lnTo>
                  <a:pt x="693836" y="32175"/>
                </a:lnTo>
                <a:lnTo>
                  <a:pt x="651095" y="18370"/>
                </a:lnTo>
                <a:lnTo>
                  <a:pt x="606813" y="8285"/>
                </a:lnTo>
                <a:lnTo>
                  <a:pt x="561170" y="2101"/>
                </a:lnTo>
                <a:lnTo>
                  <a:pt x="514350" y="0"/>
                </a:lnTo>
                <a:close/>
              </a:path>
            </a:pathLst>
          </a:custGeom>
          <a:solidFill>
            <a:srgbClr val="0034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813808" y="2293366"/>
            <a:ext cx="58356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0" dirty="0">
                <a:solidFill>
                  <a:srgbClr val="FFFFFF"/>
                </a:solidFill>
                <a:latin typeface="Arial"/>
                <a:cs typeface="Arial"/>
              </a:rPr>
              <a:t>SS</a:t>
            </a:r>
            <a:endParaRPr sz="33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590288" y="566927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514350" y="0"/>
                </a:moveTo>
                <a:lnTo>
                  <a:pt x="467529" y="2101"/>
                </a:lnTo>
                <a:lnTo>
                  <a:pt x="421886" y="8285"/>
                </a:lnTo>
                <a:lnTo>
                  <a:pt x="377604" y="18370"/>
                </a:lnTo>
                <a:lnTo>
                  <a:pt x="334863" y="32175"/>
                </a:lnTo>
                <a:lnTo>
                  <a:pt x="293846" y="49517"/>
                </a:lnTo>
                <a:lnTo>
                  <a:pt x="254733" y="70216"/>
                </a:lnTo>
                <a:lnTo>
                  <a:pt x="217707" y="94090"/>
                </a:lnTo>
                <a:lnTo>
                  <a:pt x="182947" y="120958"/>
                </a:lnTo>
                <a:lnTo>
                  <a:pt x="150637" y="150637"/>
                </a:lnTo>
                <a:lnTo>
                  <a:pt x="120958" y="182947"/>
                </a:lnTo>
                <a:lnTo>
                  <a:pt x="94090" y="217707"/>
                </a:lnTo>
                <a:lnTo>
                  <a:pt x="70216" y="254733"/>
                </a:lnTo>
                <a:lnTo>
                  <a:pt x="49517" y="293846"/>
                </a:lnTo>
                <a:lnTo>
                  <a:pt x="32175" y="334863"/>
                </a:lnTo>
                <a:lnTo>
                  <a:pt x="18370" y="377604"/>
                </a:lnTo>
                <a:lnTo>
                  <a:pt x="8285" y="421886"/>
                </a:lnTo>
                <a:lnTo>
                  <a:pt x="2101" y="467529"/>
                </a:lnTo>
                <a:lnTo>
                  <a:pt x="0" y="514350"/>
                </a:lnTo>
                <a:lnTo>
                  <a:pt x="2101" y="561170"/>
                </a:lnTo>
                <a:lnTo>
                  <a:pt x="8285" y="606813"/>
                </a:lnTo>
                <a:lnTo>
                  <a:pt x="18370" y="651095"/>
                </a:lnTo>
                <a:lnTo>
                  <a:pt x="32175" y="693836"/>
                </a:lnTo>
                <a:lnTo>
                  <a:pt x="49517" y="734853"/>
                </a:lnTo>
                <a:lnTo>
                  <a:pt x="70216" y="773966"/>
                </a:lnTo>
                <a:lnTo>
                  <a:pt x="94090" y="810992"/>
                </a:lnTo>
                <a:lnTo>
                  <a:pt x="120958" y="845752"/>
                </a:lnTo>
                <a:lnTo>
                  <a:pt x="150637" y="878062"/>
                </a:lnTo>
                <a:lnTo>
                  <a:pt x="182947" y="907741"/>
                </a:lnTo>
                <a:lnTo>
                  <a:pt x="217707" y="934609"/>
                </a:lnTo>
                <a:lnTo>
                  <a:pt x="254733" y="958483"/>
                </a:lnTo>
                <a:lnTo>
                  <a:pt x="293846" y="979182"/>
                </a:lnTo>
                <a:lnTo>
                  <a:pt x="334863" y="996524"/>
                </a:lnTo>
                <a:lnTo>
                  <a:pt x="377604" y="1010329"/>
                </a:lnTo>
                <a:lnTo>
                  <a:pt x="421886" y="1020414"/>
                </a:lnTo>
                <a:lnTo>
                  <a:pt x="467529" y="1026598"/>
                </a:lnTo>
                <a:lnTo>
                  <a:pt x="514350" y="1028700"/>
                </a:lnTo>
                <a:lnTo>
                  <a:pt x="561170" y="1026598"/>
                </a:lnTo>
                <a:lnTo>
                  <a:pt x="606813" y="1020414"/>
                </a:lnTo>
                <a:lnTo>
                  <a:pt x="651095" y="1010329"/>
                </a:lnTo>
                <a:lnTo>
                  <a:pt x="693836" y="996524"/>
                </a:lnTo>
                <a:lnTo>
                  <a:pt x="734853" y="979182"/>
                </a:lnTo>
                <a:lnTo>
                  <a:pt x="773966" y="958483"/>
                </a:lnTo>
                <a:lnTo>
                  <a:pt x="810992" y="934609"/>
                </a:lnTo>
                <a:lnTo>
                  <a:pt x="845752" y="907741"/>
                </a:lnTo>
                <a:lnTo>
                  <a:pt x="878062" y="878062"/>
                </a:lnTo>
                <a:lnTo>
                  <a:pt x="907741" y="845752"/>
                </a:lnTo>
                <a:lnTo>
                  <a:pt x="934609" y="810992"/>
                </a:lnTo>
                <a:lnTo>
                  <a:pt x="958483" y="773966"/>
                </a:lnTo>
                <a:lnTo>
                  <a:pt x="979182" y="734853"/>
                </a:lnTo>
                <a:lnTo>
                  <a:pt x="996524" y="693836"/>
                </a:lnTo>
                <a:lnTo>
                  <a:pt x="1010329" y="651095"/>
                </a:lnTo>
                <a:lnTo>
                  <a:pt x="1020414" y="606813"/>
                </a:lnTo>
                <a:lnTo>
                  <a:pt x="1026598" y="561170"/>
                </a:lnTo>
                <a:lnTo>
                  <a:pt x="1028700" y="514350"/>
                </a:lnTo>
                <a:lnTo>
                  <a:pt x="1026598" y="467529"/>
                </a:lnTo>
                <a:lnTo>
                  <a:pt x="1020414" y="421886"/>
                </a:lnTo>
                <a:lnTo>
                  <a:pt x="1010329" y="377604"/>
                </a:lnTo>
                <a:lnTo>
                  <a:pt x="996524" y="334863"/>
                </a:lnTo>
                <a:lnTo>
                  <a:pt x="979182" y="293846"/>
                </a:lnTo>
                <a:lnTo>
                  <a:pt x="958483" y="254733"/>
                </a:lnTo>
                <a:lnTo>
                  <a:pt x="934609" y="217707"/>
                </a:lnTo>
                <a:lnTo>
                  <a:pt x="907741" y="182947"/>
                </a:lnTo>
                <a:lnTo>
                  <a:pt x="878062" y="150637"/>
                </a:lnTo>
                <a:lnTo>
                  <a:pt x="845752" y="120958"/>
                </a:lnTo>
                <a:lnTo>
                  <a:pt x="810992" y="94090"/>
                </a:lnTo>
                <a:lnTo>
                  <a:pt x="773966" y="70216"/>
                </a:lnTo>
                <a:lnTo>
                  <a:pt x="734853" y="49517"/>
                </a:lnTo>
                <a:lnTo>
                  <a:pt x="693836" y="32175"/>
                </a:lnTo>
                <a:lnTo>
                  <a:pt x="651095" y="18370"/>
                </a:lnTo>
                <a:lnTo>
                  <a:pt x="606813" y="8285"/>
                </a:lnTo>
                <a:lnTo>
                  <a:pt x="561170" y="2101"/>
                </a:lnTo>
                <a:lnTo>
                  <a:pt x="514350" y="0"/>
                </a:lnTo>
                <a:close/>
              </a:path>
            </a:pathLst>
          </a:custGeom>
          <a:solidFill>
            <a:srgbClr val="0034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7435" algn="ctr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OS</a:t>
            </a:r>
            <a:endParaRPr sz="3300"/>
          </a:p>
          <a:p>
            <a:pPr marL="1067435" algn="ctr">
              <a:lnSpc>
                <a:spcPct val="100000"/>
              </a:lnSpc>
              <a:spcBef>
                <a:spcPts val="70"/>
              </a:spcBef>
            </a:pPr>
            <a:r>
              <a:rPr sz="1050" spc="5" dirty="0"/>
              <a:t>RDS</a:t>
            </a:r>
            <a:endParaRPr sz="1050"/>
          </a:p>
        </p:txBody>
      </p:sp>
      <p:sp>
        <p:nvSpPr>
          <p:cNvPr id="23" name="object 23"/>
          <p:cNvSpPr/>
          <p:nvPr/>
        </p:nvSpPr>
        <p:spPr>
          <a:xfrm>
            <a:off x="3486911" y="308610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514350" y="0"/>
                </a:moveTo>
                <a:lnTo>
                  <a:pt x="467529" y="2101"/>
                </a:lnTo>
                <a:lnTo>
                  <a:pt x="421886" y="8285"/>
                </a:lnTo>
                <a:lnTo>
                  <a:pt x="377604" y="18370"/>
                </a:lnTo>
                <a:lnTo>
                  <a:pt x="334863" y="32175"/>
                </a:lnTo>
                <a:lnTo>
                  <a:pt x="293846" y="49517"/>
                </a:lnTo>
                <a:lnTo>
                  <a:pt x="254733" y="70216"/>
                </a:lnTo>
                <a:lnTo>
                  <a:pt x="217707" y="94090"/>
                </a:lnTo>
                <a:lnTo>
                  <a:pt x="182947" y="120958"/>
                </a:lnTo>
                <a:lnTo>
                  <a:pt x="150637" y="150637"/>
                </a:lnTo>
                <a:lnTo>
                  <a:pt x="120958" y="182947"/>
                </a:lnTo>
                <a:lnTo>
                  <a:pt x="94090" y="217707"/>
                </a:lnTo>
                <a:lnTo>
                  <a:pt x="70216" y="254733"/>
                </a:lnTo>
                <a:lnTo>
                  <a:pt x="49517" y="293846"/>
                </a:lnTo>
                <a:lnTo>
                  <a:pt x="32175" y="334863"/>
                </a:lnTo>
                <a:lnTo>
                  <a:pt x="18370" y="377604"/>
                </a:lnTo>
                <a:lnTo>
                  <a:pt x="8285" y="421886"/>
                </a:lnTo>
                <a:lnTo>
                  <a:pt x="2101" y="467529"/>
                </a:lnTo>
                <a:lnTo>
                  <a:pt x="0" y="514350"/>
                </a:lnTo>
                <a:lnTo>
                  <a:pt x="2101" y="561167"/>
                </a:lnTo>
                <a:lnTo>
                  <a:pt x="8285" y="606806"/>
                </a:lnTo>
                <a:lnTo>
                  <a:pt x="18370" y="651086"/>
                </a:lnTo>
                <a:lnTo>
                  <a:pt x="32175" y="693825"/>
                </a:lnTo>
                <a:lnTo>
                  <a:pt x="49517" y="734842"/>
                </a:lnTo>
                <a:lnTo>
                  <a:pt x="70216" y="773954"/>
                </a:lnTo>
                <a:lnTo>
                  <a:pt x="94090" y="810981"/>
                </a:lnTo>
                <a:lnTo>
                  <a:pt x="120958" y="845741"/>
                </a:lnTo>
                <a:lnTo>
                  <a:pt x="150637" y="878052"/>
                </a:lnTo>
                <a:lnTo>
                  <a:pt x="182947" y="907733"/>
                </a:lnTo>
                <a:lnTo>
                  <a:pt x="217707" y="934602"/>
                </a:lnTo>
                <a:lnTo>
                  <a:pt x="254733" y="958477"/>
                </a:lnTo>
                <a:lnTo>
                  <a:pt x="293846" y="979177"/>
                </a:lnTo>
                <a:lnTo>
                  <a:pt x="334863" y="996521"/>
                </a:lnTo>
                <a:lnTo>
                  <a:pt x="377604" y="1010327"/>
                </a:lnTo>
                <a:lnTo>
                  <a:pt x="421886" y="1020413"/>
                </a:lnTo>
                <a:lnTo>
                  <a:pt x="467529" y="1026598"/>
                </a:lnTo>
                <a:lnTo>
                  <a:pt x="514350" y="1028700"/>
                </a:lnTo>
                <a:lnTo>
                  <a:pt x="561170" y="1026598"/>
                </a:lnTo>
                <a:lnTo>
                  <a:pt x="606813" y="1020413"/>
                </a:lnTo>
                <a:lnTo>
                  <a:pt x="651095" y="1010327"/>
                </a:lnTo>
                <a:lnTo>
                  <a:pt x="693836" y="996521"/>
                </a:lnTo>
                <a:lnTo>
                  <a:pt x="734853" y="979177"/>
                </a:lnTo>
                <a:lnTo>
                  <a:pt x="773966" y="958477"/>
                </a:lnTo>
                <a:lnTo>
                  <a:pt x="810992" y="934602"/>
                </a:lnTo>
                <a:lnTo>
                  <a:pt x="845752" y="907733"/>
                </a:lnTo>
                <a:lnTo>
                  <a:pt x="878062" y="878052"/>
                </a:lnTo>
                <a:lnTo>
                  <a:pt x="907741" y="845741"/>
                </a:lnTo>
                <a:lnTo>
                  <a:pt x="934609" y="810981"/>
                </a:lnTo>
                <a:lnTo>
                  <a:pt x="958483" y="773954"/>
                </a:lnTo>
                <a:lnTo>
                  <a:pt x="979182" y="734842"/>
                </a:lnTo>
                <a:lnTo>
                  <a:pt x="996524" y="693825"/>
                </a:lnTo>
                <a:lnTo>
                  <a:pt x="1010329" y="651086"/>
                </a:lnTo>
                <a:lnTo>
                  <a:pt x="1020414" y="606806"/>
                </a:lnTo>
                <a:lnTo>
                  <a:pt x="1026598" y="561167"/>
                </a:lnTo>
                <a:lnTo>
                  <a:pt x="1028700" y="514350"/>
                </a:lnTo>
                <a:lnTo>
                  <a:pt x="1026598" y="467529"/>
                </a:lnTo>
                <a:lnTo>
                  <a:pt x="1020414" y="421886"/>
                </a:lnTo>
                <a:lnTo>
                  <a:pt x="1010329" y="377604"/>
                </a:lnTo>
                <a:lnTo>
                  <a:pt x="996524" y="334863"/>
                </a:lnTo>
                <a:lnTo>
                  <a:pt x="979182" y="293846"/>
                </a:lnTo>
                <a:lnTo>
                  <a:pt x="958483" y="254733"/>
                </a:lnTo>
                <a:lnTo>
                  <a:pt x="934609" y="217707"/>
                </a:lnTo>
                <a:lnTo>
                  <a:pt x="907741" y="182947"/>
                </a:lnTo>
                <a:lnTo>
                  <a:pt x="878062" y="150637"/>
                </a:lnTo>
                <a:lnTo>
                  <a:pt x="845752" y="120958"/>
                </a:lnTo>
                <a:lnTo>
                  <a:pt x="810992" y="94090"/>
                </a:lnTo>
                <a:lnTo>
                  <a:pt x="773966" y="70216"/>
                </a:lnTo>
                <a:lnTo>
                  <a:pt x="734853" y="49517"/>
                </a:lnTo>
                <a:lnTo>
                  <a:pt x="693836" y="32175"/>
                </a:lnTo>
                <a:lnTo>
                  <a:pt x="651095" y="18370"/>
                </a:lnTo>
                <a:lnTo>
                  <a:pt x="606813" y="8285"/>
                </a:lnTo>
                <a:lnTo>
                  <a:pt x="561170" y="2101"/>
                </a:lnTo>
                <a:lnTo>
                  <a:pt x="514350" y="0"/>
                </a:lnTo>
                <a:close/>
              </a:path>
            </a:pathLst>
          </a:custGeom>
          <a:solidFill>
            <a:srgbClr val="0034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696715" y="3325114"/>
            <a:ext cx="60896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dirty="0">
                <a:solidFill>
                  <a:srgbClr val="FFFFFF"/>
                </a:solidFill>
                <a:latin typeface="Arial"/>
                <a:cs typeface="Arial"/>
              </a:rPr>
              <a:t>DP</a:t>
            </a:r>
            <a:endParaRPr sz="33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125716" y="4890825"/>
            <a:ext cx="1830070" cy="20256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40"/>
              </a:spcBef>
            </a:pPr>
            <a:r>
              <a:rPr sz="600" i="1" dirty="0">
                <a:solidFill>
                  <a:srgbClr val="00457B"/>
                </a:solidFill>
                <a:latin typeface="Arial"/>
                <a:cs typeface="Arial"/>
              </a:rPr>
              <a:t>IT &amp; </a:t>
            </a:r>
            <a:r>
              <a:rPr sz="600" i="1" spc="-5" dirty="0">
                <a:solidFill>
                  <a:srgbClr val="00457B"/>
                </a:solidFill>
                <a:latin typeface="Arial"/>
                <a:cs typeface="Arial"/>
              </a:rPr>
              <a:t>DATA MANAGEMENT RESEARCH, INDUSTRY  ANALYSIS </a:t>
            </a:r>
            <a:r>
              <a:rPr sz="600" i="1" dirty="0">
                <a:solidFill>
                  <a:srgbClr val="00457B"/>
                </a:solidFill>
                <a:latin typeface="Arial"/>
                <a:cs typeface="Arial"/>
              </a:rPr>
              <a:t>&amp; CONSULTING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5" dirty="0"/>
              <a:t>Slide</a:t>
            </a:r>
            <a:r>
              <a:rPr spc="-20" dirty="0"/>
              <a:t> </a:t>
            </a:r>
            <a:fld id="{81D60167-4931-47E6-BA6A-407CBD079E47}" type="slidenum">
              <a:rPr spc="10" dirty="0"/>
              <a:t>16</a:t>
            </a:fld>
            <a:endParaRPr spc="10" dirty="0"/>
          </a:p>
        </p:txBody>
      </p:sp>
      <p:sp>
        <p:nvSpPr>
          <p:cNvPr id="32" name="object 32"/>
          <p:cNvSpPr txBox="1"/>
          <p:nvPr/>
        </p:nvSpPr>
        <p:spPr>
          <a:xfrm>
            <a:off x="1247038" y="4967282"/>
            <a:ext cx="1863725" cy="12128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650" spc="15" dirty="0">
                <a:solidFill>
                  <a:srgbClr val="7E7E7E"/>
                </a:solidFill>
                <a:latin typeface="Arial"/>
                <a:cs typeface="Arial"/>
              </a:rPr>
              <a:t>© </a:t>
            </a:r>
            <a:r>
              <a:rPr sz="650" spc="5" dirty="0">
                <a:solidFill>
                  <a:srgbClr val="7E7E7E"/>
                </a:solidFill>
                <a:latin typeface="Arial"/>
                <a:cs typeface="Arial"/>
              </a:rPr>
              <a:t>2019 </a:t>
            </a:r>
            <a:r>
              <a:rPr sz="650" spc="10" dirty="0">
                <a:solidFill>
                  <a:srgbClr val="7E7E7E"/>
                </a:solidFill>
                <a:latin typeface="Arial"/>
                <a:cs typeface="Arial"/>
              </a:rPr>
              <a:t>Enterprise Management </a:t>
            </a:r>
            <a:r>
              <a:rPr sz="650" spc="5" dirty="0">
                <a:solidFill>
                  <a:srgbClr val="7E7E7E"/>
                </a:solidFill>
                <a:latin typeface="Arial"/>
                <a:cs typeface="Arial"/>
              </a:rPr>
              <a:t>Associates,</a:t>
            </a:r>
            <a:r>
              <a:rPr sz="650" spc="1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650" spc="5" dirty="0">
                <a:solidFill>
                  <a:srgbClr val="7E7E7E"/>
                </a:solidFill>
                <a:latin typeface="Arial"/>
                <a:cs typeface="Arial"/>
              </a:rPr>
              <a:t>Inc.</a:t>
            </a:r>
            <a:endParaRPr sz="6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7087" y="2258060"/>
            <a:ext cx="21824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latin typeface="Arial"/>
                <a:cs typeface="Arial"/>
              </a:rPr>
              <a:t>AP </a:t>
            </a:r>
            <a:r>
              <a:rPr sz="1500" dirty="0">
                <a:latin typeface="Arial"/>
                <a:cs typeface="Arial"/>
              </a:rPr>
              <a:t>- </a:t>
            </a:r>
            <a:r>
              <a:rPr sz="1500" spc="-5" dirty="0">
                <a:latin typeface="Arial"/>
                <a:cs typeface="Arial"/>
              </a:rPr>
              <a:t>Analytic </a:t>
            </a:r>
            <a:r>
              <a:rPr sz="1500" dirty="0">
                <a:latin typeface="Arial"/>
                <a:cs typeface="Arial"/>
              </a:rPr>
              <a:t>Platforms  </a:t>
            </a:r>
            <a:r>
              <a:rPr sz="1500" spc="-5" dirty="0">
                <a:latin typeface="Arial"/>
                <a:cs typeface="Arial"/>
              </a:rPr>
              <a:t>DP </a:t>
            </a:r>
            <a:r>
              <a:rPr sz="1500" dirty="0">
                <a:latin typeface="Arial"/>
                <a:cs typeface="Arial"/>
              </a:rPr>
              <a:t>- </a:t>
            </a:r>
            <a:r>
              <a:rPr sz="1500" spc="-5" dirty="0">
                <a:latin typeface="Arial"/>
                <a:cs typeface="Arial"/>
              </a:rPr>
              <a:t>Discovery</a:t>
            </a:r>
            <a:r>
              <a:rPr sz="1500" spc="-254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Platforms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77087" y="2715260"/>
            <a:ext cx="343535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Arial"/>
                <a:cs typeface="Arial"/>
              </a:rPr>
              <a:t>H/S  </a:t>
            </a:r>
            <a:r>
              <a:rPr sz="1500" spc="-5" dirty="0">
                <a:latin typeface="Arial"/>
                <a:cs typeface="Arial"/>
              </a:rPr>
              <a:t>D</a:t>
            </a:r>
            <a:r>
              <a:rPr sz="1500" dirty="0">
                <a:latin typeface="Arial"/>
                <a:cs typeface="Arial"/>
              </a:rPr>
              <a:t>W  </a:t>
            </a:r>
            <a:r>
              <a:rPr sz="1500" spc="-5" dirty="0">
                <a:latin typeface="Arial"/>
                <a:cs typeface="Arial"/>
              </a:rPr>
              <a:t>DM</a:t>
            </a:r>
            <a:endParaRPr sz="15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91488" y="2715260"/>
            <a:ext cx="1570355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8270" indent="-116205">
              <a:lnSpc>
                <a:spcPct val="100000"/>
              </a:lnSpc>
              <a:spcBef>
                <a:spcPts val="100"/>
              </a:spcBef>
              <a:buChar char="-"/>
              <a:tabLst>
                <a:tab pos="128905" algn="l"/>
              </a:tabLst>
            </a:pPr>
            <a:r>
              <a:rPr sz="1500" dirty="0">
                <a:latin typeface="Arial"/>
                <a:cs typeface="Arial"/>
              </a:rPr>
              <a:t>Hadoop/Spark</a:t>
            </a:r>
            <a:endParaRPr sz="1500">
              <a:latin typeface="Arial"/>
              <a:cs typeface="Arial"/>
            </a:endParaRPr>
          </a:p>
          <a:p>
            <a:pPr marL="128270" indent="-116205">
              <a:lnSpc>
                <a:spcPct val="100000"/>
              </a:lnSpc>
              <a:buChar char="-"/>
              <a:tabLst>
                <a:tab pos="128905" algn="l"/>
              </a:tabLst>
            </a:pPr>
            <a:r>
              <a:rPr sz="1500" dirty="0">
                <a:latin typeface="Arial"/>
                <a:cs typeface="Arial"/>
              </a:rPr>
              <a:t>Data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Warehouse</a:t>
            </a:r>
            <a:endParaRPr sz="1500">
              <a:latin typeface="Arial"/>
              <a:cs typeface="Arial"/>
            </a:endParaRPr>
          </a:p>
          <a:p>
            <a:pPr marL="128270" indent="-116205">
              <a:lnSpc>
                <a:spcPct val="100000"/>
              </a:lnSpc>
              <a:buChar char="-"/>
              <a:tabLst>
                <a:tab pos="128905" algn="l"/>
              </a:tabLst>
            </a:pPr>
            <a:r>
              <a:rPr sz="1500" spc="-5" dirty="0">
                <a:latin typeface="Arial"/>
                <a:cs typeface="Arial"/>
              </a:rPr>
              <a:t>Data</a:t>
            </a:r>
            <a:r>
              <a:rPr sz="1500" spc="-1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Marts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77087" y="3401314"/>
            <a:ext cx="225488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latin typeface="Arial"/>
                <a:cs typeface="Arial"/>
              </a:rPr>
              <a:t>NS </a:t>
            </a:r>
            <a:r>
              <a:rPr sz="1500" dirty="0">
                <a:latin typeface="Arial"/>
                <a:cs typeface="Arial"/>
              </a:rPr>
              <a:t>-</a:t>
            </a:r>
            <a:r>
              <a:rPr sz="1500" spc="-20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NoSQL</a:t>
            </a:r>
            <a:endParaRPr sz="15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</a:pPr>
            <a:r>
              <a:rPr sz="1500" dirty="0">
                <a:latin typeface="Arial"/>
                <a:cs typeface="Arial"/>
              </a:rPr>
              <a:t>OS - Operational </a:t>
            </a:r>
            <a:r>
              <a:rPr sz="1500" spc="-5" dirty="0">
                <a:latin typeface="Arial"/>
                <a:cs typeface="Arial"/>
              </a:rPr>
              <a:t>Systems  SP </a:t>
            </a:r>
            <a:r>
              <a:rPr sz="1500" dirty="0">
                <a:latin typeface="Arial"/>
                <a:cs typeface="Arial"/>
              </a:rPr>
              <a:t>- Streaming Platforms  </a:t>
            </a:r>
            <a:r>
              <a:rPr sz="1500" spc="-5" dirty="0">
                <a:latin typeface="Arial"/>
                <a:cs typeface="Arial"/>
              </a:rPr>
              <a:t>SS </a:t>
            </a:r>
            <a:r>
              <a:rPr sz="1500" dirty="0">
                <a:latin typeface="Arial"/>
                <a:cs typeface="Arial"/>
              </a:rPr>
              <a:t>- </a:t>
            </a:r>
            <a:r>
              <a:rPr sz="1500" spc="-5" dirty="0">
                <a:latin typeface="Arial"/>
                <a:cs typeface="Arial"/>
              </a:rPr>
              <a:t>Simple</a:t>
            </a:r>
            <a:r>
              <a:rPr sz="1500" spc="-12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Storage</a:t>
            </a:r>
            <a:endParaRPr sz="15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15900" y="116585"/>
            <a:ext cx="327215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EMA Hybrid Data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Ecosystems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- in the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cloud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4527" y="4729839"/>
            <a:ext cx="1031041" cy="3321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4687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09288" y="1679448"/>
            <a:ext cx="1872995" cy="18394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37688" y="304800"/>
            <a:ext cx="4535423" cy="4533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90288" y="3518915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514350" y="0"/>
                </a:moveTo>
                <a:lnTo>
                  <a:pt x="467529" y="2101"/>
                </a:lnTo>
                <a:lnTo>
                  <a:pt x="421886" y="8285"/>
                </a:lnTo>
                <a:lnTo>
                  <a:pt x="377604" y="18370"/>
                </a:lnTo>
                <a:lnTo>
                  <a:pt x="334863" y="32175"/>
                </a:lnTo>
                <a:lnTo>
                  <a:pt x="293846" y="49517"/>
                </a:lnTo>
                <a:lnTo>
                  <a:pt x="254733" y="70216"/>
                </a:lnTo>
                <a:lnTo>
                  <a:pt x="217707" y="94090"/>
                </a:lnTo>
                <a:lnTo>
                  <a:pt x="182947" y="120958"/>
                </a:lnTo>
                <a:lnTo>
                  <a:pt x="150637" y="150637"/>
                </a:lnTo>
                <a:lnTo>
                  <a:pt x="120958" y="182947"/>
                </a:lnTo>
                <a:lnTo>
                  <a:pt x="94090" y="217707"/>
                </a:lnTo>
                <a:lnTo>
                  <a:pt x="70216" y="254733"/>
                </a:lnTo>
                <a:lnTo>
                  <a:pt x="49517" y="293846"/>
                </a:lnTo>
                <a:lnTo>
                  <a:pt x="32175" y="334863"/>
                </a:lnTo>
                <a:lnTo>
                  <a:pt x="18370" y="377604"/>
                </a:lnTo>
                <a:lnTo>
                  <a:pt x="8285" y="421886"/>
                </a:lnTo>
                <a:lnTo>
                  <a:pt x="2101" y="467529"/>
                </a:lnTo>
                <a:lnTo>
                  <a:pt x="0" y="514350"/>
                </a:lnTo>
                <a:lnTo>
                  <a:pt x="2101" y="561167"/>
                </a:lnTo>
                <a:lnTo>
                  <a:pt x="8285" y="606806"/>
                </a:lnTo>
                <a:lnTo>
                  <a:pt x="18370" y="651086"/>
                </a:lnTo>
                <a:lnTo>
                  <a:pt x="32175" y="693825"/>
                </a:lnTo>
                <a:lnTo>
                  <a:pt x="49517" y="734842"/>
                </a:lnTo>
                <a:lnTo>
                  <a:pt x="70216" y="773954"/>
                </a:lnTo>
                <a:lnTo>
                  <a:pt x="94090" y="810981"/>
                </a:lnTo>
                <a:lnTo>
                  <a:pt x="120958" y="845741"/>
                </a:lnTo>
                <a:lnTo>
                  <a:pt x="150637" y="878052"/>
                </a:lnTo>
                <a:lnTo>
                  <a:pt x="182947" y="907733"/>
                </a:lnTo>
                <a:lnTo>
                  <a:pt x="217707" y="934602"/>
                </a:lnTo>
                <a:lnTo>
                  <a:pt x="254733" y="958477"/>
                </a:lnTo>
                <a:lnTo>
                  <a:pt x="293846" y="979177"/>
                </a:lnTo>
                <a:lnTo>
                  <a:pt x="334863" y="996521"/>
                </a:lnTo>
                <a:lnTo>
                  <a:pt x="377604" y="1010327"/>
                </a:lnTo>
                <a:lnTo>
                  <a:pt x="421886" y="1020413"/>
                </a:lnTo>
                <a:lnTo>
                  <a:pt x="467529" y="1026598"/>
                </a:lnTo>
                <a:lnTo>
                  <a:pt x="514350" y="1028700"/>
                </a:lnTo>
                <a:lnTo>
                  <a:pt x="561170" y="1026598"/>
                </a:lnTo>
                <a:lnTo>
                  <a:pt x="606813" y="1020413"/>
                </a:lnTo>
                <a:lnTo>
                  <a:pt x="651095" y="1010327"/>
                </a:lnTo>
                <a:lnTo>
                  <a:pt x="693836" y="996521"/>
                </a:lnTo>
                <a:lnTo>
                  <a:pt x="734853" y="979177"/>
                </a:lnTo>
                <a:lnTo>
                  <a:pt x="773966" y="958477"/>
                </a:lnTo>
                <a:lnTo>
                  <a:pt x="810992" y="934602"/>
                </a:lnTo>
                <a:lnTo>
                  <a:pt x="845752" y="907733"/>
                </a:lnTo>
                <a:lnTo>
                  <a:pt x="878062" y="878052"/>
                </a:lnTo>
                <a:lnTo>
                  <a:pt x="907741" y="845741"/>
                </a:lnTo>
                <a:lnTo>
                  <a:pt x="934609" y="810981"/>
                </a:lnTo>
                <a:lnTo>
                  <a:pt x="958483" y="773954"/>
                </a:lnTo>
                <a:lnTo>
                  <a:pt x="979182" y="734842"/>
                </a:lnTo>
                <a:lnTo>
                  <a:pt x="996524" y="693825"/>
                </a:lnTo>
                <a:lnTo>
                  <a:pt x="1010329" y="651086"/>
                </a:lnTo>
                <a:lnTo>
                  <a:pt x="1020414" y="606806"/>
                </a:lnTo>
                <a:lnTo>
                  <a:pt x="1026598" y="561167"/>
                </a:lnTo>
                <a:lnTo>
                  <a:pt x="1028700" y="514350"/>
                </a:lnTo>
                <a:lnTo>
                  <a:pt x="1026598" y="467529"/>
                </a:lnTo>
                <a:lnTo>
                  <a:pt x="1020414" y="421886"/>
                </a:lnTo>
                <a:lnTo>
                  <a:pt x="1010329" y="377604"/>
                </a:lnTo>
                <a:lnTo>
                  <a:pt x="996524" y="334863"/>
                </a:lnTo>
                <a:lnTo>
                  <a:pt x="979182" y="293846"/>
                </a:lnTo>
                <a:lnTo>
                  <a:pt x="958483" y="254733"/>
                </a:lnTo>
                <a:lnTo>
                  <a:pt x="934609" y="217707"/>
                </a:lnTo>
                <a:lnTo>
                  <a:pt x="907741" y="182947"/>
                </a:lnTo>
                <a:lnTo>
                  <a:pt x="878062" y="150637"/>
                </a:lnTo>
                <a:lnTo>
                  <a:pt x="845752" y="120958"/>
                </a:lnTo>
                <a:lnTo>
                  <a:pt x="810992" y="94090"/>
                </a:lnTo>
                <a:lnTo>
                  <a:pt x="773966" y="70216"/>
                </a:lnTo>
                <a:lnTo>
                  <a:pt x="734853" y="49517"/>
                </a:lnTo>
                <a:lnTo>
                  <a:pt x="693836" y="32175"/>
                </a:lnTo>
                <a:lnTo>
                  <a:pt x="651095" y="18370"/>
                </a:lnTo>
                <a:lnTo>
                  <a:pt x="606813" y="8285"/>
                </a:lnTo>
                <a:lnTo>
                  <a:pt x="561170" y="2101"/>
                </a:lnTo>
                <a:lnTo>
                  <a:pt x="514350" y="0"/>
                </a:lnTo>
                <a:close/>
              </a:path>
            </a:pathLst>
          </a:custGeom>
          <a:solidFill>
            <a:srgbClr val="0034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743069" y="3677513"/>
            <a:ext cx="724535" cy="697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300" dirty="0">
                <a:solidFill>
                  <a:srgbClr val="FFFFFF"/>
                </a:solidFill>
                <a:latin typeface="Arial"/>
                <a:cs typeface="Arial"/>
              </a:rPr>
              <a:t>H/S</a:t>
            </a:r>
            <a:endParaRPr sz="33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5"/>
              </a:spcBef>
            </a:pPr>
            <a:r>
              <a:rPr sz="1050" dirty="0">
                <a:solidFill>
                  <a:srgbClr val="FFFFFF"/>
                </a:solidFill>
                <a:latin typeface="Arial"/>
                <a:cs typeface="Arial"/>
              </a:rPr>
              <a:t>EMR</a:t>
            </a:r>
            <a:endParaRPr sz="10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27248" y="205740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514350" y="0"/>
                </a:moveTo>
                <a:lnTo>
                  <a:pt x="467529" y="2101"/>
                </a:lnTo>
                <a:lnTo>
                  <a:pt x="421886" y="8285"/>
                </a:lnTo>
                <a:lnTo>
                  <a:pt x="377604" y="18370"/>
                </a:lnTo>
                <a:lnTo>
                  <a:pt x="334863" y="32175"/>
                </a:lnTo>
                <a:lnTo>
                  <a:pt x="293846" y="49517"/>
                </a:lnTo>
                <a:lnTo>
                  <a:pt x="254733" y="70216"/>
                </a:lnTo>
                <a:lnTo>
                  <a:pt x="217707" y="94090"/>
                </a:lnTo>
                <a:lnTo>
                  <a:pt x="182947" y="120958"/>
                </a:lnTo>
                <a:lnTo>
                  <a:pt x="150637" y="150637"/>
                </a:lnTo>
                <a:lnTo>
                  <a:pt x="120958" y="182947"/>
                </a:lnTo>
                <a:lnTo>
                  <a:pt x="94090" y="217707"/>
                </a:lnTo>
                <a:lnTo>
                  <a:pt x="70216" y="254733"/>
                </a:lnTo>
                <a:lnTo>
                  <a:pt x="49517" y="293846"/>
                </a:lnTo>
                <a:lnTo>
                  <a:pt x="32175" y="334863"/>
                </a:lnTo>
                <a:lnTo>
                  <a:pt x="18370" y="377604"/>
                </a:lnTo>
                <a:lnTo>
                  <a:pt x="8285" y="421886"/>
                </a:lnTo>
                <a:lnTo>
                  <a:pt x="2101" y="467529"/>
                </a:lnTo>
                <a:lnTo>
                  <a:pt x="0" y="514350"/>
                </a:lnTo>
                <a:lnTo>
                  <a:pt x="2101" y="561170"/>
                </a:lnTo>
                <a:lnTo>
                  <a:pt x="8285" y="606813"/>
                </a:lnTo>
                <a:lnTo>
                  <a:pt x="18370" y="651095"/>
                </a:lnTo>
                <a:lnTo>
                  <a:pt x="32175" y="693836"/>
                </a:lnTo>
                <a:lnTo>
                  <a:pt x="49517" y="734853"/>
                </a:lnTo>
                <a:lnTo>
                  <a:pt x="70216" y="773966"/>
                </a:lnTo>
                <a:lnTo>
                  <a:pt x="94090" y="810992"/>
                </a:lnTo>
                <a:lnTo>
                  <a:pt x="120958" y="845752"/>
                </a:lnTo>
                <a:lnTo>
                  <a:pt x="150637" y="878062"/>
                </a:lnTo>
                <a:lnTo>
                  <a:pt x="182947" y="907741"/>
                </a:lnTo>
                <a:lnTo>
                  <a:pt x="217707" y="934609"/>
                </a:lnTo>
                <a:lnTo>
                  <a:pt x="254733" y="958483"/>
                </a:lnTo>
                <a:lnTo>
                  <a:pt x="293846" y="979182"/>
                </a:lnTo>
                <a:lnTo>
                  <a:pt x="334863" y="996524"/>
                </a:lnTo>
                <a:lnTo>
                  <a:pt x="377604" y="1010329"/>
                </a:lnTo>
                <a:lnTo>
                  <a:pt x="421886" y="1020414"/>
                </a:lnTo>
                <a:lnTo>
                  <a:pt x="467529" y="1026598"/>
                </a:lnTo>
                <a:lnTo>
                  <a:pt x="514350" y="1028700"/>
                </a:lnTo>
                <a:lnTo>
                  <a:pt x="561170" y="1026598"/>
                </a:lnTo>
                <a:lnTo>
                  <a:pt x="606813" y="1020414"/>
                </a:lnTo>
                <a:lnTo>
                  <a:pt x="651095" y="1010329"/>
                </a:lnTo>
                <a:lnTo>
                  <a:pt x="693836" y="996524"/>
                </a:lnTo>
                <a:lnTo>
                  <a:pt x="734853" y="979182"/>
                </a:lnTo>
                <a:lnTo>
                  <a:pt x="773966" y="958483"/>
                </a:lnTo>
                <a:lnTo>
                  <a:pt x="810992" y="934609"/>
                </a:lnTo>
                <a:lnTo>
                  <a:pt x="845752" y="907741"/>
                </a:lnTo>
                <a:lnTo>
                  <a:pt x="878062" y="878062"/>
                </a:lnTo>
                <a:lnTo>
                  <a:pt x="907741" y="845752"/>
                </a:lnTo>
                <a:lnTo>
                  <a:pt x="934609" y="810992"/>
                </a:lnTo>
                <a:lnTo>
                  <a:pt x="958483" y="773966"/>
                </a:lnTo>
                <a:lnTo>
                  <a:pt x="979182" y="734853"/>
                </a:lnTo>
                <a:lnTo>
                  <a:pt x="996524" y="693836"/>
                </a:lnTo>
                <a:lnTo>
                  <a:pt x="1010329" y="651095"/>
                </a:lnTo>
                <a:lnTo>
                  <a:pt x="1020414" y="606813"/>
                </a:lnTo>
                <a:lnTo>
                  <a:pt x="1026598" y="561170"/>
                </a:lnTo>
                <a:lnTo>
                  <a:pt x="1028700" y="514350"/>
                </a:lnTo>
                <a:lnTo>
                  <a:pt x="1026598" y="467529"/>
                </a:lnTo>
                <a:lnTo>
                  <a:pt x="1020414" y="421886"/>
                </a:lnTo>
                <a:lnTo>
                  <a:pt x="1010329" y="377604"/>
                </a:lnTo>
                <a:lnTo>
                  <a:pt x="996524" y="334863"/>
                </a:lnTo>
                <a:lnTo>
                  <a:pt x="979182" y="293846"/>
                </a:lnTo>
                <a:lnTo>
                  <a:pt x="958483" y="254733"/>
                </a:lnTo>
                <a:lnTo>
                  <a:pt x="934609" y="217707"/>
                </a:lnTo>
                <a:lnTo>
                  <a:pt x="907741" y="182947"/>
                </a:lnTo>
                <a:lnTo>
                  <a:pt x="878062" y="150637"/>
                </a:lnTo>
                <a:lnTo>
                  <a:pt x="845752" y="120958"/>
                </a:lnTo>
                <a:lnTo>
                  <a:pt x="810992" y="94090"/>
                </a:lnTo>
                <a:lnTo>
                  <a:pt x="773966" y="70216"/>
                </a:lnTo>
                <a:lnTo>
                  <a:pt x="734853" y="49517"/>
                </a:lnTo>
                <a:lnTo>
                  <a:pt x="693836" y="32175"/>
                </a:lnTo>
                <a:lnTo>
                  <a:pt x="651095" y="18370"/>
                </a:lnTo>
                <a:lnTo>
                  <a:pt x="606813" y="8285"/>
                </a:lnTo>
                <a:lnTo>
                  <a:pt x="561170" y="2101"/>
                </a:lnTo>
                <a:lnTo>
                  <a:pt x="514350" y="0"/>
                </a:lnTo>
                <a:close/>
              </a:path>
            </a:pathLst>
          </a:custGeom>
          <a:solidFill>
            <a:srgbClr val="0034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349878" y="2215718"/>
            <a:ext cx="583565" cy="697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0" dirty="0">
                <a:solidFill>
                  <a:srgbClr val="FFFFFF"/>
                </a:solidFill>
                <a:latin typeface="Arial"/>
                <a:cs typeface="Arial"/>
              </a:rPr>
              <a:t>AP</a:t>
            </a:r>
            <a:endParaRPr sz="3300">
              <a:latin typeface="Arial"/>
              <a:cs typeface="Arial"/>
            </a:endParaRPr>
          </a:p>
          <a:p>
            <a:pPr marL="44450">
              <a:lnSpc>
                <a:spcPct val="100000"/>
              </a:lnSpc>
              <a:spcBef>
                <a:spcPts val="70"/>
              </a:spcBef>
            </a:pPr>
            <a:r>
              <a:rPr sz="1050" dirty="0">
                <a:solidFill>
                  <a:srgbClr val="FFFFFF"/>
                </a:solidFill>
                <a:latin typeface="Arial"/>
                <a:cs typeface="Arial"/>
              </a:rPr>
              <a:t>Redshift</a:t>
            </a:r>
            <a:endParaRPr sz="10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32703" y="3089148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514350" y="0"/>
                </a:moveTo>
                <a:lnTo>
                  <a:pt x="467529" y="2101"/>
                </a:lnTo>
                <a:lnTo>
                  <a:pt x="421886" y="8285"/>
                </a:lnTo>
                <a:lnTo>
                  <a:pt x="377604" y="18370"/>
                </a:lnTo>
                <a:lnTo>
                  <a:pt x="334863" y="32175"/>
                </a:lnTo>
                <a:lnTo>
                  <a:pt x="293846" y="49517"/>
                </a:lnTo>
                <a:lnTo>
                  <a:pt x="254733" y="70216"/>
                </a:lnTo>
                <a:lnTo>
                  <a:pt x="217707" y="94090"/>
                </a:lnTo>
                <a:lnTo>
                  <a:pt x="182947" y="120958"/>
                </a:lnTo>
                <a:lnTo>
                  <a:pt x="150637" y="150637"/>
                </a:lnTo>
                <a:lnTo>
                  <a:pt x="120958" y="182947"/>
                </a:lnTo>
                <a:lnTo>
                  <a:pt x="94090" y="217707"/>
                </a:lnTo>
                <a:lnTo>
                  <a:pt x="70216" y="254733"/>
                </a:lnTo>
                <a:lnTo>
                  <a:pt x="49517" y="293846"/>
                </a:lnTo>
                <a:lnTo>
                  <a:pt x="32175" y="334863"/>
                </a:lnTo>
                <a:lnTo>
                  <a:pt x="18370" y="377604"/>
                </a:lnTo>
                <a:lnTo>
                  <a:pt x="8285" y="421886"/>
                </a:lnTo>
                <a:lnTo>
                  <a:pt x="2101" y="467529"/>
                </a:lnTo>
                <a:lnTo>
                  <a:pt x="0" y="514349"/>
                </a:lnTo>
                <a:lnTo>
                  <a:pt x="2101" y="561167"/>
                </a:lnTo>
                <a:lnTo>
                  <a:pt x="8285" y="606806"/>
                </a:lnTo>
                <a:lnTo>
                  <a:pt x="18370" y="651086"/>
                </a:lnTo>
                <a:lnTo>
                  <a:pt x="32175" y="693825"/>
                </a:lnTo>
                <a:lnTo>
                  <a:pt x="49517" y="734842"/>
                </a:lnTo>
                <a:lnTo>
                  <a:pt x="70216" y="773954"/>
                </a:lnTo>
                <a:lnTo>
                  <a:pt x="94090" y="810981"/>
                </a:lnTo>
                <a:lnTo>
                  <a:pt x="120958" y="845741"/>
                </a:lnTo>
                <a:lnTo>
                  <a:pt x="150637" y="878052"/>
                </a:lnTo>
                <a:lnTo>
                  <a:pt x="182947" y="907733"/>
                </a:lnTo>
                <a:lnTo>
                  <a:pt x="217707" y="934602"/>
                </a:lnTo>
                <a:lnTo>
                  <a:pt x="254733" y="958477"/>
                </a:lnTo>
                <a:lnTo>
                  <a:pt x="293846" y="979177"/>
                </a:lnTo>
                <a:lnTo>
                  <a:pt x="334863" y="996521"/>
                </a:lnTo>
                <a:lnTo>
                  <a:pt x="377604" y="1010327"/>
                </a:lnTo>
                <a:lnTo>
                  <a:pt x="421886" y="1020413"/>
                </a:lnTo>
                <a:lnTo>
                  <a:pt x="467529" y="1026598"/>
                </a:lnTo>
                <a:lnTo>
                  <a:pt x="514350" y="1028699"/>
                </a:lnTo>
                <a:lnTo>
                  <a:pt x="561170" y="1026598"/>
                </a:lnTo>
                <a:lnTo>
                  <a:pt x="606813" y="1020413"/>
                </a:lnTo>
                <a:lnTo>
                  <a:pt x="651095" y="1010327"/>
                </a:lnTo>
                <a:lnTo>
                  <a:pt x="693836" y="996521"/>
                </a:lnTo>
                <a:lnTo>
                  <a:pt x="734853" y="979177"/>
                </a:lnTo>
                <a:lnTo>
                  <a:pt x="773966" y="958477"/>
                </a:lnTo>
                <a:lnTo>
                  <a:pt x="810992" y="934602"/>
                </a:lnTo>
                <a:lnTo>
                  <a:pt x="845752" y="907733"/>
                </a:lnTo>
                <a:lnTo>
                  <a:pt x="878062" y="878052"/>
                </a:lnTo>
                <a:lnTo>
                  <a:pt x="907741" y="845741"/>
                </a:lnTo>
                <a:lnTo>
                  <a:pt x="934609" y="810981"/>
                </a:lnTo>
                <a:lnTo>
                  <a:pt x="958483" y="773954"/>
                </a:lnTo>
                <a:lnTo>
                  <a:pt x="979182" y="734842"/>
                </a:lnTo>
                <a:lnTo>
                  <a:pt x="996524" y="693825"/>
                </a:lnTo>
                <a:lnTo>
                  <a:pt x="1010329" y="651086"/>
                </a:lnTo>
                <a:lnTo>
                  <a:pt x="1020414" y="606806"/>
                </a:lnTo>
                <a:lnTo>
                  <a:pt x="1026598" y="561167"/>
                </a:lnTo>
                <a:lnTo>
                  <a:pt x="1028700" y="514349"/>
                </a:lnTo>
                <a:lnTo>
                  <a:pt x="1026598" y="467529"/>
                </a:lnTo>
                <a:lnTo>
                  <a:pt x="1020414" y="421886"/>
                </a:lnTo>
                <a:lnTo>
                  <a:pt x="1010329" y="377604"/>
                </a:lnTo>
                <a:lnTo>
                  <a:pt x="996524" y="334863"/>
                </a:lnTo>
                <a:lnTo>
                  <a:pt x="979182" y="293846"/>
                </a:lnTo>
                <a:lnTo>
                  <a:pt x="958483" y="254733"/>
                </a:lnTo>
                <a:lnTo>
                  <a:pt x="934609" y="217707"/>
                </a:lnTo>
                <a:lnTo>
                  <a:pt x="907741" y="182947"/>
                </a:lnTo>
                <a:lnTo>
                  <a:pt x="878062" y="150637"/>
                </a:lnTo>
                <a:lnTo>
                  <a:pt x="845752" y="120958"/>
                </a:lnTo>
                <a:lnTo>
                  <a:pt x="810992" y="94090"/>
                </a:lnTo>
                <a:lnTo>
                  <a:pt x="773966" y="70216"/>
                </a:lnTo>
                <a:lnTo>
                  <a:pt x="734853" y="49517"/>
                </a:lnTo>
                <a:lnTo>
                  <a:pt x="693836" y="32175"/>
                </a:lnTo>
                <a:lnTo>
                  <a:pt x="651095" y="18370"/>
                </a:lnTo>
                <a:lnTo>
                  <a:pt x="606813" y="8285"/>
                </a:lnTo>
                <a:lnTo>
                  <a:pt x="561170" y="2101"/>
                </a:lnTo>
                <a:lnTo>
                  <a:pt x="514350" y="0"/>
                </a:lnTo>
                <a:close/>
              </a:path>
            </a:pathLst>
          </a:custGeom>
          <a:solidFill>
            <a:srgbClr val="0034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785230" y="3248025"/>
            <a:ext cx="725170" cy="697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300" spc="5" dirty="0">
                <a:solidFill>
                  <a:srgbClr val="FFFFFF"/>
                </a:solidFill>
                <a:latin typeface="Arial"/>
                <a:cs typeface="Arial"/>
              </a:rPr>
              <a:t>DW</a:t>
            </a:r>
            <a:endParaRPr sz="33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5"/>
              </a:spcBef>
            </a:pPr>
            <a:r>
              <a:rPr sz="1050" dirty="0">
                <a:solidFill>
                  <a:srgbClr val="FFFFFF"/>
                </a:solidFill>
                <a:latin typeface="Arial"/>
                <a:cs typeface="Arial"/>
              </a:rPr>
              <a:t>Redshift</a:t>
            </a:r>
            <a:endParaRPr sz="105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067044" y="205740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514350" y="0"/>
                </a:moveTo>
                <a:lnTo>
                  <a:pt x="467529" y="2101"/>
                </a:lnTo>
                <a:lnTo>
                  <a:pt x="421886" y="8285"/>
                </a:lnTo>
                <a:lnTo>
                  <a:pt x="377604" y="18370"/>
                </a:lnTo>
                <a:lnTo>
                  <a:pt x="334863" y="32175"/>
                </a:lnTo>
                <a:lnTo>
                  <a:pt x="293846" y="49517"/>
                </a:lnTo>
                <a:lnTo>
                  <a:pt x="254733" y="70216"/>
                </a:lnTo>
                <a:lnTo>
                  <a:pt x="217707" y="94090"/>
                </a:lnTo>
                <a:lnTo>
                  <a:pt x="182947" y="120958"/>
                </a:lnTo>
                <a:lnTo>
                  <a:pt x="150637" y="150637"/>
                </a:lnTo>
                <a:lnTo>
                  <a:pt x="120958" y="182947"/>
                </a:lnTo>
                <a:lnTo>
                  <a:pt x="94090" y="217707"/>
                </a:lnTo>
                <a:lnTo>
                  <a:pt x="70216" y="254733"/>
                </a:lnTo>
                <a:lnTo>
                  <a:pt x="49517" y="293846"/>
                </a:lnTo>
                <a:lnTo>
                  <a:pt x="32175" y="334863"/>
                </a:lnTo>
                <a:lnTo>
                  <a:pt x="18370" y="377604"/>
                </a:lnTo>
                <a:lnTo>
                  <a:pt x="8285" y="421886"/>
                </a:lnTo>
                <a:lnTo>
                  <a:pt x="2101" y="467529"/>
                </a:lnTo>
                <a:lnTo>
                  <a:pt x="0" y="514350"/>
                </a:lnTo>
                <a:lnTo>
                  <a:pt x="2101" y="561170"/>
                </a:lnTo>
                <a:lnTo>
                  <a:pt x="8285" y="606813"/>
                </a:lnTo>
                <a:lnTo>
                  <a:pt x="18370" y="651095"/>
                </a:lnTo>
                <a:lnTo>
                  <a:pt x="32175" y="693836"/>
                </a:lnTo>
                <a:lnTo>
                  <a:pt x="49517" y="734853"/>
                </a:lnTo>
                <a:lnTo>
                  <a:pt x="70216" y="773966"/>
                </a:lnTo>
                <a:lnTo>
                  <a:pt x="94090" y="810992"/>
                </a:lnTo>
                <a:lnTo>
                  <a:pt x="120958" y="845752"/>
                </a:lnTo>
                <a:lnTo>
                  <a:pt x="150637" y="878062"/>
                </a:lnTo>
                <a:lnTo>
                  <a:pt x="182947" y="907741"/>
                </a:lnTo>
                <a:lnTo>
                  <a:pt x="217707" y="934609"/>
                </a:lnTo>
                <a:lnTo>
                  <a:pt x="254733" y="958483"/>
                </a:lnTo>
                <a:lnTo>
                  <a:pt x="293846" y="979182"/>
                </a:lnTo>
                <a:lnTo>
                  <a:pt x="334863" y="996524"/>
                </a:lnTo>
                <a:lnTo>
                  <a:pt x="377604" y="1010329"/>
                </a:lnTo>
                <a:lnTo>
                  <a:pt x="421886" y="1020414"/>
                </a:lnTo>
                <a:lnTo>
                  <a:pt x="467529" y="1026598"/>
                </a:lnTo>
                <a:lnTo>
                  <a:pt x="514350" y="1028700"/>
                </a:lnTo>
                <a:lnTo>
                  <a:pt x="561170" y="1026598"/>
                </a:lnTo>
                <a:lnTo>
                  <a:pt x="606813" y="1020414"/>
                </a:lnTo>
                <a:lnTo>
                  <a:pt x="651095" y="1010329"/>
                </a:lnTo>
                <a:lnTo>
                  <a:pt x="693836" y="996524"/>
                </a:lnTo>
                <a:lnTo>
                  <a:pt x="734853" y="979182"/>
                </a:lnTo>
                <a:lnTo>
                  <a:pt x="773966" y="958483"/>
                </a:lnTo>
                <a:lnTo>
                  <a:pt x="810992" y="934609"/>
                </a:lnTo>
                <a:lnTo>
                  <a:pt x="845752" y="907741"/>
                </a:lnTo>
                <a:lnTo>
                  <a:pt x="878062" y="878062"/>
                </a:lnTo>
                <a:lnTo>
                  <a:pt x="907741" y="845752"/>
                </a:lnTo>
                <a:lnTo>
                  <a:pt x="934609" y="810992"/>
                </a:lnTo>
                <a:lnTo>
                  <a:pt x="958483" y="773966"/>
                </a:lnTo>
                <a:lnTo>
                  <a:pt x="979182" y="734853"/>
                </a:lnTo>
                <a:lnTo>
                  <a:pt x="996524" y="693836"/>
                </a:lnTo>
                <a:lnTo>
                  <a:pt x="1010329" y="651095"/>
                </a:lnTo>
                <a:lnTo>
                  <a:pt x="1020414" y="606813"/>
                </a:lnTo>
                <a:lnTo>
                  <a:pt x="1026598" y="561170"/>
                </a:lnTo>
                <a:lnTo>
                  <a:pt x="1028700" y="514350"/>
                </a:lnTo>
                <a:lnTo>
                  <a:pt x="1026598" y="467529"/>
                </a:lnTo>
                <a:lnTo>
                  <a:pt x="1020414" y="421886"/>
                </a:lnTo>
                <a:lnTo>
                  <a:pt x="1010329" y="377604"/>
                </a:lnTo>
                <a:lnTo>
                  <a:pt x="996524" y="334863"/>
                </a:lnTo>
                <a:lnTo>
                  <a:pt x="979182" y="293846"/>
                </a:lnTo>
                <a:lnTo>
                  <a:pt x="958483" y="254733"/>
                </a:lnTo>
                <a:lnTo>
                  <a:pt x="934609" y="217707"/>
                </a:lnTo>
                <a:lnTo>
                  <a:pt x="907741" y="182947"/>
                </a:lnTo>
                <a:lnTo>
                  <a:pt x="878062" y="150637"/>
                </a:lnTo>
                <a:lnTo>
                  <a:pt x="845752" y="120958"/>
                </a:lnTo>
                <a:lnTo>
                  <a:pt x="810992" y="94090"/>
                </a:lnTo>
                <a:lnTo>
                  <a:pt x="773966" y="70216"/>
                </a:lnTo>
                <a:lnTo>
                  <a:pt x="734853" y="49517"/>
                </a:lnTo>
                <a:lnTo>
                  <a:pt x="693836" y="32175"/>
                </a:lnTo>
                <a:lnTo>
                  <a:pt x="651095" y="18370"/>
                </a:lnTo>
                <a:lnTo>
                  <a:pt x="606813" y="8285"/>
                </a:lnTo>
                <a:lnTo>
                  <a:pt x="561170" y="2101"/>
                </a:lnTo>
                <a:lnTo>
                  <a:pt x="514350" y="0"/>
                </a:lnTo>
                <a:close/>
              </a:path>
            </a:pathLst>
          </a:custGeom>
          <a:solidFill>
            <a:srgbClr val="0034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242430" y="2215718"/>
            <a:ext cx="679450" cy="697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300" spc="5" dirty="0">
                <a:solidFill>
                  <a:srgbClr val="FFFFFF"/>
                </a:solidFill>
                <a:latin typeface="Arial"/>
                <a:cs typeface="Arial"/>
              </a:rPr>
              <a:t>DM</a:t>
            </a:r>
            <a:endParaRPr sz="33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050" spc="5" dirty="0">
                <a:solidFill>
                  <a:srgbClr val="FFFFFF"/>
                </a:solidFill>
                <a:latin typeface="Arial"/>
                <a:cs typeface="Arial"/>
              </a:rPr>
              <a:t>RDS</a:t>
            </a:r>
            <a:endParaRPr sz="10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632703" y="1025652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514350" y="0"/>
                </a:moveTo>
                <a:lnTo>
                  <a:pt x="467529" y="2101"/>
                </a:lnTo>
                <a:lnTo>
                  <a:pt x="421886" y="8285"/>
                </a:lnTo>
                <a:lnTo>
                  <a:pt x="377604" y="18370"/>
                </a:lnTo>
                <a:lnTo>
                  <a:pt x="334863" y="32175"/>
                </a:lnTo>
                <a:lnTo>
                  <a:pt x="293846" y="49517"/>
                </a:lnTo>
                <a:lnTo>
                  <a:pt x="254733" y="70216"/>
                </a:lnTo>
                <a:lnTo>
                  <a:pt x="217707" y="94090"/>
                </a:lnTo>
                <a:lnTo>
                  <a:pt x="182947" y="120958"/>
                </a:lnTo>
                <a:lnTo>
                  <a:pt x="150637" y="150637"/>
                </a:lnTo>
                <a:lnTo>
                  <a:pt x="120958" y="182947"/>
                </a:lnTo>
                <a:lnTo>
                  <a:pt x="94090" y="217707"/>
                </a:lnTo>
                <a:lnTo>
                  <a:pt x="70216" y="254733"/>
                </a:lnTo>
                <a:lnTo>
                  <a:pt x="49517" y="293846"/>
                </a:lnTo>
                <a:lnTo>
                  <a:pt x="32175" y="334863"/>
                </a:lnTo>
                <a:lnTo>
                  <a:pt x="18370" y="377604"/>
                </a:lnTo>
                <a:lnTo>
                  <a:pt x="8285" y="421886"/>
                </a:lnTo>
                <a:lnTo>
                  <a:pt x="2101" y="467529"/>
                </a:lnTo>
                <a:lnTo>
                  <a:pt x="0" y="514350"/>
                </a:lnTo>
                <a:lnTo>
                  <a:pt x="2101" y="561170"/>
                </a:lnTo>
                <a:lnTo>
                  <a:pt x="8285" y="606813"/>
                </a:lnTo>
                <a:lnTo>
                  <a:pt x="18370" y="651095"/>
                </a:lnTo>
                <a:lnTo>
                  <a:pt x="32175" y="693836"/>
                </a:lnTo>
                <a:lnTo>
                  <a:pt x="49517" y="734853"/>
                </a:lnTo>
                <a:lnTo>
                  <a:pt x="70216" y="773966"/>
                </a:lnTo>
                <a:lnTo>
                  <a:pt x="94090" y="810992"/>
                </a:lnTo>
                <a:lnTo>
                  <a:pt x="120958" y="845752"/>
                </a:lnTo>
                <a:lnTo>
                  <a:pt x="150637" y="878062"/>
                </a:lnTo>
                <a:lnTo>
                  <a:pt x="182947" y="907741"/>
                </a:lnTo>
                <a:lnTo>
                  <a:pt x="217707" y="934609"/>
                </a:lnTo>
                <a:lnTo>
                  <a:pt x="254733" y="958483"/>
                </a:lnTo>
                <a:lnTo>
                  <a:pt x="293846" y="979182"/>
                </a:lnTo>
                <a:lnTo>
                  <a:pt x="334863" y="996524"/>
                </a:lnTo>
                <a:lnTo>
                  <a:pt x="377604" y="1010329"/>
                </a:lnTo>
                <a:lnTo>
                  <a:pt x="421886" y="1020414"/>
                </a:lnTo>
                <a:lnTo>
                  <a:pt x="467529" y="1026598"/>
                </a:lnTo>
                <a:lnTo>
                  <a:pt x="514350" y="1028700"/>
                </a:lnTo>
                <a:lnTo>
                  <a:pt x="561170" y="1026598"/>
                </a:lnTo>
                <a:lnTo>
                  <a:pt x="606813" y="1020414"/>
                </a:lnTo>
                <a:lnTo>
                  <a:pt x="651095" y="1010329"/>
                </a:lnTo>
                <a:lnTo>
                  <a:pt x="693836" y="996524"/>
                </a:lnTo>
                <a:lnTo>
                  <a:pt x="734853" y="979182"/>
                </a:lnTo>
                <a:lnTo>
                  <a:pt x="773966" y="958483"/>
                </a:lnTo>
                <a:lnTo>
                  <a:pt x="810992" y="934609"/>
                </a:lnTo>
                <a:lnTo>
                  <a:pt x="845752" y="907741"/>
                </a:lnTo>
                <a:lnTo>
                  <a:pt x="878062" y="878062"/>
                </a:lnTo>
                <a:lnTo>
                  <a:pt x="907741" y="845752"/>
                </a:lnTo>
                <a:lnTo>
                  <a:pt x="934609" y="810992"/>
                </a:lnTo>
                <a:lnTo>
                  <a:pt x="958483" y="773966"/>
                </a:lnTo>
                <a:lnTo>
                  <a:pt x="979182" y="734853"/>
                </a:lnTo>
                <a:lnTo>
                  <a:pt x="996524" y="693836"/>
                </a:lnTo>
                <a:lnTo>
                  <a:pt x="1010329" y="651095"/>
                </a:lnTo>
                <a:lnTo>
                  <a:pt x="1020414" y="606813"/>
                </a:lnTo>
                <a:lnTo>
                  <a:pt x="1026598" y="561170"/>
                </a:lnTo>
                <a:lnTo>
                  <a:pt x="1028700" y="514350"/>
                </a:lnTo>
                <a:lnTo>
                  <a:pt x="1026598" y="467529"/>
                </a:lnTo>
                <a:lnTo>
                  <a:pt x="1020414" y="421886"/>
                </a:lnTo>
                <a:lnTo>
                  <a:pt x="1010329" y="377604"/>
                </a:lnTo>
                <a:lnTo>
                  <a:pt x="996524" y="334863"/>
                </a:lnTo>
                <a:lnTo>
                  <a:pt x="979182" y="293846"/>
                </a:lnTo>
                <a:lnTo>
                  <a:pt x="958483" y="254733"/>
                </a:lnTo>
                <a:lnTo>
                  <a:pt x="934609" y="217707"/>
                </a:lnTo>
                <a:lnTo>
                  <a:pt x="907741" y="182947"/>
                </a:lnTo>
                <a:lnTo>
                  <a:pt x="878062" y="150637"/>
                </a:lnTo>
                <a:lnTo>
                  <a:pt x="845752" y="120958"/>
                </a:lnTo>
                <a:lnTo>
                  <a:pt x="810992" y="94090"/>
                </a:lnTo>
                <a:lnTo>
                  <a:pt x="773966" y="70216"/>
                </a:lnTo>
                <a:lnTo>
                  <a:pt x="734853" y="49517"/>
                </a:lnTo>
                <a:lnTo>
                  <a:pt x="693836" y="32175"/>
                </a:lnTo>
                <a:lnTo>
                  <a:pt x="651095" y="18370"/>
                </a:lnTo>
                <a:lnTo>
                  <a:pt x="606813" y="8285"/>
                </a:lnTo>
                <a:lnTo>
                  <a:pt x="561170" y="2101"/>
                </a:lnTo>
                <a:lnTo>
                  <a:pt x="514350" y="0"/>
                </a:lnTo>
                <a:close/>
              </a:path>
            </a:pathLst>
          </a:custGeom>
          <a:solidFill>
            <a:srgbClr val="0034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791327" y="1184275"/>
            <a:ext cx="712470" cy="697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100"/>
              </a:spcBef>
            </a:pPr>
            <a:r>
              <a:rPr sz="3300" dirty="0">
                <a:solidFill>
                  <a:srgbClr val="FFFFFF"/>
                </a:solidFill>
                <a:latin typeface="Arial"/>
                <a:cs typeface="Arial"/>
              </a:rPr>
              <a:t>NS</a:t>
            </a:r>
            <a:endParaRPr sz="3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050" dirty="0">
                <a:solidFill>
                  <a:srgbClr val="FFFFFF"/>
                </a:solidFill>
                <a:latin typeface="Arial"/>
                <a:cs typeface="Arial"/>
              </a:rPr>
              <a:t>DynomoDB</a:t>
            </a:r>
            <a:endParaRPr sz="105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560064" y="1002791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514350" y="0"/>
                </a:moveTo>
                <a:lnTo>
                  <a:pt x="467529" y="2101"/>
                </a:lnTo>
                <a:lnTo>
                  <a:pt x="421886" y="8285"/>
                </a:lnTo>
                <a:lnTo>
                  <a:pt x="377604" y="18370"/>
                </a:lnTo>
                <a:lnTo>
                  <a:pt x="334863" y="32175"/>
                </a:lnTo>
                <a:lnTo>
                  <a:pt x="293846" y="49517"/>
                </a:lnTo>
                <a:lnTo>
                  <a:pt x="254733" y="70216"/>
                </a:lnTo>
                <a:lnTo>
                  <a:pt x="217707" y="94090"/>
                </a:lnTo>
                <a:lnTo>
                  <a:pt x="182947" y="120958"/>
                </a:lnTo>
                <a:lnTo>
                  <a:pt x="150637" y="150637"/>
                </a:lnTo>
                <a:lnTo>
                  <a:pt x="120958" y="182947"/>
                </a:lnTo>
                <a:lnTo>
                  <a:pt x="94090" y="217707"/>
                </a:lnTo>
                <a:lnTo>
                  <a:pt x="70216" y="254733"/>
                </a:lnTo>
                <a:lnTo>
                  <a:pt x="49517" y="293846"/>
                </a:lnTo>
                <a:lnTo>
                  <a:pt x="32175" y="334863"/>
                </a:lnTo>
                <a:lnTo>
                  <a:pt x="18370" y="377604"/>
                </a:lnTo>
                <a:lnTo>
                  <a:pt x="8285" y="421886"/>
                </a:lnTo>
                <a:lnTo>
                  <a:pt x="2101" y="467529"/>
                </a:lnTo>
                <a:lnTo>
                  <a:pt x="0" y="514350"/>
                </a:lnTo>
                <a:lnTo>
                  <a:pt x="2101" y="561170"/>
                </a:lnTo>
                <a:lnTo>
                  <a:pt x="8285" y="606813"/>
                </a:lnTo>
                <a:lnTo>
                  <a:pt x="18370" y="651095"/>
                </a:lnTo>
                <a:lnTo>
                  <a:pt x="32175" y="693836"/>
                </a:lnTo>
                <a:lnTo>
                  <a:pt x="49517" y="734853"/>
                </a:lnTo>
                <a:lnTo>
                  <a:pt x="70216" y="773966"/>
                </a:lnTo>
                <a:lnTo>
                  <a:pt x="94090" y="810992"/>
                </a:lnTo>
                <a:lnTo>
                  <a:pt x="120958" y="845752"/>
                </a:lnTo>
                <a:lnTo>
                  <a:pt x="150637" y="878062"/>
                </a:lnTo>
                <a:lnTo>
                  <a:pt x="182947" y="907741"/>
                </a:lnTo>
                <a:lnTo>
                  <a:pt x="217707" y="934609"/>
                </a:lnTo>
                <a:lnTo>
                  <a:pt x="254733" y="958483"/>
                </a:lnTo>
                <a:lnTo>
                  <a:pt x="293846" y="979182"/>
                </a:lnTo>
                <a:lnTo>
                  <a:pt x="334863" y="996524"/>
                </a:lnTo>
                <a:lnTo>
                  <a:pt x="377604" y="1010329"/>
                </a:lnTo>
                <a:lnTo>
                  <a:pt x="421886" y="1020414"/>
                </a:lnTo>
                <a:lnTo>
                  <a:pt x="467529" y="1026598"/>
                </a:lnTo>
                <a:lnTo>
                  <a:pt x="514350" y="1028700"/>
                </a:lnTo>
                <a:lnTo>
                  <a:pt x="561170" y="1026598"/>
                </a:lnTo>
                <a:lnTo>
                  <a:pt x="606813" y="1020414"/>
                </a:lnTo>
                <a:lnTo>
                  <a:pt x="651095" y="1010329"/>
                </a:lnTo>
                <a:lnTo>
                  <a:pt x="693836" y="996524"/>
                </a:lnTo>
                <a:lnTo>
                  <a:pt x="734853" y="979182"/>
                </a:lnTo>
                <a:lnTo>
                  <a:pt x="773966" y="958483"/>
                </a:lnTo>
                <a:lnTo>
                  <a:pt x="810992" y="934609"/>
                </a:lnTo>
                <a:lnTo>
                  <a:pt x="845752" y="907741"/>
                </a:lnTo>
                <a:lnTo>
                  <a:pt x="878062" y="878062"/>
                </a:lnTo>
                <a:lnTo>
                  <a:pt x="907741" y="845752"/>
                </a:lnTo>
                <a:lnTo>
                  <a:pt x="934609" y="810992"/>
                </a:lnTo>
                <a:lnTo>
                  <a:pt x="958483" y="773966"/>
                </a:lnTo>
                <a:lnTo>
                  <a:pt x="979182" y="734853"/>
                </a:lnTo>
                <a:lnTo>
                  <a:pt x="996524" y="693836"/>
                </a:lnTo>
                <a:lnTo>
                  <a:pt x="1010329" y="651095"/>
                </a:lnTo>
                <a:lnTo>
                  <a:pt x="1020414" y="606813"/>
                </a:lnTo>
                <a:lnTo>
                  <a:pt x="1026598" y="561170"/>
                </a:lnTo>
                <a:lnTo>
                  <a:pt x="1028700" y="514350"/>
                </a:lnTo>
                <a:lnTo>
                  <a:pt x="1026598" y="467529"/>
                </a:lnTo>
                <a:lnTo>
                  <a:pt x="1020414" y="421886"/>
                </a:lnTo>
                <a:lnTo>
                  <a:pt x="1010329" y="377604"/>
                </a:lnTo>
                <a:lnTo>
                  <a:pt x="996524" y="334863"/>
                </a:lnTo>
                <a:lnTo>
                  <a:pt x="979182" y="293846"/>
                </a:lnTo>
                <a:lnTo>
                  <a:pt x="958483" y="254733"/>
                </a:lnTo>
                <a:lnTo>
                  <a:pt x="934609" y="217707"/>
                </a:lnTo>
                <a:lnTo>
                  <a:pt x="907741" y="182947"/>
                </a:lnTo>
                <a:lnTo>
                  <a:pt x="878062" y="150637"/>
                </a:lnTo>
                <a:lnTo>
                  <a:pt x="845752" y="120958"/>
                </a:lnTo>
                <a:lnTo>
                  <a:pt x="810992" y="94090"/>
                </a:lnTo>
                <a:lnTo>
                  <a:pt x="773966" y="70216"/>
                </a:lnTo>
                <a:lnTo>
                  <a:pt x="734853" y="49517"/>
                </a:lnTo>
                <a:lnTo>
                  <a:pt x="693836" y="32175"/>
                </a:lnTo>
                <a:lnTo>
                  <a:pt x="651095" y="18370"/>
                </a:lnTo>
                <a:lnTo>
                  <a:pt x="606813" y="8285"/>
                </a:lnTo>
                <a:lnTo>
                  <a:pt x="561170" y="2101"/>
                </a:lnTo>
                <a:lnTo>
                  <a:pt x="514350" y="0"/>
                </a:lnTo>
                <a:close/>
              </a:path>
            </a:pathLst>
          </a:custGeom>
          <a:solidFill>
            <a:srgbClr val="0034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782695" y="1160729"/>
            <a:ext cx="583565" cy="697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0" dirty="0">
                <a:solidFill>
                  <a:srgbClr val="FFFFFF"/>
                </a:solidFill>
                <a:latin typeface="Arial"/>
                <a:cs typeface="Arial"/>
              </a:rPr>
              <a:t>SP</a:t>
            </a:r>
            <a:endParaRPr sz="3300">
              <a:latin typeface="Arial"/>
              <a:cs typeface="Arial"/>
            </a:endParaRPr>
          </a:p>
          <a:p>
            <a:pPr marL="52069">
              <a:lnSpc>
                <a:spcPct val="100000"/>
              </a:lnSpc>
              <a:spcBef>
                <a:spcPts val="65"/>
              </a:spcBef>
            </a:pPr>
            <a:r>
              <a:rPr sz="1050" dirty="0">
                <a:solidFill>
                  <a:srgbClr val="FFFFFF"/>
                </a:solidFill>
                <a:latin typeface="Arial"/>
                <a:cs typeface="Arial"/>
              </a:rPr>
              <a:t>Kenesis</a:t>
            </a:r>
            <a:endParaRPr sz="10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590288" y="2054351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514350" y="0"/>
                </a:moveTo>
                <a:lnTo>
                  <a:pt x="467529" y="2101"/>
                </a:lnTo>
                <a:lnTo>
                  <a:pt x="421886" y="8285"/>
                </a:lnTo>
                <a:lnTo>
                  <a:pt x="377604" y="18370"/>
                </a:lnTo>
                <a:lnTo>
                  <a:pt x="334863" y="32175"/>
                </a:lnTo>
                <a:lnTo>
                  <a:pt x="293846" y="49517"/>
                </a:lnTo>
                <a:lnTo>
                  <a:pt x="254733" y="70216"/>
                </a:lnTo>
                <a:lnTo>
                  <a:pt x="217707" y="94090"/>
                </a:lnTo>
                <a:lnTo>
                  <a:pt x="182947" y="120958"/>
                </a:lnTo>
                <a:lnTo>
                  <a:pt x="150637" y="150637"/>
                </a:lnTo>
                <a:lnTo>
                  <a:pt x="120958" y="182947"/>
                </a:lnTo>
                <a:lnTo>
                  <a:pt x="94090" y="217707"/>
                </a:lnTo>
                <a:lnTo>
                  <a:pt x="70216" y="254733"/>
                </a:lnTo>
                <a:lnTo>
                  <a:pt x="49517" y="293846"/>
                </a:lnTo>
                <a:lnTo>
                  <a:pt x="32175" y="334863"/>
                </a:lnTo>
                <a:lnTo>
                  <a:pt x="18370" y="377604"/>
                </a:lnTo>
                <a:lnTo>
                  <a:pt x="8285" y="421886"/>
                </a:lnTo>
                <a:lnTo>
                  <a:pt x="2101" y="467529"/>
                </a:lnTo>
                <a:lnTo>
                  <a:pt x="0" y="514350"/>
                </a:lnTo>
                <a:lnTo>
                  <a:pt x="2101" y="561170"/>
                </a:lnTo>
                <a:lnTo>
                  <a:pt x="8285" y="606813"/>
                </a:lnTo>
                <a:lnTo>
                  <a:pt x="18370" y="651095"/>
                </a:lnTo>
                <a:lnTo>
                  <a:pt x="32175" y="693836"/>
                </a:lnTo>
                <a:lnTo>
                  <a:pt x="49517" y="734853"/>
                </a:lnTo>
                <a:lnTo>
                  <a:pt x="70216" y="773966"/>
                </a:lnTo>
                <a:lnTo>
                  <a:pt x="94090" y="810992"/>
                </a:lnTo>
                <a:lnTo>
                  <a:pt x="120958" y="845752"/>
                </a:lnTo>
                <a:lnTo>
                  <a:pt x="150637" y="878062"/>
                </a:lnTo>
                <a:lnTo>
                  <a:pt x="182947" y="907741"/>
                </a:lnTo>
                <a:lnTo>
                  <a:pt x="217707" y="934609"/>
                </a:lnTo>
                <a:lnTo>
                  <a:pt x="254733" y="958483"/>
                </a:lnTo>
                <a:lnTo>
                  <a:pt x="293846" y="979182"/>
                </a:lnTo>
                <a:lnTo>
                  <a:pt x="334863" y="996524"/>
                </a:lnTo>
                <a:lnTo>
                  <a:pt x="377604" y="1010329"/>
                </a:lnTo>
                <a:lnTo>
                  <a:pt x="421886" y="1020414"/>
                </a:lnTo>
                <a:lnTo>
                  <a:pt x="467529" y="1026598"/>
                </a:lnTo>
                <a:lnTo>
                  <a:pt x="514350" y="1028700"/>
                </a:lnTo>
                <a:lnTo>
                  <a:pt x="561170" y="1026598"/>
                </a:lnTo>
                <a:lnTo>
                  <a:pt x="606813" y="1020414"/>
                </a:lnTo>
                <a:lnTo>
                  <a:pt x="651095" y="1010329"/>
                </a:lnTo>
                <a:lnTo>
                  <a:pt x="693836" y="996524"/>
                </a:lnTo>
                <a:lnTo>
                  <a:pt x="734853" y="979182"/>
                </a:lnTo>
                <a:lnTo>
                  <a:pt x="773966" y="958483"/>
                </a:lnTo>
                <a:lnTo>
                  <a:pt x="810992" y="934609"/>
                </a:lnTo>
                <a:lnTo>
                  <a:pt x="845752" y="907741"/>
                </a:lnTo>
                <a:lnTo>
                  <a:pt x="878062" y="878062"/>
                </a:lnTo>
                <a:lnTo>
                  <a:pt x="907741" y="845752"/>
                </a:lnTo>
                <a:lnTo>
                  <a:pt x="934609" y="810992"/>
                </a:lnTo>
                <a:lnTo>
                  <a:pt x="958483" y="773966"/>
                </a:lnTo>
                <a:lnTo>
                  <a:pt x="979182" y="734853"/>
                </a:lnTo>
                <a:lnTo>
                  <a:pt x="996524" y="693836"/>
                </a:lnTo>
                <a:lnTo>
                  <a:pt x="1010329" y="651095"/>
                </a:lnTo>
                <a:lnTo>
                  <a:pt x="1020414" y="606813"/>
                </a:lnTo>
                <a:lnTo>
                  <a:pt x="1026598" y="561170"/>
                </a:lnTo>
                <a:lnTo>
                  <a:pt x="1028700" y="514350"/>
                </a:lnTo>
                <a:lnTo>
                  <a:pt x="1026598" y="467529"/>
                </a:lnTo>
                <a:lnTo>
                  <a:pt x="1020414" y="421886"/>
                </a:lnTo>
                <a:lnTo>
                  <a:pt x="1010329" y="377604"/>
                </a:lnTo>
                <a:lnTo>
                  <a:pt x="996524" y="334863"/>
                </a:lnTo>
                <a:lnTo>
                  <a:pt x="979182" y="293846"/>
                </a:lnTo>
                <a:lnTo>
                  <a:pt x="958483" y="254733"/>
                </a:lnTo>
                <a:lnTo>
                  <a:pt x="934609" y="217707"/>
                </a:lnTo>
                <a:lnTo>
                  <a:pt x="907741" y="182947"/>
                </a:lnTo>
                <a:lnTo>
                  <a:pt x="878062" y="150637"/>
                </a:lnTo>
                <a:lnTo>
                  <a:pt x="845752" y="120958"/>
                </a:lnTo>
                <a:lnTo>
                  <a:pt x="810992" y="94090"/>
                </a:lnTo>
                <a:lnTo>
                  <a:pt x="773966" y="70216"/>
                </a:lnTo>
                <a:lnTo>
                  <a:pt x="734853" y="49517"/>
                </a:lnTo>
                <a:lnTo>
                  <a:pt x="693836" y="32175"/>
                </a:lnTo>
                <a:lnTo>
                  <a:pt x="651095" y="18370"/>
                </a:lnTo>
                <a:lnTo>
                  <a:pt x="606813" y="8285"/>
                </a:lnTo>
                <a:lnTo>
                  <a:pt x="561170" y="2101"/>
                </a:lnTo>
                <a:lnTo>
                  <a:pt x="514350" y="0"/>
                </a:lnTo>
                <a:close/>
              </a:path>
            </a:pathLst>
          </a:custGeom>
          <a:solidFill>
            <a:srgbClr val="0034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813808" y="2213229"/>
            <a:ext cx="583565" cy="697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300" spc="-10" dirty="0">
                <a:solidFill>
                  <a:srgbClr val="FFFFFF"/>
                </a:solidFill>
                <a:latin typeface="Arial"/>
                <a:cs typeface="Arial"/>
              </a:rPr>
              <a:t>SS</a:t>
            </a:r>
            <a:endParaRPr sz="33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5"/>
              </a:spcBef>
            </a:pPr>
            <a:r>
              <a:rPr sz="1050" dirty="0">
                <a:solidFill>
                  <a:srgbClr val="FFFFFF"/>
                </a:solidFill>
                <a:latin typeface="Arial"/>
                <a:cs typeface="Arial"/>
              </a:rPr>
              <a:t>S3</a:t>
            </a:r>
            <a:endParaRPr sz="10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590288" y="566927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514350" y="0"/>
                </a:moveTo>
                <a:lnTo>
                  <a:pt x="467529" y="2101"/>
                </a:lnTo>
                <a:lnTo>
                  <a:pt x="421886" y="8285"/>
                </a:lnTo>
                <a:lnTo>
                  <a:pt x="377604" y="18370"/>
                </a:lnTo>
                <a:lnTo>
                  <a:pt x="334863" y="32175"/>
                </a:lnTo>
                <a:lnTo>
                  <a:pt x="293846" y="49517"/>
                </a:lnTo>
                <a:lnTo>
                  <a:pt x="254733" y="70216"/>
                </a:lnTo>
                <a:lnTo>
                  <a:pt x="217707" y="94090"/>
                </a:lnTo>
                <a:lnTo>
                  <a:pt x="182947" y="120958"/>
                </a:lnTo>
                <a:lnTo>
                  <a:pt x="150637" y="150637"/>
                </a:lnTo>
                <a:lnTo>
                  <a:pt x="120958" y="182947"/>
                </a:lnTo>
                <a:lnTo>
                  <a:pt x="94090" y="217707"/>
                </a:lnTo>
                <a:lnTo>
                  <a:pt x="70216" y="254733"/>
                </a:lnTo>
                <a:lnTo>
                  <a:pt x="49517" y="293846"/>
                </a:lnTo>
                <a:lnTo>
                  <a:pt x="32175" y="334863"/>
                </a:lnTo>
                <a:lnTo>
                  <a:pt x="18370" y="377604"/>
                </a:lnTo>
                <a:lnTo>
                  <a:pt x="8285" y="421886"/>
                </a:lnTo>
                <a:lnTo>
                  <a:pt x="2101" y="467529"/>
                </a:lnTo>
                <a:lnTo>
                  <a:pt x="0" y="514350"/>
                </a:lnTo>
                <a:lnTo>
                  <a:pt x="2101" y="561170"/>
                </a:lnTo>
                <a:lnTo>
                  <a:pt x="8285" y="606813"/>
                </a:lnTo>
                <a:lnTo>
                  <a:pt x="18370" y="651095"/>
                </a:lnTo>
                <a:lnTo>
                  <a:pt x="32175" y="693836"/>
                </a:lnTo>
                <a:lnTo>
                  <a:pt x="49517" y="734853"/>
                </a:lnTo>
                <a:lnTo>
                  <a:pt x="70216" y="773966"/>
                </a:lnTo>
                <a:lnTo>
                  <a:pt x="94090" y="810992"/>
                </a:lnTo>
                <a:lnTo>
                  <a:pt x="120958" y="845752"/>
                </a:lnTo>
                <a:lnTo>
                  <a:pt x="150637" y="878062"/>
                </a:lnTo>
                <a:lnTo>
                  <a:pt x="182947" y="907741"/>
                </a:lnTo>
                <a:lnTo>
                  <a:pt x="217707" y="934609"/>
                </a:lnTo>
                <a:lnTo>
                  <a:pt x="254733" y="958483"/>
                </a:lnTo>
                <a:lnTo>
                  <a:pt x="293846" y="979182"/>
                </a:lnTo>
                <a:lnTo>
                  <a:pt x="334863" y="996524"/>
                </a:lnTo>
                <a:lnTo>
                  <a:pt x="377604" y="1010329"/>
                </a:lnTo>
                <a:lnTo>
                  <a:pt x="421886" y="1020414"/>
                </a:lnTo>
                <a:lnTo>
                  <a:pt x="467529" y="1026598"/>
                </a:lnTo>
                <a:lnTo>
                  <a:pt x="514350" y="1028700"/>
                </a:lnTo>
                <a:lnTo>
                  <a:pt x="561170" y="1026598"/>
                </a:lnTo>
                <a:lnTo>
                  <a:pt x="606813" y="1020414"/>
                </a:lnTo>
                <a:lnTo>
                  <a:pt x="651095" y="1010329"/>
                </a:lnTo>
                <a:lnTo>
                  <a:pt x="693836" y="996524"/>
                </a:lnTo>
                <a:lnTo>
                  <a:pt x="734853" y="979182"/>
                </a:lnTo>
                <a:lnTo>
                  <a:pt x="773966" y="958483"/>
                </a:lnTo>
                <a:lnTo>
                  <a:pt x="810992" y="934609"/>
                </a:lnTo>
                <a:lnTo>
                  <a:pt x="845752" y="907741"/>
                </a:lnTo>
                <a:lnTo>
                  <a:pt x="878062" y="878062"/>
                </a:lnTo>
                <a:lnTo>
                  <a:pt x="907741" y="845752"/>
                </a:lnTo>
                <a:lnTo>
                  <a:pt x="934609" y="810992"/>
                </a:lnTo>
                <a:lnTo>
                  <a:pt x="958483" y="773966"/>
                </a:lnTo>
                <a:lnTo>
                  <a:pt x="979182" y="734853"/>
                </a:lnTo>
                <a:lnTo>
                  <a:pt x="996524" y="693836"/>
                </a:lnTo>
                <a:lnTo>
                  <a:pt x="1010329" y="651095"/>
                </a:lnTo>
                <a:lnTo>
                  <a:pt x="1020414" y="606813"/>
                </a:lnTo>
                <a:lnTo>
                  <a:pt x="1026598" y="561170"/>
                </a:lnTo>
                <a:lnTo>
                  <a:pt x="1028700" y="514350"/>
                </a:lnTo>
                <a:lnTo>
                  <a:pt x="1026598" y="467529"/>
                </a:lnTo>
                <a:lnTo>
                  <a:pt x="1020414" y="421886"/>
                </a:lnTo>
                <a:lnTo>
                  <a:pt x="1010329" y="377604"/>
                </a:lnTo>
                <a:lnTo>
                  <a:pt x="996524" y="334863"/>
                </a:lnTo>
                <a:lnTo>
                  <a:pt x="979182" y="293846"/>
                </a:lnTo>
                <a:lnTo>
                  <a:pt x="958483" y="254733"/>
                </a:lnTo>
                <a:lnTo>
                  <a:pt x="934609" y="217707"/>
                </a:lnTo>
                <a:lnTo>
                  <a:pt x="907741" y="182947"/>
                </a:lnTo>
                <a:lnTo>
                  <a:pt x="878062" y="150637"/>
                </a:lnTo>
                <a:lnTo>
                  <a:pt x="845752" y="120958"/>
                </a:lnTo>
                <a:lnTo>
                  <a:pt x="810992" y="94090"/>
                </a:lnTo>
                <a:lnTo>
                  <a:pt x="773966" y="70216"/>
                </a:lnTo>
                <a:lnTo>
                  <a:pt x="734853" y="49517"/>
                </a:lnTo>
                <a:lnTo>
                  <a:pt x="693836" y="32175"/>
                </a:lnTo>
                <a:lnTo>
                  <a:pt x="651095" y="18370"/>
                </a:lnTo>
                <a:lnTo>
                  <a:pt x="606813" y="8285"/>
                </a:lnTo>
                <a:lnTo>
                  <a:pt x="561170" y="2101"/>
                </a:lnTo>
                <a:lnTo>
                  <a:pt x="514350" y="0"/>
                </a:lnTo>
                <a:close/>
              </a:path>
            </a:pathLst>
          </a:custGeom>
          <a:solidFill>
            <a:srgbClr val="0034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7435" algn="ctr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OS</a:t>
            </a:r>
            <a:endParaRPr sz="3300"/>
          </a:p>
          <a:p>
            <a:pPr marL="1067435" algn="ctr">
              <a:lnSpc>
                <a:spcPct val="100000"/>
              </a:lnSpc>
              <a:spcBef>
                <a:spcPts val="70"/>
              </a:spcBef>
            </a:pPr>
            <a:r>
              <a:rPr sz="1050" spc="5" dirty="0"/>
              <a:t>RDS</a:t>
            </a:r>
            <a:endParaRPr sz="1050"/>
          </a:p>
        </p:txBody>
      </p:sp>
      <p:sp>
        <p:nvSpPr>
          <p:cNvPr id="23" name="object 23"/>
          <p:cNvSpPr/>
          <p:nvPr/>
        </p:nvSpPr>
        <p:spPr>
          <a:xfrm>
            <a:off x="3486911" y="308610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514350" y="0"/>
                </a:moveTo>
                <a:lnTo>
                  <a:pt x="467529" y="2101"/>
                </a:lnTo>
                <a:lnTo>
                  <a:pt x="421886" y="8285"/>
                </a:lnTo>
                <a:lnTo>
                  <a:pt x="377604" y="18370"/>
                </a:lnTo>
                <a:lnTo>
                  <a:pt x="334863" y="32175"/>
                </a:lnTo>
                <a:lnTo>
                  <a:pt x="293846" y="49517"/>
                </a:lnTo>
                <a:lnTo>
                  <a:pt x="254733" y="70216"/>
                </a:lnTo>
                <a:lnTo>
                  <a:pt x="217707" y="94090"/>
                </a:lnTo>
                <a:lnTo>
                  <a:pt x="182947" y="120958"/>
                </a:lnTo>
                <a:lnTo>
                  <a:pt x="150637" y="150637"/>
                </a:lnTo>
                <a:lnTo>
                  <a:pt x="120958" y="182947"/>
                </a:lnTo>
                <a:lnTo>
                  <a:pt x="94090" y="217707"/>
                </a:lnTo>
                <a:lnTo>
                  <a:pt x="70216" y="254733"/>
                </a:lnTo>
                <a:lnTo>
                  <a:pt x="49517" y="293846"/>
                </a:lnTo>
                <a:lnTo>
                  <a:pt x="32175" y="334863"/>
                </a:lnTo>
                <a:lnTo>
                  <a:pt x="18370" y="377604"/>
                </a:lnTo>
                <a:lnTo>
                  <a:pt x="8285" y="421886"/>
                </a:lnTo>
                <a:lnTo>
                  <a:pt x="2101" y="467529"/>
                </a:lnTo>
                <a:lnTo>
                  <a:pt x="0" y="514350"/>
                </a:lnTo>
                <a:lnTo>
                  <a:pt x="2101" y="561167"/>
                </a:lnTo>
                <a:lnTo>
                  <a:pt x="8285" y="606806"/>
                </a:lnTo>
                <a:lnTo>
                  <a:pt x="18370" y="651086"/>
                </a:lnTo>
                <a:lnTo>
                  <a:pt x="32175" y="693825"/>
                </a:lnTo>
                <a:lnTo>
                  <a:pt x="49517" y="734842"/>
                </a:lnTo>
                <a:lnTo>
                  <a:pt x="70216" y="773954"/>
                </a:lnTo>
                <a:lnTo>
                  <a:pt x="94090" y="810981"/>
                </a:lnTo>
                <a:lnTo>
                  <a:pt x="120958" y="845741"/>
                </a:lnTo>
                <a:lnTo>
                  <a:pt x="150637" y="878052"/>
                </a:lnTo>
                <a:lnTo>
                  <a:pt x="182947" y="907733"/>
                </a:lnTo>
                <a:lnTo>
                  <a:pt x="217707" y="934602"/>
                </a:lnTo>
                <a:lnTo>
                  <a:pt x="254733" y="958477"/>
                </a:lnTo>
                <a:lnTo>
                  <a:pt x="293846" y="979177"/>
                </a:lnTo>
                <a:lnTo>
                  <a:pt x="334863" y="996521"/>
                </a:lnTo>
                <a:lnTo>
                  <a:pt x="377604" y="1010327"/>
                </a:lnTo>
                <a:lnTo>
                  <a:pt x="421886" y="1020413"/>
                </a:lnTo>
                <a:lnTo>
                  <a:pt x="467529" y="1026598"/>
                </a:lnTo>
                <a:lnTo>
                  <a:pt x="514350" y="1028700"/>
                </a:lnTo>
                <a:lnTo>
                  <a:pt x="561170" y="1026598"/>
                </a:lnTo>
                <a:lnTo>
                  <a:pt x="606813" y="1020413"/>
                </a:lnTo>
                <a:lnTo>
                  <a:pt x="651095" y="1010327"/>
                </a:lnTo>
                <a:lnTo>
                  <a:pt x="693836" y="996521"/>
                </a:lnTo>
                <a:lnTo>
                  <a:pt x="734853" y="979177"/>
                </a:lnTo>
                <a:lnTo>
                  <a:pt x="773966" y="958477"/>
                </a:lnTo>
                <a:lnTo>
                  <a:pt x="810992" y="934602"/>
                </a:lnTo>
                <a:lnTo>
                  <a:pt x="845752" y="907733"/>
                </a:lnTo>
                <a:lnTo>
                  <a:pt x="878062" y="878052"/>
                </a:lnTo>
                <a:lnTo>
                  <a:pt x="907741" y="845741"/>
                </a:lnTo>
                <a:lnTo>
                  <a:pt x="934609" y="810981"/>
                </a:lnTo>
                <a:lnTo>
                  <a:pt x="958483" y="773954"/>
                </a:lnTo>
                <a:lnTo>
                  <a:pt x="979182" y="734842"/>
                </a:lnTo>
                <a:lnTo>
                  <a:pt x="996524" y="693825"/>
                </a:lnTo>
                <a:lnTo>
                  <a:pt x="1010329" y="651086"/>
                </a:lnTo>
                <a:lnTo>
                  <a:pt x="1020414" y="606806"/>
                </a:lnTo>
                <a:lnTo>
                  <a:pt x="1026598" y="561167"/>
                </a:lnTo>
                <a:lnTo>
                  <a:pt x="1028700" y="514350"/>
                </a:lnTo>
                <a:lnTo>
                  <a:pt x="1026598" y="467529"/>
                </a:lnTo>
                <a:lnTo>
                  <a:pt x="1020414" y="421886"/>
                </a:lnTo>
                <a:lnTo>
                  <a:pt x="1010329" y="377604"/>
                </a:lnTo>
                <a:lnTo>
                  <a:pt x="996524" y="334863"/>
                </a:lnTo>
                <a:lnTo>
                  <a:pt x="979182" y="293846"/>
                </a:lnTo>
                <a:lnTo>
                  <a:pt x="958483" y="254733"/>
                </a:lnTo>
                <a:lnTo>
                  <a:pt x="934609" y="217707"/>
                </a:lnTo>
                <a:lnTo>
                  <a:pt x="907741" y="182947"/>
                </a:lnTo>
                <a:lnTo>
                  <a:pt x="878062" y="150637"/>
                </a:lnTo>
                <a:lnTo>
                  <a:pt x="845752" y="120958"/>
                </a:lnTo>
                <a:lnTo>
                  <a:pt x="810992" y="94090"/>
                </a:lnTo>
                <a:lnTo>
                  <a:pt x="773966" y="70216"/>
                </a:lnTo>
                <a:lnTo>
                  <a:pt x="734853" y="49517"/>
                </a:lnTo>
                <a:lnTo>
                  <a:pt x="693836" y="32175"/>
                </a:lnTo>
                <a:lnTo>
                  <a:pt x="651095" y="18370"/>
                </a:lnTo>
                <a:lnTo>
                  <a:pt x="606813" y="8285"/>
                </a:lnTo>
                <a:lnTo>
                  <a:pt x="561170" y="2101"/>
                </a:lnTo>
                <a:lnTo>
                  <a:pt x="514350" y="0"/>
                </a:lnTo>
                <a:close/>
              </a:path>
            </a:pathLst>
          </a:custGeom>
          <a:solidFill>
            <a:srgbClr val="0034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696715" y="3244672"/>
            <a:ext cx="608965" cy="697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dirty="0">
                <a:solidFill>
                  <a:srgbClr val="FFFFFF"/>
                </a:solidFill>
                <a:latin typeface="Arial"/>
                <a:cs typeface="Arial"/>
              </a:rPr>
              <a:t>DP</a:t>
            </a:r>
            <a:endParaRPr sz="3300">
              <a:latin typeface="Arial"/>
              <a:cs typeface="Arial"/>
            </a:endParaRPr>
          </a:p>
          <a:p>
            <a:pPr marL="76200">
              <a:lnSpc>
                <a:spcPct val="100000"/>
              </a:lnSpc>
              <a:spcBef>
                <a:spcPts val="70"/>
              </a:spcBef>
            </a:pPr>
            <a:r>
              <a:rPr sz="1050" dirty="0">
                <a:solidFill>
                  <a:srgbClr val="FFFFFF"/>
                </a:solidFill>
                <a:latin typeface="Arial"/>
                <a:cs typeface="Arial"/>
              </a:rPr>
              <a:t>Several</a:t>
            </a:r>
            <a:endParaRPr sz="10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125716" y="4890825"/>
            <a:ext cx="1830070" cy="20256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40"/>
              </a:spcBef>
            </a:pPr>
            <a:r>
              <a:rPr sz="600" i="1" dirty="0">
                <a:solidFill>
                  <a:srgbClr val="00457B"/>
                </a:solidFill>
                <a:latin typeface="Arial"/>
                <a:cs typeface="Arial"/>
              </a:rPr>
              <a:t>IT &amp; </a:t>
            </a:r>
            <a:r>
              <a:rPr sz="600" i="1" spc="-5" dirty="0">
                <a:solidFill>
                  <a:srgbClr val="00457B"/>
                </a:solidFill>
                <a:latin typeface="Arial"/>
                <a:cs typeface="Arial"/>
              </a:rPr>
              <a:t>DATA MANAGEMENT RESEARCH, INDUSTRY  ANALYSIS </a:t>
            </a:r>
            <a:r>
              <a:rPr sz="600" i="1" dirty="0">
                <a:solidFill>
                  <a:srgbClr val="00457B"/>
                </a:solidFill>
                <a:latin typeface="Arial"/>
                <a:cs typeface="Arial"/>
              </a:rPr>
              <a:t>&amp; CONSULTING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5" dirty="0"/>
              <a:t>Slide</a:t>
            </a:r>
            <a:r>
              <a:rPr spc="-20" dirty="0"/>
              <a:t> </a:t>
            </a:r>
            <a:fld id="{81D60167-4931-47E6-BA6A-407CBD079E47}" type="slidenum">
              <a:rPr spc="10" dirty="0"/>
              <a:t>17</a:t>
            </a:fld>
            <a:endParaRPr spc="10" dirty="0"/>
          </a:p>
        </p:txBody>
      </p:sp>
      <p:sp>
        <p:nvSpPr>
          <p:cNvPr id="32" name="object 32"/>
          <p:cNvSpPr txBox="1"/>
          <p:nvPr/>
        </p:nvSpPr>
        <p:spPr>
          <a:xfrm>
            <a:off x="1247038" y="4967282"/>
            <a:ext cx="1863725" cy="12128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650" spc="15" dirty="0">
                <a:solidFill>
                  <a:srgbClr val="7E7E7E"/>
                </a:solidFill>
                <a:latin typeface="Arial"/>
                <a:cs typeface="Arial"/>
              </a:rPr>
              <a:t>© </a:t>
            </a:r>
            <a:r>
              <a:rPr sz="650" spc="5" dirty="0">
                <a:solidFill>
                  <a:srgbClr val="7E7E7E"/>
                </a:solidFill>
                <a:latin typeface="Arial"/>
                <a:cs typeface="Arial"/>
              </a:rPr>
              <a:t>2019 </a:t>
            </a:r>
            <a:r>
              <a:rPr sz="650" spc="10" dirty="0">
                <a:solidFill>
                  <a:srgbClr val="7E7E7E"/>
                </a:solidFill>
                <a:latin typeface="Arial"/>
                <a:cs typeface="Arial"/>
              </a:rPr>
              <a:t>Enterprise Management </a:t>
            </a:r>
            <a:r>
              <a:rPr sz="650" spc="5" dirty="0">
                <a:solidFill>
                  <a:srgbClr val="7E7E7E"/>
                </a:solidFill>
                <a:latin typeface="Arial"/>
                <a:cs typeface="Arial"/>
              </a:rPr>
              <a:t>Associates,</a:t>
            </a:r>
            <a:r>
              <a:rPr sz="650" spc="1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650" spc="5" dirty="0">
                <a:solidFill>
                  <a:srgbClr val="7E7E7E"/>
                </a:solidFill>
                <a:latin typeface="Arial"/>
                <a:cs typeface="Arial"/>
              </a:rPr>
              <a:t>Inc.</a:t>
            </a:r>
            <a:endParaRPr sz="6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7087" y="2258060"/>
            <a:ext cx="21824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latin typeface="Arial"/>
                <a:cs typeface="Arial"/>
              </a:rPr>
              <a:t>AP </a:t>
            </a:r>
            <a:r>
              <a:rPr sz="1500" dirty="0">
                <a:latin typeface="Arial"/>
                <a:cs typeface="Arial"/>
              </a:rPr>
              <a:t>- </a:t>
            </a:r>
            <a:r>
              <a:rPr sz="1500" spc="-5" dirty="0">
                <a:latin typeface="Arial"/>
                <a:cs typeface="Arial"/>
              </a:rPr>
              <a:t>Analytic </a:t>
            </a:r>
            <a:r>
              <a:rPr sz="1500" dirty="0">
                <a:latin typeface="Arial"/>
                <a:cs typeface="Arial"/>
              </a:rPr>
              <a:t>Platforms  </a:t>
            </a:r>
            <a:r>
              <a:rPr sz="1500" spc="-5" dirty="0">
                <a:latin typeface="Arial"/>
                <a:cs typeface="Arial"/>
              </a:rPr>
              <a:t>DP </a:t>
            </a:r>
            <a:r>
              <a:rPr sz="1500" dirty="0">
                <a:latin typeface="Arial"/>
                <a:cs typeface="Arial"/>
              </a:rPr>
              <a:t>- </a:t>
            </a:r>
            <a:r>
              <a:rPr sz="1500" spc="-5" dirty="0">
                <a:latin typeface="Arial"/>
                <a:cs typeface="Arial"/>
              </a:rPr>
              <a:t>Discovery</a:t>
            </a:r>
            <a:r>
              <a:rPr sz="1500" spc="-254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Platforms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77087" y="2715260"/>
            <a:ext cx="343535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Arial"/>
                <a:cs typeface="Arial"/>
              </a:rPr>
              <a:t>H/S  </a:t>
            </a:r>
            <a:r>
              <a:rPr sz="1500" spc="-5" dirty="0">
                <a:latin typeface="Arial"/>
                <a:cs typeface="Arial"/>
              </a:rPr>
              <a:t>D</a:t>
            </a:r>
            <a:r>
              <a:rPr sz="1500" dirty="0">
                <a:latin typeface="Arial"/>
                <a:cs typeface="Arial"/>
              </a:rPr>
              <a:t>W  </a:t>
            </a:r>
            <a:r>
              <a:rPr sz="1500" spc="-5" dirty="0">
                <a:latin typeface="Arial"/>
                <a:cs typeface="Arial"/>
              </a:rPr>
              <a:t>DM</a:t>
            </a:r>
            <a:endParaRPr sz="15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91488" y="2715260"/>
            <a:ext cx="1570355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8270" indent="-116205">
              <a:lnSpc>
                <a:spcPct val="100000"/>
              </a:lnSpc>
              <a:spcBef>
                <a:spcPts val="100"/>
              </a:spcBef>
              <a:buChar char="-"/>
              <a:tabLst>
                <a:tab pos="128905" algn="l"/>
              </a:tabLst>
            </a:pPr>
            <a:r>
              <a:rPr sz="1500" dirty="0">
                <a:latin typeface="Arial"/>
                <a:cs typeface="Arial"/>
              </a:rPr>
              <a:t>Hadoop/Spark</a:t>
            </a:r>
            <a:endParaRPr sz="1500">
              <a:latin typeface="Arial"/>
              <a:cs typeface="Arial"/>
            </a:endParaRPr>
          </a:p>
          <a:p>
            <a:pPr marL="128270" indent="-116205">
              <a:lnSpc>
                <a:spcPct val="100000"/>
              </a:lnSpc>
              <a:buChar char="-"/>
              <a:tabLst>
                <a:tab pos="128905" algn="l"/>
              </a:tabLst>
            </a:pPr>
            <a:r>
              <a:rPr sz="1500" dirty="0">
                <a:latin typeface="Arial"/>
                <a:cs typeface="Arial"/>
              </a:rPr>
              <a:t>Data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Warehouse</a:t>
            </a:r>
            <a:endParaRPr sz="1500">
              <a:latin typeface="Arial"/>
              <a:cs typeface="Arial"/>
            </a:endParaRPr>
          </a:p>
          <a:p>
            <a:pPr marL="128270" indent="-116205">
              <a:lnSpc>
                <a:spcPct val="100000"/>
              </a:lnSpc>
              <a:buChar char="-"/>
              <a:tabLst>
                <a:tab pos="128905" algn="l"/>
              </a:tabLst>
            </a:pPr>
            <a:r>
              <a:rPr sz="1500" spc="-5" dirty="0">
                <a:latin typeface="Arial"/>
                <a:cs typeface="Arial"/>
              </a:rPr>
              <a:t>Data</a:t>
            </a:r>
            <a:r>
              <a:rPr sz="1500" spc="-1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Marts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77087" y="3401314"/>
            <a:ext cx="225488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latin typeface="Arial"/>
                <a:cs typeface="Arial"/>
              </a:rPr>
              <a:t>NS </a:t>
            </a:r>
            <a:r>
              <a:rPr sz="1500" dirty="0">
                <a:latin typeface="Arial"/>
                <a:cs typeface="Arial"/>
              </a:rPr>
              <a:t>-</a:t>
            </a:r>
            <a:r>
              <a:rPr sz="1500" spc="-20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NoSQL</a:t>
            </a:r>
            <a:endParaRPr sz="15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</a:pPr>
            <a:r>
              <a:rPr sz="1500" dirty="0">
                <a:latin typeface="Arial"/>
                <a:cs typeface="Arial"/>
              </a:rPr>
              <a:t>OS - Operational </a:t>
            </a:r>
            <a:r>
              <a:rPr sz="1500" spc="-5" dirty="0">
                <a:latin typeface="Arial"/>
                <a:cs typeface="Arial"/>
              </a:rPr>
              <a:t>Systems  SP </a:t>
            </a:r>
            <a:r>
              <a:rPr sz="1500" dirty="0">
                <a:latin typeface="Arial"/>
                <a:cs typeface="Arial"/>
              </a:rPr>
              <a:t>- Streaming Platforms  </a:t>
            </a:r>
            <a:r>
              <a:rPr sz="1500" spc="-5" dirty="0">
                <a:latin typeface="Arial"/>
                <a:cs typeface="Arial"/>
              </a:rPr>
              <a:t>SS </a:t>
            </a:r>
            <a:r>
              <a:rPr sz="1500" dirty="0">
                <a:latin typeface="Arial"/>
                <a:cs typeface="Arial"/>
              </a:rPr>
              <a:t>- </a:t>
            </a:r>
            <a:r>
              <a:rPr sz="1500" spc="-5" dirty="0">
                <a:latin typeface="Arial"/>
                <a:cs typeface="Arial"/>
              </a:rPr>
              <a:t>Simple</a:t>
            </a:r>
            <a:r>
              <a:rPr sz="1500" spc="-12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Storage</a:t>
            </a:r>
            <a:endParaRPr sz="15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15900" y="116585"/>
            <a:ext cx="327215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EMA Hybrid Data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Ecosystems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- </a:t>
            </a:r>
            <a:r>
              <a:rPr sz="1800" b="1" spc="-5" dirty="0">
                <a:latin typeface="Arial"/>
                <a:cs typeface="Arial"/>
              </a:rPr>
              <a:t>Example: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20" dirty="0">
                <a:latin typeface="Arial"/>
                <a:cs typeface="Arial"/>
              </a:rPr>
              <a:t>AWS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5900" y="253746"/>
            <a:ext cx="5622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7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Principles of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DataOps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for Cloud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8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Ecosystems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25716" y="4890825"/>
            <a:ext cx="1830070" cy="20256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40"/>
              </a:spcBef>
            </a:pPr>
            <a:r>
              <a:rPr sz="600" i="1" dirty="0">
                <a:solidFill>
                  <a:srgbClr val="00457B"/>
                </a:solidFill>
                <a:latin typeface="Arial"/>
                <a:cs typeface="Arial"/>
              </a:rPr>
              <a:t>IT &amp; </a:t>
            </a:r>
            <a:r>
              <a:rPr sz="600" i="1" spc="-5" dirty="0">
                <a:solidFill>
                  <a:srgbClr val="00457B"/>
                </a:solidFill>
                <a:latin typeface="Arial"/>
                <a:cs typeface="Arial"/>
              </a:rPr>
              <a:t>DATA MANAGEMENT RESEARCH, INDUSTRY  ANALYSIS </a:t>
            </a:r>
            <a:r>
              <a:rPr sz="600" i="1" dirty="0">
                <a:solidFill>
                  <a:srgbClr val="00457B"/>
                </a:solidFill>
                <a:latin typeface="Arial"/>
                <a:cs typeface="Arial"/>
              </a:rPr>
              <a:t>&amp; CONSULTING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5" dirty="0"/>
              <a:t>Slide</a:t>
            </a:r>
            <a:r>
              <a:rPr spc="-20" dirty="0"/>
              <a:t> </a:t>
            </a:r>
            <a:fld id="{81D60167-4931-47E6-BA6A-407CBD079E47}" type="slidenum">
              <a:rPr spc="10" dirty="0"/>
              <a:t>18</a:t>
            </a:fld>
            <a:endParaRPr spc="10" dirty="0"/>
          </a:p>
        </p:txBody>
      </p:sp>
      <p:sp>
        <p:nvSpPr>
          <p:cNvPr id="7" name="object 7"/>
          <p:cNvSpPr txBox="1"/>
          <p:nvPr/>
        </p:nvSpPr>
        <p:spPr>
          <a:xfrm>
            <a:off x="1247038" y="4967282"/>
            <a:ext cx="1863725" cy="12128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650" spc="15" dirty="0">
                <a:solidFill>
                  <a:srgbClr val="7E7E7E"/>
                </a:solidFill>
                <a:latin typeface="Arial"/>
                <a:cs typeface="Arial"/>
              </a:rPr>
              <a:t>© </a:t>
            </a:r>
            <a:r>
              <a:rPr sz="650" spc="5" dirty="0">
                <a:solidFill>
                  <a:srgbClr val="7E7E7E"/>
                </a:solidFill>
                <a:latin typeface="Arial"/>
                <a:cs typeface="Arial"/>
              </a:rPr>
              <a:t>2019 </a:t>
            </a:r>
            <a:r>
              <a:rPr sz="650" spc="10" dirty="0">
                <a:solidFill>
                  <a:srgbClr val="7E7E7E"/>
                </a:solidFill>
                <a:latin typeface="Arial"/>
                <a:cs typeface="Arial"/>
              </a:rPr>
              <a:t>Enterprise Management </a:t>
            </a:r>
            <a:r>
              <a:rPr sz="650" spc="5" dirty="0">
                <a:solidFill>
                  <a:srgbClr val="7E7E7E"/>
                </a:solidFill>
                <a:latin typeface="Arial"/>
                <a:cs typeface="Arial"/>
              </a:rPr>
              <a:t>Associates,</a:t>
            </a:r>
            <a:r>
              <a:rPr sz="650" spc="1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650" spc="5" dirty="0">
                <a:solidFill>
                  <a:srgbClr val="7E7E7E"/>
                </a:solidFill>
                <a:latin typeface="Arial"/>
                <a:cs typeface="Arial"/>
              </a:rPr>
              <a:t>Inc.</a:t>
            </a:r>
            <a:endParaRPr sz="6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8300" y="1066038"/>
            <a:ext cx="3823335" cy="2874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marR="756920" indent="-172720">
              <a:lnSpc>
                <a:spcPct val="100000"/>
              </a:lnSpc>
              <a:spcBef>
                <a:spcPts val="100"/>
              </a:spcBef>
              <a:buClr>
                <a:srgbClr val="FF9900"/>
              </a:buClr>
              <a:buChar char="•"/>
              <a:tabLst>
                <a:tab pos="185420" algn="l"/>
              </a:tabLst>
            </a:pPr>
            <a:r>
              <a:rPr sz="2100" spc="-5" dirty="0">
                <a:latin typeface="Arial"/>
                <a:cs typeface="Arial"/>
              </a:rPr>
              <a:t>Multi-model data</a:t>
            </a:r>
            <a:r>
              <a:rPr sz="2100" spc="-6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access  </a:t>
            </a:r>
            <a:r>
              <a:rPr sz="2100" spc="-5" dirty="0">
                <a:latin typeface="Arial"/>
                <a:cs typeface="Arial"/>
              </a:rPr>
              <a:t>replaces single</a:t>
            </a:r>
            <a:r>
              <a:rPr sz="2100" spc="-45" dirty="0">
                <a:latin typeface="Arial"/>
                <a:cs typeface="Arial"/>
              </a:rPr>
              <a:t> </a:t>
            </a:r>
            <a:r>
              <a:rPr sz="2100" spc="-5" dirty="0">
                <a:latin typeface="Arial"/>
                <a:cs typeface="Arial"/>
              </a:rPr>
              <a:t>model</a:t>
            </a:r>
            <a:endParaRPr sz="2100">
              <a:latin typeface="Arial"/>
              <a:cs typeface="Arial"/>
            </a:endParaRPr>
          </a:p>
          <a:p>
            <a:pPr marL="184785" indent="-172720">
              <a:lnSpc>
                <a:spcPct val="100000"/>
              </a:lnSpc>
              <a:spcBef>
                <a:spcPts val="755"/>
              </a:spcBef>
              <a:buClr>
                <a:srgbClr val="FF9900"/>
              </a:buClr>
              <a:buChar char="•"/>
              <a:tabLst>
                <a:tab pos="185420" algn="l"/>
              </a:tabLst>
            </a:pPr>
            <a:r>
              <a:rPr sz="2100" spc="-5" dirty="0">
                <a:latin typeface="Arial"/>
                <a:cs typeface="Arial"/>
              </a:rPr>
              <a:t>Interoperability</a:t>
            </a:r>
            <a:r>
              <a:rPr sz="2100" spc="-20" dirty="0">
                <a:latin typeface="Arial"/>
                <a:cs typeface="Arial"/>
              </a:rPr>
              <a:t> </a:t>
            </a:r>
            <a:r>
              <a:rPr sz="2100" spc="-5" dirty="0">
                <a:latin typeface="Arial"/>
                <a:cs typeface="Arial"/>
              </a:rPr>
              <a:t>replaces</a:t>
            </a:r>
            <a:endParaRPr sz="2100">
              <a:latin typeface="Arial"/>
              <a:cs typeface="Arial"/>
            </a:endParaRPr>
          </a:p>
          <a:p>
            <a:pPr marL="184785">
              <a:lnSpc>
                <a:spcPct val="100000"/>
              </a:lnSpc>
            </a:pPr>
            <a:r>
              <a:rPr sz="2100" spc="-5" dirty="0">
                <a:latin typeface="Arial"/>
                <a:cs typeface="Arial"/>
              </a:rPr>
              <a:t>integration</a:t>
            </a:r>
            <a:endParaRPr sz="2100">
              <a:latin typeface="Arial"/>
              <a:cs typeface="Arial"/>
            </a:endParaRPr>
          </a:p>
          <a:p>
            <a:pPr marL="184785" indent="-172720">
              <a:lnSpc>
                <a:spcPct val="100000"/>
              </a:lnSpc>
              <a:spcBef>
                <a:spcPts val="760"/>
              </a:spcBef>
              <a:buClr>
                <a:srgbClr val="FF9900"/>
              </a:buClr>
              <a:buChar char="•"/>
              <a:tabLst>
                <a:tab pos="185420" algn="l"/>
              </a:tabLst>
            </a:pPr>
            <a:r>
              <a:rPr sz="2100" spc="-5" dirty="0">
                <a:latin typeface="Arial"/>
                <a:cs typeface="Arial"/>
              </a:rPr>
              <a:t>Data preparation and</a:t>
            </a:r>
            <a:r>
              <a:rPr sz="2100" spc="-30" dirty="0">
                <a:latin typeface="Arial"/>
                <a:cs typeface="Arial"/>
              </a:rPr>
              <a:t> </a:t>
            </a:r>
            <a:r>
              <a:rPr sz="2100" spc="-5" dirty="0">
                <a:latin typeface="Arial"/>
                <a:cs typeface="Arial"/>
              </a:rPr>
              <a:t>pipelines</a:t>
            </a:r>
            <a:endParaRPr sz="2100">
              <a:latin typeface="Arial"/>
              <a:cs typeface="Arial"/>
            </a:endParaRPr>
          </a:p>
          <a:p>
            <a:pPr marL="184785">
              <a:lnSpc>
                <a:spcPct val="100000"/>
              </a:lnSpc>
            </a:pPr>
            <a:r>
              <a:rPr sz="2100" spc="-5" dirty="0">
                <a:latin typeface="Arial"/>
                <a:cs typeface="Arial"/>
              </a:rPr>
              <a:t>replace data</a:t>
            </a:r>
            <a:r>
              <a:rPr sz="2100" spc="-20" dirty="0">
                <a:latin typeface="Arial"/>
                <a:cs typeface="Arial"/>
              </a:rPr>
              <a:t> </a:t>
            </a:r>
            <a:r>
              <a:rPr sz="2100" spc="-5" dirty="0">
                <a:latin typeface="Arial"/>
                <a:cs typeface="Arial"/>
              </a:rPr>
              <a:t>cleansing</a:t>
            </a:r>
            <a:endParaRPr sz="2100">
              <a:latin typeface="Arial"/>
              <a:cs typeface="Arial"/>
            </a:endParaRPr>
          </a:p>
          <a:p>
            <a:pPr marL="184785" marR="255904" indent="-172720">
              <a:lnSpc>
                <a:spcPct val="100000"/>
              </a:lnSpc>
              <a:spcBef>
                <a:spcPts val="755"/>
              </a:spcBef>
              <a:buClr>
                <a:srgbClr val="FF9900"/>
              </a:buClr>
              <a:buChar char="•"/>
              <a:tabLst>
                <a:tab pos="185420" algn="l"/>
              </a:tabLst>
            </a:pPr>
            <a:r>
              <a:rPr sz="2100" spc="-5" dirty="0">
                <a:latin typeface="Arial"/>
                <a:cs typeface="Arial"/>
              </a:rPr>
              <a:t>Automation replaces</a:t>
            </a:r>
            <a:r>
              <a:rPr sz="2100" spc="-35" dirty="0">
                <a:latin typeface="Arial"/>
                <a:cs typeface="Arial"/>
              </a:rPr>
              <a:t> </a:t>
            </a:r>
            <a:r>
              <a:rPr sz="2100" spc="-5" dirty="0">
                <a:latin typeface="Arial"/>
                <a:cs typeface="Arial"/>
              </a:rPr>
              <a:t>manual  data everything</a:t>
            </a:r>
            <a:endParaRPr sz="2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69689" y="1066038"/>
            <a:ext cx="3587115" cy="2138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100"/>
              </a:spcBef>
              <a:buClr>
                <a:srgbClr val="FF9900"/>
              </a:buClr>
              <a:buChar char="•"/>
              <a:tabLst>
                <a:tab pos="185420" algn="l"/>
              </a:tabLst>
            </a:pPr>
            <a:r>
              <a:rPr sz="2100" dirty="0">
                <a:latin typeface="Arial"/>
                <a:cs typeface="Arial"/>
              </a:rPr>
              <a:t>Elasticity </a:t>
            </a:r>
            <a:r>
              <a:rPr sz="2100" spc="-5" dirty="0">
                <a:latin typeface="Arial"/>
                <a:cs typeface="Arial"/>
              </a:rPr>
              <a:t>replaces</a:t>
            </a:r>
            <a:r>
              <a:rPr sz="2100" spc="-70" dirty="0">
                <a:latin typeface="Arial"/>
                <a:cs typeface="Arial"/>
              </a:rPr>
              <a:t> </a:t>
            </a:r>
            <a:r>
              <a:rPr sz="2100" spc="-5" dirty="0">
                <a:latin typeface="Arial"/>
                <a:cs typeface="Arial"/>
              </a:rPr>
              <a:t>enterprise  </a:t>
            </a:r>
            <a:r>
              <a:rPr sz="2100" dirty="0">
                <a:latin typeface="Arial"/>
                <a:cs typeface="Arial"/>
              </a:rPr>
              <a:t>scalability</a:t>
            </a:r>
            <a:endParaRPr sz="2100">
              <a:latin typeface="Arial"/>
              <a:cs typeface="Arial"/>
            </a:endParaRPr>
          </a:p>
          <a:p>
            <a:pPr marL="184785" indent="-172720">
              <a:lnSpc>
                <a:spcPct val="100000"/>
              </a:lnSpc>
              <a:spcBef>
                <a:spcPts val="755"/>
              </a:spcBef>
              <a:buClr>
                <a:srgbClr val="FF9900"/>
              </a:buClr>
              <a:buChar char="•"/>
              <a:tabLst>
                <a:tab pos="185420" algn="l"/>
              </a:tabLst>
            </a:pPr>
            <a:r>
              <a:rPr sz="2100" spc="-5" dirty="0">
                <a:latin typeface="Arial"/>
                <a:cs typeface="Arial"/>
              </a:rPr>
              <a:t>Multidimensional</a:t>
            </a:r>
            <a:r>
              <a:rPr sz="2100" spc="-40" dirty="0">
                <a:latin typeface="Arial"/>
                <a:cs typeface="Arial"/>
              </a:rPr>
              <a:t> </a:t>
            </a:r>
            <a:r>
              <a:rPr sz="2100" spc="-5" dirty="0">
                <a:latin typeface="Arial"/>
                <a:cs typeface="Arial"/>
              </a:rPr>
              <a:t>agility</a:t>
            </a:r>
            <a:endParaRPr sz="2100">
              <a:latin typeface="Arial"/>
              <a:cs typeface="Arial"/>
            </a:endParaRPr>
          </a:p>
          <a:p>
            <a:pPr marL="184785">
              <a:lnSpc>
                <a:spcPct val="100000"/>
              </a:lnSpc>
            </a:pPr>
            <a:r>
              <a:rPr sz="2100" spc="-5" dirty="0">
                <a:latin typeface="Arial"/>
                <a:cs typeface="Arial"/>
              </a:rPr>
              <a:t>replaces</a:t>
            </a:r>
            <a:r>
              <a:rPr sz="2100" spc="-25" dirty="0">
                <a:latin typeface="Arial"/>
                <a:cs typeface="Arial"/>
              </a:rPr>
              <a:t> </a:t>
            </a:r>
            <a:r>
              <a:rPr sz="2100" spc="-5" dirty="0">
                <a:latin typeface="Arial"/>
                <a:cs typeface="Arial"/>
              </a:rPr>
              <a:t>extensibility</a:t>
            </a:r>
            <a:endParaRPr sz="2100">
              <a:latin typeface="Arial"/>
              <a:cs typeface="Arial"/>
            </a:endParaRPr>
          </a:p>
          <a:p>
            <a:pPr marL="184785" indent="-172720">
              <a:lnSpc>
                <a:spcPct val="100000"/>
              </a:lnSpc>
              <a:spcBef>
                <a:spcPts val="760"/>
              </a:spcBef>
              <a:buClr>
                <a:srgbClr val="FF9900"/>
              </a:buClr>
              <a:buChar char="•"/>
              <a:tabLst>
                <a:tab pos="185420" algn="l"/>
              </a:tabLst>
            </a:pPr>
            <a:r>
              <a:rPr sz="2100" dirty="0">
                <a:latin typeface="Arial"/>
                <a:cs typeface="Arial"/>
              </a:rPr>
              <a:t>Automated</a:t>
            </a:r>
            <a:r>
              <a:rPr sz="2100" spc="-25" dirty="0">
                <a:latin typeface="Arial"/>
                <a:cs typeface="Arial"/>
              </a:rPr>
              <a:t> </a:t>
            </a:r>
            <a:r>
              <a:rPr sz="2100" spc="-5" dirty="0">
                <a:latin typeface="Arial"/>
                <a:cs typeface="Arial"/>
              </a:rPr>
              <a:t>governance</a:t>
            </a:r>
            <a:endParaRPr sz="2100">
              <a:latin typeface="Arial"/>
              <a:cs typeface="Arial"/>
            </a:endParaRPr>
          </a:p>
          <a:p>
            <a:pPr marL="184785">
              <a:lnSpc>
                <a:spcPct val="100000"/>
              </a:lnSpc>
            </a:pPr>
            <a:r>
              <a:rPr sz="2100" spc="-5" dirty="0">
                <a:latin typeface="Arial"/>
                <a:cs typeface="Arial"/>
              </a:rPr>
              <a:t>replaces </a:t>
            </a:r>
            <a:r>
              <a:rPr sz="2100" dirty="0">
                <a:latin typeface="Arial"/>
                <a:cs typeface="Arial"/>
              </a:rPr>
              <a:t>simple</a:t>
            </a:r>
            <a:r>
              <a:rPr sz="2100" spc="-55" dirty="0">
                <a:latin typeface="Arial"/>
                <a:cs typeface="Arial"/>
              </a:rPr>
              <a:t> </a:t>
            </a:r>
            <a:r>
              <a:rPr sz="2100" spc="-5" dirty="0">
                <a:latin typeface="Arial"/>
                <a:cs typeface="Arial"/>
              </a:rPr>
              <a:t>metadata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F1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103107" y="4707635"/>
            <a:ext cx="440435" cy="263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3999" cy="51434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6740" y="438912"/>
            <a:ext cx="972312" cy="5836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8754" y="1916379"/>
            <a:ext cx="665988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solidFill>
                  <a:srgbClr val="414042"/>
                </a:solidFill>
                <a:latin typeface="Arial"/>
                <a:cs typeface="Arial"/>
              </a:rPr>
              <a:t>Data lakes and analytics on  </a:t>
            </a:r>
            <a:r>
              <a:rPr sz="4000" b="1" spc="-80" dirty="0">
                <a:solidFill>
                  <a:srgbClr val="414042"/>
                </a:solidFill>
                <a:latin typeface="Arial"/>
                <a:cs typeface="Arial"/>
              </a:rPr>
              <a:t>AWS</a:t>
            </a:r>
            <a:endParaRPr sz="4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04" y="4799523"/>
            <a:ext cx="3902075" cy="11239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©</a:t>
            </a:r>
            <a:r>
              <a:rPr sz="700" spc="1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10" dirty="0">
                <a:solidFill>
                  <a:srgbClr val="0D2836"/>
                </a:solidFill>
                <a:latin typeface="Microsoft YaHei UI"/>
                <a:cs typeface="Microsoft YaHei UI"/>
              </a:rPr>
              <a:t>2019,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Amazon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Web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10" dirty="0">
                <a:solidFill>
                  <a:srgbClr val="0D2836"/>
                </a:solidFill>
                <a:latin typeface="Microsoft YaHei UI"/>
                <a:cs typeface="Microsoft YaHei UI"/>
              </a:rPr>
              <a:t>Services,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Inc. or</a:t>
            </a:r>
            <a:r>
              <a:rPr sz="700" spc="1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its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Affiliates.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All</a:t>
            </a:r>
            <a:r>
              <a:rPr sz="700" spc="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rights</a:t>
            </a:r>
            <a:r>
              <a:rPr sz="700" spc="1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reserved.</a:t>
            </a:r>
            <a:r>
              <a:rPr sz="700" spc="2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Amazon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Confidential</a:t>
            </a:r>
            <a:endParaRPr sz="700">
              <a:latin typeface="Microsoft YaHei UI"/>
              <a:cs typeface="Microsoft YaHei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6504" y="4786823"/>
            <a:ext cx="3927475" cy="137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©</a:t>
            </a:r>
            <a:r>
              <a:rPr sz="700" spc="1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10" dirty="0">
                <a:solidFill>
                  <a:srgbClr val="0D2836"/>
                </a:solidFill>
                <a:latin typeface="Microsoft YaHei UI"/>
                <a:cs typeface="Microsoft YaHei UI"/>
              </a:rPr>
              <a:t>2019,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Amazon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Web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10" dirty="0">
                <a:solidFill>
                  <a:srgbClr val="0D2836"/>
                </a:solidFill>
                <a:latin typeface="Microsoft YaHei UI"/>
                <a:cs typeface="Microsoft YaHei UI"/>
              </a:rPr>
              <a:t>Services,</a:t>
            </a:r>
            <a:r>
              <a:rPr sz="700" spc="2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Inc.</a:t>
            </a:r>
            <a:r>
              <a:rPr sz="70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or</a:t>
            </a:r>
            <a:r>
              <a:rPr sz="700" spc="1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its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Affiliates.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All</a:t>
            </a:r>
            <a:r>
              <a:rPr sz="70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rights</a:t>
            </a:r>
            <a:r>
              <a:rPr sz="700" spc="1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reserved.</a:t>
            </a:r>
            <a:r>
              <a:rPr sz="700" spc="2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Amazon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Confidential</a:t>
            </a:r>
            <a:endParaRPr sz="700">
              <a:latin typeface="Microsoft YaHei UI"/>
              <a:cs typeface="Microsoft YaHei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3864" y="3473049"/>
            <a:ext cx="1685925" cy="788670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600" dirty="0">
                <a:solidFill>
                  <a:srgbClr val="414042"/>
                </a:solidFill>
                <a:latin typeface="Arial"/>
                <a:cs typeface="Arial"/>
              </a:rPr>
              <a:t>Nikki </a:t>
            </a:r>
            <a:r>
              <a:rPr sz="1600" spc="-5" dirty="0">
                <a:solidFill>
                  <a:srgbClr val="414042"/>
                </a:solidFill>
                <a:latin typeface="Arial"/>
                <a:cs typeface="Arial"/>
              </a:rPr>
              <a:t>Rouda,</a:t>
            </a:r>
            <a:r>
              <a:rPr sz="1600" spc="-180" dirty="0">
                <a:solidFill>
                  <a:srgbClr val="414042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414042"/>
                </a:solidFill>
                <a:latin typeface="Arial"/>
                <a:cs typeface="Arial"/>
              </a:rPr>
              <a:t>AWS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1600" spc="-5" dirty="0">
                <a:solidFill>
                  <a:srgbClr val="535B63"/>
                </a:solidFill>
                <a:latin typeface="Arial"/>
                <a:cs typeface="Arial"/>
              </a:rPr>
              <a:t>February 21,</a:t>
            </a:r>
            <a:r>
              <a:rPr sz="1600" spc="-30" dirty="0">
                <a:solidFill>
                  <a:srgbClr val="535B63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535B63"/>
                </a:solidFill>
                <a:latin typeface="Arial"/>
                <a:cs typeface="Arial"/>
              </a:rPr>
              <a:t>2019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25716" y="4883607"/>
            <a:ext cx="18300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600" i="1" dirty="0">
                <a:solidFill>
                  <a:srgbClr val="00457B"/>
                </a:solidFill>
                <a:latin typeface="Arial"/>
                <a:cs typeface="Arial"/>
              </a:rPr>
              <a:t>IT &amp; </a:t>
            </a:r>
            <a:r>
              <a:rPr sz="600" i="1" spc="-5" dirty="0">
                <a:solidFill>
                  <a:srgbClr val="00457B"/>
                </a:solidFill>
                <a:latin typeface="Arial"/>
                <a:cs typeface="Arial"/>
              </a:rPr>
              <a:t>DATA MANAGEMENT RESEARCH, INDUSTRY  ANALYSIS </a:t>
            </a:r>
            <a:r>
              <a:rPr sz="600" i="1" dirty="0">
                <a:solidFill>
                  <a:srgbClr val="00457B"/>
                </a:solidFill>
                <a:latin typeface="Arial"/>
                <a:cs typeface="Arial"/>
              </a:rPr>
              <a:t>&amp; CONSULTING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5900" y="253746"/>
            <a:ext cx="344360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Watch the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On-Demand</a:t>
            </a:r>
            <a:r>
              <a:rPr sz="18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Webinar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2300" y="4961940"/>
            <a:ext cx="301625" cy="1282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50" b="1" spc="5" dirty="0">
                <a:solidFill>
                  <a:srgbClr val="00457B"/>
                </a:solidFill>
                <a:latin typeface="Arial"/>
                <a:cs typeface="Arial"/>
              </a:rPr>
              <a:t>Slide</a:t>
            </a:r>
            <a:r>
              <a:rPr sz="650" b="1" spc="-40" dirty="0">
                <a:solidFill>
                  <a:srgbClr val="00457B"/>
                </a:solidFill>
                <a:latin typeface="Arial"/>
                <a:cs typeface="Arial"/>
              </a:rPr>
              <a:t> </a:t>
            </a:r>
            <a:r>
              <a:rPr sz="650" b="1" spc="10" dirty="0">
                <a:solidFill>
                  <a:srgbClr val="00457B"/>
                </a:solidFill>
                <a:latin typeface="Arial"/>
                <a:cs typeface="Arial"/>
              </a:rPr>
              <a:t>2</a:t>
            </a:r>
            <a:endParaRPr sz="6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8429" y="1094943"/>
            <a:ext cx="8026400" cy="2038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105"/>
              </a:spcBef>
              <a:buClr>
                <a:srgbClr val="FF9900"/>
              </a:buClr>
              <a:buFont typeface="Arial"/>
              <a:buChar char="•"/>
              <a:tabLst>
                <a:tab pos="185420" algn="l"/>
              </a:tabLst>
            </a:pPr>
            <a:r>
              <a:rPr sz="2000" b="1" dirty="0">
                <a:latin typeface="Arial"/>
                <a:cs typeface="Arial"/>
              </a:rPr>
              <a:t>EMA </a:t>
            </a:r>
            <a:r>
              <a:rPr sz="2000" b="1" i="1" dirty="0">
                <a:latin typeface="Arial"/>
                <a:cs typeface="Arial"/>
              </a:rPr>
              <a:t>How to Streamline DataOps on </a:t>
            </a:r>
            <a:r>
              <a:rPr sz="2000" b="1" i="1" spc="5" dirty="0">
                <a:latin typeface="Arial"/>
                <a:cs typeface="Arial"/>
              </a:rPr>
              <a:t>AWS </a:t>
            </a:r>
            <a:r>
              <a:rPr sz="2000" b="1" dirty="0">
                <a:latin typeface="Arial"/>
                <a:cs typeface="Arial"/>
              </a:rPr>
              <a:t>On-Demand webinar</a:t>
            </a:r>
            <a:r>
              <a:rPr sz="2000" b="1" spc="-20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is  </a:t>
            </a:r>
            <a:r>
              <a:rPr sz="2000" b="1" spc="-5" dirty="0">
                <a:latin typeface="Arial"/>
                <a:cs typeface="Arial"/>
                <a:hlinkClick r:id="rId2"/>
              </a:rPr>
              <a:t>available </a:t>
            </a:r>
            <a:r>
              <a:rPr sz="2000" b="1" dirty="0">
                <a:latin typeface="Arial"/>
                <a:cs typeface="Arial"/>
                <a:hlinkClick r:id="rId2"/>
              </a:rPr>
              <a:t>here: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  <a:hlinkClick r:id="rId2"/>
              </a:rPr>
              <a:t> </a:t>
            </a:r>
            <a:r>
              <a:rPr sz="20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http://info.enterprisemanagement.com/how-to-  </a:t>
            </a:r>
            <a:r>
              <a:rPr sz="20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streamline-dataops-on-aws-webinar-ws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FF9900"/>
              </a:buClr>
              <a:buFont typeface="Arial"/>
              <a:buChar char="•"/>
            </a:pPr>
            <a:endParaRPr sz="2200">
              <a:latin typeface="Arial"/>
              <a:cs typeface="Arial"/>
            </a:endParaRPr>
          </a:p>
          <a:p>
            <a:pPr marL="184785" indent="-172720">
              <a:lnSpc>
                <a:spcPct val="100000"/>
              </a:lnSpc>
              <a:spcBef>
                <a:spcPts val="1315"/>
              </a:spcBef>
              <a:buClr>
                <a:srgbClr val="FF9900"/>
              </a:buClr>
              <a:buFont typeface="Arial"/>
              <a:buChar char="•"/>
              <a:tabLst>
                <a:tab pos="185420" algn="l"/>
              </a:tabLst>
            </a:pPr>
            <a:r>
              <a:rPr sz="2000" b="1" dirty="0">
                <a:latin typeface="Arial"/>
                <a:cs typeface="Arial"/>
              </a:rPr>
              <a:t>Check out upcoming webinars from EMA</a:t>
            </a:r>
            <a:r>
              <a:rPr sz="2000" b="1" spc="-12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here:</a:t>
            </a:r>
            <a:endParaRPr sz="2000">
              <a:latin typeface="Arial"/>
              <a:cs typeface="Arial"/>
            </a:endParaRPr>
          </a:p>
          <a:p>
            <a:pPr marL="184785">
              <a:lnSpc>
                <a:spcPct val="100000"/>
              </a:lnSpc>
            </a:pPr>
            <a:r>
              <a:rPr sz="20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http://www.enterprisemanagement.com/freeResearch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00443" y="3392423"/>
            <a:ext cx="1975103" cy="12512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F1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103107" y="4707635"/>
            <a:ext cx="440435" cy="263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7398" y="202818"/>
            <a:ext cx="48577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D2735"/>
                </a:solidFill>
              </a:rPr>
              <a:t>Driving business </a:t>
            </a:r>
            <a:r>
              <a:rPr sz="2800" spc="-5" dirty="0">
                <a:solidFill>
                  <a:srgbClr val="0D2735"/>
                </a:solidFill>
              </a:rPr>
              <a:t>with</a:t>
            </a:r>
            <a:r>
              <a:rPr sz="2800" spc="-40" dirty="0">
                <a:solidFill>
                  <a:srgbClr val="0D2735"/>
                </a:solidFill>
              </a:rPr>
              <a:t> </a:t>
            </a:r>
            <a:r>
              <a:rPr sz="2800" dirty="0">
                <a:solidFill>
                  <a:srgbClr val="0D2735"/>
                </a:solidFill>
              </a:rPr>
              <a:t>analytics</a:t>
            </a:r>
            <a:endParaRPr sz="2800"/>
          </a:p>
        </p:txBody>
      </p:sp>
      <p:sp>
        <p:nvSpPr>
          <p:cNvPr id="10" name="object 10"/>
          <p:cNvSpPr txBox="1"/>
          <p:nvPr/>
        </p:nvSpPr>
        <p:spPr>
          <a:xfrm>
            <a:off x="476504" y="4786823"/>
            <a:ext cx="3927475" cy="137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©</a:t>
            </a:r>
            <a:r>
              <a:rPr sz="700" spc="1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10" dirty="0">
                <a:solidFill>
                  <a:srgbClr val="0D2836"/>
                </a:solidFill>
                <a:latin typeface="Microsoft YaHei UI"/>
                <a:cs typeface="Microsoft YaHei UI"/>
              </a:rPr>
              <a:t>2019,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Amazon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Web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10" dirty="0">
                <a:solidFill>
                  <a:srgbClr val="0D2836"/>
                </a:solidFill>
                <a:latin typeface="Microsoft YaHei UI"/>
                <a:cs typeface="Microsoft YaHei UI"/>
              </a:rPr>
              <a:t>Services,</a:t>
            </a:r>
            <a:r>
              <a:rPr sz="700" spc="2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Inc.</a:t>
            </a:r>
            <a:r>
              <a:rPr sz="70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or</a:t>
            </a:r>
            <a:r>
              <a:rPr sz="700" spc="1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its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Affiliates.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All</a:t>
            </a:r>
            <a:r>
              <a:rPr sz="70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rights</a:t>
            </a:r>
            <a:r>
              <a:rPr sz="700" spc="1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reserved.</a:t>
            </a:r>
            <a:r>
              <a:rPr sz="700" spc="2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Amazon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Confidential</a:t>
            </a:r>
            <a:endParaRPr sz="7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14391" y="1151382"/>
            <a:ext cx="3352800" cy="1855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solidFill>
                  <a:srgbClr val="1D516C"/>
                </a:solidFill>
                <a:latin typeface="Microsoft YaHei UI"/>
                <a:cs typeface="Microsoft YaHei UI"/>
              </a:rPr>
              <a:t>Fighting </a:t>
            </a:r>
            <a:r>
              <a:rPr sz="2000" dirty="0">
                <a:solidFill>
                  <a:srgbClr val="1D516C"/>
                </a:solidFill>
                <a:latin typeface="Microsoft YaHei UI"/>
                <a:cs typeface="Microsoft YaHei UI"/>
              </a:rPr>
              <a:t>fraud</a:t>
            </a:r>
            <a:endParaRPr sz="2000">
              <a:latin typeface="Microsoft YaHei UI"/>
              <a:cs typeface="Microsoft YaHei UI"/>
            </a:endParaRPr>
          </a:p>
          <a:p>
            <a:pPr marL="299085" marR="61404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D516C"/>
                </a:solidFill>
                <a:latin typeface="Microsoft YaHei UI"/>
                <a:cs typeface="Microsoft YaHei UI"/>
              </a:rPr>
              <a:t>Quoting </a:t>
            </a:r>
            <a:r>
              <a:rPr sz="2000" spc="-5" dirty="0">
                <a:solidFill>
                  <a:srgbClr val="1D516C"/>
                </a:solidFill>
                <a:latin typeface="Microsoft YaHei UI"/>
                <a:cs typeface="Microsoft YaHei UI"/>
              </a:rPr>
              <a:t>car </a:t>
            </a:r>
            <a:r>
              <a:rPr sz="2000" dirty="0">
                <a:solidFill>
                  <a:srgbClr val="1D516C"/>
                </a:solidFill>
                <a:latin typeface="Microsoft YaHei UI"/>
                <a:cs typeface="Microsoft YaHei UI"/>
              </a:rPr>
              <a:t>&amp;</a:t>
            </a:r>
            <a:r>
              <a:rPr sz="2000" spc="-100" dirty="0">
                <a:solidFill>
                  <a:srgbClr val="1D516C"/>
                </a:solidFill>
                <a:latin typeface="Microsoft YaHei UI"/>
                <a:cs typeface="Microsoft YaHei UI"/>
              </a:rPr>
              <a:t> </a:t>
            </a:r>
            <a:r>
              <a:rPr sz="2000" dirty="0">
                <a:solidFill>
                  <a:srgbClr val="1D516C"/>
                </a:solidFill>
                <a:latin typeface="Microsoft YaHei UI"/>
                <a:cs typeface="Microsoft YaHei UI"/>
              </a:rPr>
              <a:t>truck  prices</a:t>
            </a:r>
            <a:endParaRPr sz="2000">
              <a:latin typeface="Microsoft YaHei UI"/>
              <a:cs typeface="Microsoft YaHei UI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D516C"/>
                </a:solidFill>
                <a:latin typeface="Microsoft YaHei UI"/>
                <a:cs typeface="Microsoft YaHei UI"/>
              </a:rPr>
              <a:t>Movies </a:t>
            </a:r>
            <a:r>
              <a:rPr sz="2000" spc="5" dirty="0">
                <a:solidFill>
                  <a:srgbClr val="1D516C"/>
                </a:solidFill>
                <a:latin typeface="Microsoft YaHei UI"/>
                <a:cs typeface="Microsoft YaHei UI"/>
              </a:rPr>
              <a:t>&amp; </a:t>
            </a:r>
            <a:r>
              <a:rPr sz="2000" spc="25" dirty="0">
                <a:solidFill>
                  <a:srgbClr val="1D516C"/>
                </a:solidFill>
                <a:latin typeface="Microsoft YaHei UI"/>
                <a:cs typeface="Microsoft YaHei UI"/>
              </a:rPr>
              <a:t>TV </a:t>
            </a:r>
            <a:r>
              <a:rPr sz="2000" dirty="0">
                <a:solidFill>
                  <a:srgbClr val="1D516C"/>
                </a:solidFill>
                <a:latin typeface="Microsoft YaHei UI"/>
                <a:cs typeface="Microsoft YaHei UI"/>
              </a:rPr>
              <a:t>on</a:t>
            </a:r>
            <a:r>
              <a:rPr sz="2000" spc="-165" dirty="0">
                <a:solidFill>
                  <a:srgbClr val="1D516C"/>
                </a:solidFill>
                <a:latin typeface="Microsoft YaHei UI"/>
                <a:cs typeface="Microsoft YaHei UI"/>
              </a:rPr>
              <a:t> </a:t>
            </a:r>
            <a:r>
              <a:rPr sz="2000" dirty="0">
                <a:solidFill>
                  <a:srgbClr val="1D516C"/>
                </a:solidFill>
                <a:latin typeface="Microsoft YaHei UI"/>
                <a:cs typeface="Microsoft YaHei UI"/>
              </a:rPr>
              <a:t>demand</a:t>
            </a:r>
            <a:endParaRPr sz="2000">
              <a:latin typeface="Microsoft YaHei UI"/>
              <a:cs typeface="Microsoft YaHei UI"/>
            </a:endParaRPr>
          </a:p>
          <a:p>
            <a:pPr marL="299085" marR="694690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solidFill>
                  <a:srgbClr val="1D516C"/>
                </a:solidFill>
                <a:latin typeface="Microsoft YaHei UI"/>
                <a:cs typeface="Microsoft YaHei UI"/>
              </a:rPr>
              <a:t>Delivering</a:t>
            </a:r>
            <a:r>
              <a:rPr sz="2000" spc="-65" dirty="0">
                <a:solidFill>
                  <a:srgbClr val="1D516C"/>
                </a:solidFill>
                <a:latin typeface="Microsoft YaHei UI"/>
                <a:cs typeface="Microsoft YaHei UI"/>
              </a:rPr>
              <a:t> </a:t>
            </a:r>
            <a:r>
              <a:rPr sz="2000" spc="-5" dirty="0">
                <a:solidFill>
                  <a:srgbClr val="1D516C"/>
                </a:solidFill>
                <a:latin typeface="Microsoft YaHei UI"/>
                <a:cs typeface="Microsoft YaHei UI"/>
              </a:rPr>
              <a:t>software  quality</a:t>
            </a:r>
            <a:endParaRPr sz="2000">
              <a:latin typeface="Microsoft YaHei UI"/>
              <a:cs typeface="Microsoft YaHei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14391" y="2980436"/>
            <a:ext cx="31654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solidFill>
                  <a:srgbClr val="1D516C"/>
                </a:solidFill>
                <a:latin typeface="Microsoft YaHei UI"/>
                <a:cs typeface="Microsoft YaHei UI"/>
              </a:rPr>
              <a:t>Mitigating </a:t>
            </a:r>
            <a:r>
              <a:rPr sz="2000" dirty="0">
                <a:solidFill>
                  <a:srgbClr val="1D516C"/>
                </a:solidFill>
                <a:latin typeface="Microsoft YaHei UI"/>
                <a:cs typeface="Microsoft YaHei UI"/>
              </a:rPr>
              <a:t>safety</a:t>
            </a:r>
            <a:r>
              <a:rPr sz="2000" spc="-60" dirty="0">
                <a:solidFill>
                  <a:srgbClr val="1D516C"/>
                </a:solidFill>
                <a:latin typeface="Microsoft YaHei UI"/>
                <a:cs typeface="Microsoft YaHei UI"/>
              </a:rPr>
              <a:t> </a:t>
            </a:r>
            <a:r>
              <a:rPr sz="2000" spc="-5" dirty="0">
                <a:solidFill>
                  <a:srgbClr val="1D516C"/>
                </a:solidFill>
                <a:latin typeface="Microsoft YaHei UI"/>
                <a:cs typeface="Microsoft YaHei UI"/>
              </a:rPr>
              <a:t>issues</a:t>
            </a:r>
            <a:endParaRPr sz="2000">
              <a:latin typeface="Microsoft YaHei UI"/>
              <a:cs typeface="Microsoft YaHei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47723" y="3410153"/>
            <a:ext cx="576961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1D516C"/>
                </a:solidFill>
                <a:latin typeface="Microsoft YaHei UI"/>
                <a:cs typeface="Microsoft YaHei UI"/>
              </a:rPr>
              <a:t>What do </a:t>
            </a:r>
            <a:r>
              <a:rPr sz="2000" spc="-5" dirty="0">
                <a:solidFill>
                  <a:srgbClr val="1D516C"/>
                </a:solidFill>
                <a:latin typeface="Microsoft YaHei UI"/>
                <a:cs typeface="Microsoft YaHei UI"/>
              </a:rPr>
              <a:t>all </a:t>
            </a:r>
            <a:r>
              <a:rPr sz="2000" dirty="0">
                <a:solidFill>
                  <a:srgbClr val="1D516C"/>
                </a:solidFill>
                <a:latin typeface="Microsoft YaHei UI"/>
                <a:cs typeface="Microsoft YaHei UI"/>
              </a:rPr>
              <a:t>these </a:t>
            </a:r>
            <a:r>
              <a:rPr sz="2000" spc="-80" dirty="0">
                <a:solidFill>
                  <a:srgbClr val="1D516C"/>
                </a:solidFill>
                <a:latin typeface="Microsoft YaHei UI"/>
                <a:cs typeface="Microsoft YaHei UI"/>
              </a:rPr>
              <a:t>busines</a:t>
            </a:r>
            <a:r>
              <a:rPr sz="3000" spc="-120" baseline="27777" dirty="0">
                <a:solidFill>
                  <a:srgbClr val="1D516C"/>
                </a:solidFill>
                <a:latin typeface="Arial"/>
                <a:cs typeface="Arial"/>
              </a:rPr>
              <a:t>•</a:t>
            </a:r>
            <a:r>
              <a:rPr sz="2000" spc="-80" dirty="0">
                <a:solidFill>
                  <a:srgbClr val="1D516C"/>
                </a:solidFill>
                <a:latin typeface="Microsoft YaHei UI"/>
                <a:cs typeface="Microsoft YaHei UI"/>
              </a:rPr>
              <a:t>s</a:t>
            </a:r>
            <a:r>
              <a:rPr sz="2000" dirty="0">
                <a:solidFill>
                  <a:srgbClr val="1D516C"/>
                </a:solidFill>
                <a:latin typeface="Microsoft YaHei UI"/>
                <a:cs typeface="Microsoft YaHei UI"/>
              </a:rPr>
              <a:t> </a:t>
            </a:r>
            <a:r>
              <a:rPr sz="2000" spc="-555" dirty="0">
                <a:solidFill>
                  <a:srgbClr val="1D516C"/>
                </a:solidFill>
                <a:latin typeface="Microsoft YaHei UI"/>
                <a:cs typeface="Microsoft YaHei UI"/>
              </a:rPr>
              <a:t>c</a:t>
            </a:r>
            <a:r>
              <a:rPr sz="3000" spc="-832" baseline="27777" dirty="0">
                <a:solidFill>
                  <a:srgbClr val="1D516C"/>
                </a:solidFill>
                <a:latin typeface="Microsoft YaHei UI"/>
                <a:cs typeface="Microsoft YaHei UI"/>
              </a:rPr>
              <a:t>Ta</a:t>
            </a:r>
            <a:r>
              <a:rPr sz="2000" spc="-555" dirty="0">
                <a:solidFill>
                  <a:srgbClr val="1D516C"/>
                </a:solidFill>
                <a:latin typeface="Microsoft YaHei UI"/>
                <a:cs typeface="Microsoft YaHei UI"/>
              </a:rPr>
              <a:t>h</a:t>
            </a:r>
            <a:r>
              <a:rPr sz="3000" spc="-832" baseline="27777" dirty="0">
                <a:solidFill>
                  <a:srgbClr val="1D516C"/>
                </a:solidFill>
                <a:latin typeface="Microsoft YaHei UI"/>
                <a:cs typeface="Microsoft YaHei UI"/>
              </a:rPr>
              <a:t>r</a:t>
            </a:r>
            <a:r>
              <a:rPr sz="2000" spc="-555" dirty="0">
                <a:solidFill>
                  <a:srgbClr val="1D516C"/>
                </a:solidFill>
                <a:latin typeface="Microsoft YaHei UI"/>
                <a:cs typeface="Microsoft YaHei UI"/>
              </a:rPr>
              <a:t>a</a:t>
            </a:r>
            <a:r>
              <a:rPr sz="3000" spc="-832" baseline="27777" dirty="0">
                <a:solidFill>
                  <a:srgbClr val="1D516C"/>
                </a:solidFill>
                <a:latin typeface="Microsoft YaHei UI"/>
                <a:cs typeface="Microsoft YaHei UI"/>
              </a:rPr>
              <a:t>g</a:t>
            </a:r>
            <a:r>
              <a:rPr sz="2000" spc="-555" dirty="0">
                <a:solidFill>
                  <a:srgbClr val="1D516C"/>
                </a:solidFill>
                <a:latin typeface="Microsoft YaHei UI"/>
                <a:cs typeface="Microsoft YaHei UI"/>
              </a:rPr>
              <a:t>ll</a:t>
            </a:r>
            <a:r>
              <a:rPr sz="3000" spc="-832" baseline="27777" dirty="0">
                <a:solidFill>
                  <a:srgbClr val="1D516C"/>
                </a:solidFill>
                <a:latin typeface="Microsoft YaHei UI"/>
                <a:cs typeface="Microsoft YaHei UI"/>
              </a:rPr>
              <a:t>e</a:t>
            </a:r>
            <a:r>
              <a:rPr sz="2000" spc="-555" dirty="0">
                <a:solidFill>
                  <a:srgbClr val="1D516C"/>
                </a:solidFill>
                <a:latin typeface="Microsoft YaHei UI"/>
                <a:cs typeface="Microsoft YaHei UI"/>
              </a:rPr>
              <a:t>e</a:t>
            </a:r>
            <a:r>
              <a:rPr sz="3000" spc="-832" baseline="27777" dirty="0">
                <a:solidFill>
                  <a:srgbClr val="1D516C"/>
                </a:solidFill>
                <a:latin typeface="Microsoft YaHei UI"/>
                <a:cs typeface="Microsoft YaHei UI"/>
              </a:rPr>
              <a:t>t</a:t>
            </a:r>
            <a:r>
              <a:rPr sz="2000" spc="-555" dirty="0">
                <a:solidFill>
                  <a:srgbClr val="1D516C"/>
                </a:solidFill>
                <a:latin typeface="Microsoft YaHei UI"/>
                <a:cs typeface="Microsoft YaHei UI"/>
              </a:rPr>
              <a:t>n</a:t>
            </a:r>
            <a:r>
              <a:rPr sz="3000" spc="-832" baseline="27777" dirty="0">
                <a:solidFill>
                  <a:srgbClr val="1D516C"/>
                </a:solidFill>
                <a:latin typeface="Microsoft YaHei UI"/>
                <a:cs typeface="Microsoft YaHei UI"/>
              </a:rPr>
              <a:t>e</a:t>
            </a:r>
            <a:r>
              <a:rPr sz="2000" spc="-555" dirty="0">
                <a:solidFill>
                  <a:srgbClr val="1D516C"/>
                </a:solidFill>
                <a:latin typeface="Microsoft YaHei UI"/>
                <a:cs typeface="Microsoft YaHei UI"/>
              </a:rPr>
              <a:t>g</a:t>
            </a:r>
            <a:r>
              <a:rPr sz="3000" spc="-832" baseline="27777" dirty="0">
                <a:solidFill>
                  <a:srgbClr val="1D516C"/>
                </a:solidFill>
                <a:latin typeface="Microsoft YaHei UI"/>
                <a:cs typeface="Microsoft YaHei UI"/>
              </a:rPr>
              <a:t>d</a:t>
            </a:r>
            <a:r>
              <a:rPr sz="2000" spc="-555" dirty="0">
                <a:solidFill>
                  <a:srgbClr val="1D516C"/>
                </a:solidFill>
                <a:latin typeface="Microsoft YaHei UI"/>
                <a:cs typeface="Microsoft YaHei UI"/>
              </a:rPr>
              <a:t>e</a:t>
            </a:r>
            <a:r>
              <a:rPr sz="3000" spc="-832" baseline="27777" dirty="0">
                <a:solidFill>
                  <a:srgbClr val="1D516C"/>
                </a:solidFill>
                <a:latin typeface="Microsoft YaHei UI"/>
                <a:cs typeface="Microsoft YaHei UI"/>
              </a:rPr>
              <a:t>m</a:t>
            </a:r>
            <a:r>
              <a:rPr sz="2000" spc="-555" dirty="0">
                <a:solidFill>
                  <a:srgbClr val="1D516C"/>
                </a:solidFill>
                <a:latin typeface="Microsoft YaHei UI"/>
                <a:cs typeface="Microsoft YaHei UI"/>
              </a:rPr>
              <a:t>s </a:t>
            </a:r>
            <a:r>
              <a:rPr sz="2000" spc="-450" dirty="0">
                <a:solidFill>
                  <a:srgbClr val="1D516C"/>
                </a:solidFill>
                <a:latin typeface="Microsoft YaHei UI"/>
                <a:cs typeface="Microsoft YaHei UI"/>
              </a:rPr>
              <a:t>h</a:t>
            </a:r>
            <a:r>
              <a:rPr sz="3000" spc="-675" baseline="27777" dirty="0">
                <a:solidFill>
                  <a:srgbClr val="1D516C"/>
                </a:solidFill>
                <a:latin typeface="Microsoft YaHei UI"/>
                <a:cs typeface="Microsoft YaHei UI"/>
              </a:rPr>
              <a:t>ar</a:t>
            </a:r>
            <a:r>
              <a:rPr sz="2000" spc="-450" dirty="0">
                <a:solidFill>
                  <a:srgbClr val="1D516C"/>
                </a:solidFill>
                <a:latin typeface="Microsoft YaHei UI"/>
                <a:cs typeface="Microsoft YaHei UI"/>
              </a:rPr>
              <a:t>a</a:t>
            </a:r>
            <a:r>
              <a:rPr sz="3000" spc="-675" baseline="27777" dirty="0">
                <a:solidFill>
                  <a:srgbClr val="1D516C"/>
                </a:solidFill>
                <a:latin typeface="Microsoft YaHei UI"/>
                <a:cs typeface="Microsoft YaHei UI"/>
              </a:rPr>
              <a:t>k</a:t>
            </a:r>
            <a:r>
              <a:rPr sz="2000" spc="-450" dirty="0">
                <a:solidFill>
                  <a:srgbClr val="1D516C"/>
                </a:solidFill>
                <a:latin typeface="Microsoft YaHei UI"/>
                <a:cs typeface="Microsoft YaHei UI"/>
              </a:rPr>
              <a:t>v</a:t>
            </a:r>
            <a:r>
              <a:rPr sz="3000" spc="-675" baseline="27777" dirty="0">
                <a:solidFill>
                  <a:srgbClr val="1D516C"/>
                </a:solidFill>
                <a:latin typeface="Microsoft YaHei UI"/>
                <a:cs typeface="Microsoft YaHei UI"/>
              </a:rPr>
              <a:t>e</a:t>
            </a:r>
            <a:r>
              <a:rPr sz="2000" spc="-450" dirty="0">
                <a:solidFill>
                  <a:srgbClr val="1D516C"/>
                </a:solidFill>
                <a:latin typeface="Microsoft YaHei UI"/>
                <a:cs typeface="Microsoft YaHei UI"/>
              </a:rPr>
              <a:t>e</a:t>
            </a:r>
            <a:r>
              <a:rPr sz="3000" spc="-675" baseline="27777" dirty="0">
                <a:solidFill>
                  <a:srgbClr val="1D516C"/>
                </a:solidFill>
                <a:latin typeface="Microsoft YaHei UI"/>
                <a:cs typeface="Microsoft YaHei UI"/>
              </a:rPr>
              <a:t>ti</a:t>
            </a:r>
            <a:r>
              <a:rPr sz="2000" spc="-450" dirty="0">
                <a:solidFill>
                  <a:srgbClr val="1D516C"/>
                </a:solidFill>
                <a:latin typeface="Microsoft YaHei UI"/>
                <a:cs typeface="Microsoft YaHei UI"/>
              </a:rPr>
              <a:t>i</a:t>
            </a:r>
            <a:r>
              <a:rPr sz="3000" spc="-675" baseline="27777" dirty="0">
                <a:solidFill>
                  <a:srgbClr val="1D516C"/>
                </a:solidFill>
                <a:latin typeface="Microsoft YaHei UI"/>
                <a:cs typeface="Microsoft YaHei UI"/>
              </a:rPr>
              <a:t>n</a:t>
            </a:r>
            <a:r>
              <a:rPr sz="2000" spc="-450" dirty="0">
                <a:solidFill>
                  <a:srgbClr val="1D516C"/>
                </a:solidFill>
                <a:latin typeface="Microsoft YaHei UI"/>
                <a:cs typeface="Microsoft YaHei UI"/>
              </a:rPr>
              <a:t>n</a:t>
            </a:r>
            <a:r>
              <a:rPr sz="3000" spc="-675" baseline="27777" dirty="0">
                <a:solidFill>
                  <a:srgbClr val="1D516C"/>
                </a:solidFill>
                <a:latin typeface="Microsoft YaHei UI"/>
                <a:cs typeface="Microsoft YaHei UI"/>
              </a:rPr>
              <a:t>g</a:t>
            </a:r>
            <a:endParaRPr sz="3000" baseline="27777">
              <a:latin typeface="Microsoft YaHei UI"/>
              <a:cs typeface="Microsoft YaHei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80514" y="3575405"/>
            <a:ext cx="6165850" cy="855344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65"/>
              </a:spcBef>
            </a:pPr>
            <a:r>
              <a:rPr sz="2000" spc="-5" dirty="0">
                <a:solidFill>
                  <a:srgbClr val="1D516C"/>
                </a:solidFill>
                <a:latin typeface="Microsoft YaHei UI"/>
                <a:cs typeface="Microsoft YaHei UI"/>
              </a:rPr>
              <a:t>common?</a:t>
            </a:r>
            <a:endParaRPr sz="2000">
              <a:latin typeface="Microsoft YaHei UI"/>
              <a:cs typeface="Microsoft YaHei UI"/>
            </a:endParaRPr>
          </a:p>
          <a:p>
            <a:pPr algn="ctr">
              <a:lnSpc>
                <a:spcPct val="100000"/>
              </a:lnSpc>
              <a:spcBef>
                <a:spcPts val="865"/>
              </a:spcBef>
            </a:pPr>
            <a:r>
              <a:rPr sz="2000" dirty="0">
                <a:solidFill>
                  <a:srgbClr val="1D516C"/>
                </a:solidFill>
                <a:latin typeface="Microsoft YaHei UI"/>
                <a:cs typeface="Microsoft YaHei UI"/>
              </a:rPr>
              <a:t>They </a:t>
            </a:r>
            <a:r>
              <a:rPr sz="2000" spc="-10" dirty="0">
                <a:solidFill>
                  <a:srgbClr val="1D516C"/>
                </a:solidFill>
                <a:latin typeface="Microsoft YaHei UI"/>
                <a:cs typeface="Microsoft YaHei UI"/>
              </a:rPr>
              <a:t>are </a:t>
            </a:r>
            <a:r>
              <a:rPr sz="2000" spc="-5" dirty="0">
                <a:solidFill>
                  <a:srgbClr val="1D516C"/>
                </a:solidFill>
                <a:latin typeface="Microsoft YaHei UI"/>
                <a:cs typeface="Microsoft YaHei UI"/>
              </a:rPr>
              <a:t>solved with </a:t>
            </a:r>
            <a:r>
              <a:rPr sz="2000" spc="-25" dirty="0">
                <a:solidFill>
                  <a:srgbClr val="1D516C"/>
                </a:solidFill>
                <a:latin typeface="Microsoft YaHei UI"/>
                <a:cs typeface="Microsoft YaHei UI"/>
              </a:rPr>
              <a:t>AWS </a:t>
            </a:r>
            <a:r>
              <a:rPr sz="2000" spc="-5" dirty="0">
                <a:solidFill>
                  <a:srgbClr val="1D516C"/>
                </a:solidFill>
                <a:latin typeface="Microsoft YaHei UI"/>
                <a:cs typeface="Microsoft YaHei UI"/>
              </a:rPr>
              <a:t>data </a:t>
            </a:r>
            <a:r>
              <a:rPr sz="2000" spc="-15" dirty="0">
                <a:solidFill>
                  <a:srgbClr val="1D516C"/>
                </a:solidFill>
                <a:latin typeface="Microsoft YaHei UI"/>
                <a:cs typeface="Microsoft YaHei UI"/>
              </a:rPr>
              <a:t>lakes </a:t>
            </a:r>
            <a:r>
              <a:rPr sz="2000" spc="-5" dirty="0">
                <a:solidFill>
                  <a:srgbClr val="1D516C"/>
                </a:solidFill>
                <a:latin typeface="Microsoft YaHei UI"/>
                <a:cs typeface="Microsoft YaHei UI"/>
              </a:rPr>
              <a:t>and</a:t>
            </a:r>
            <a:r>
              <a:rPr sz="2000" spc="-35" dirty="0">
                <a:solidFill>
                  <a:srgbClr val="1D516C"/>
                </a:solidFill>
                <a:latin typeface="Microsoft YaHei UI"/>
                <a:cs typeface="Microsoft YaHei UI"/>
              </a:rPr>
              <a:t> </a:t>
            </a:r>
            <a:r>
              <a:rPr sz="2000" spc="-5" dirty="0">
                <a:solidFill>
                  <a:srgbClr val="1D516C"/>
                </a:solidFill>
                <a:latin typeface="Microsoft YaHei UI"/>
                <a:cs typeface="Microsoft YaHei UI"/>
              </a:rPr>
              <a:t>analytics.</a:t>
            </a:r>
            <a:endParaRPr sz="2000">
              <a:latin typeface="Microsoft YaHei UI"/>
              <a:cs typeface="Microsoft YaHei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69035" y="1168730"/>
            <a:ext cx="3565525" cy="1856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solidFill>
                  <a:srgbClr val="1D516C"/>
                </a:solidFill>
                <a:latin typeface="Microsoft YaHei UI"/>
                <a:cs typeface="Microsoft YaHei UI"/>
              </a:rPr>
              <a:t>Finding </a:t>
            </a:r>
            <a:r>
              <a:rPr sz="2000" dirty="0">
                <a:solidFill>
                  <a:srgbClr val="1D516C"/>
                </a:solidFill>
                <a:latin typeface="Microsoft YaHei UI"/>
                <a:cs typeface="Microsoft YaHei UI"/>
              </a:rPr>
              <a:t>new</a:t>
            </a:r>
            <a:r>
              <a:rPr sz="2000" spc="-30" dirty="0">
                <a:solidFill>
                  <a:srgbClr val="1D516C"/>
                </a:solidFill>
                <a:latin typeface="Microsoft YaHei UI"/>
                <a:cs typeface="Microsoft YaHei UI"/>
              </a:rPr>
              <a:t> </a:t>
            </a:r>
            <a:r>
              <a:rPr sz="2000" spc="-10" dirty="0">
                <a:solidFill>
                  <a:srgbClr val="1D516C"/>
                </a:solidFill>
                <a:latin typeface="Microsoft YaHei UI"/>
                <a:cs typeface="Microsoft YaHei UI"/>
              </a:rPr>
              <a:t>revenue</a:t>
            </a:r>
            <a:endParaRPr sz="2000">
              <a:latin typeface="Microsoft YaHei UI"/>
              <a:cs typeface="Microsoft YaHei UI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solidFill>
                  <a:srgbClr val="1D516C"/>
                </a:solidFill>
                <a:latin typeface="Microsoft YaHei UI"/>
                <a:cs typeface="Microsoft YaHei UI"/>
              </a:rPr>
              <a:t>Improving</a:t>
            </a:r>
            <a:r>
              <a:rPr sz="2000" spc="-35" dirty="0">
                <a:solidFill>
                  <a:srgbClr val="1D516C"/>
                </a:solidFill>
                <a:latin typeface="Microsoft YaHei UI"/>
                <a:cs typeface="Microsoft YaHei UI"/>
              </a:rPr>
              <a:t> </a:t>
            </a:r>
            <a:r>
              <a:rPr sz="2000" dirty="0">
                <a:solidFill>
                  <a:srgbClr val="1D516C"/>
                </a:solidFill>
                <a:latin typeface="Microsoft YaHei UI"/>
                <a:cs typeface="Microsoft YaHei UI"/>
              </a:rPr>
              <a:t>health</a:t>
            </a:r>
            <a:endParaRPr sz="2000">
              <a:latin typeface="Microsoft YaHei UI"/>
              <a:cs typeface="Microsoft YaHei UI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10" dirty="0">
                <a:solidFill>
                  <a:srgbClr val="1D516C"/>
                </a:solidFill>
                <a:latin typeface="Microsoft YaHei UI"/>
                <a:cs typeface="Microsoft YaHei UI"/>
              </a:rPr>
              <a:t>Serving </a:t>
            </a:r>
            <a:r>
              <a:rPr sz="2000" spc="-10" dirty="0">
                <a:solidFill>
                  <a:srgbClr val="1D516C"/>
                </a:solidFill>
                <a:latin typeface="Microsoft YaHei UI"/>
                <a:cs typeface="Microsoft YaHei UI"/>
              </a:rPr>
              <a:t>retail</a:t>
            </a:r>
            <a:r>
              <a:rPr sz="2000" spc="-50" dirty="0">
                <a:solidFill>
                  <a:srgbClr val="1D516C"/>
                </a:solidFill>
                <a:latin typeface="Microsoft YaHei UI"/>
                <a:cs typeface="Microsoft YaHei UI"/>
              </a:rPr>
              <a:t> </a:t>
            </a:r>
            <a:r>
              <a:rPr sz="2000" dirty="0">
                <a:solidFill>
                  <a:srgbClr val="1D516C"/>
                </a:solidFill>
                <a:latin typeface="Microsoft YaHei UI"/>
                <a:cs typeface="Microsoft YaHei UI"/>
              </a:rPr>
              <a:t>customers</a:t>
            </a:r>
            <a:endParaRPr sz="2000">
              <a:latin typeface="Microsoft YaHei UI"/>
              <a:cs typeface="Microsoft YaHei UI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25" dirty="0">
                <a:solidFill>
                  <a:srgbClr val="1D516C"/>
                </a:solidFill>
                <a:latin typeface="Microsoft YaHei UI"/>
                <a:cs typeface="Microsoft YaHei UI"/>
              </a:rPr>
              <a:t>Valuing </a:t>
            </a:r>
            <a:r>
              <a:rPr sz="2000" spc="-10" dirty="0">
                <a:solidFill>
                  <a:srgbClr val="1D516C"/>
                </a:solidFill>
                <a:latin typeface="Microsoft YaHei UI"/>
                <a:cs typeface="Microsoft YaHei UI"/>
              </a:rPr>
              <a:t>real</a:t>
            </a:r>
            <a:r>
              <a:rPr sz="2000" dirty="0">
                <a:solidFill>
                  <a:srgbClr val="1D516C"/>
                </a:solidFill>
                <a:latin typeface="Microsoft YaHei UI"/>
                <a:cs typeface="Microsoft YaHei UI"/>
              </a:rPr>
              <a:t> </a:t>
            </a:r>
            <a:r>
              <a:rPr sz="2000" spc="-10" dirty="0">
                <a:solidFill>
                  <a:srgbClr val="1D516C"/>
                </a:solidFill>
                <a:latin typeface="Microsoft YaHei UI"/>
                <a:cs typeface="Microsoft YaHei UI"/>
              </a:rPr>
              <a:t>estate</a:t>
            </a:r>
            <a:endParaRPr sz="2000">
              <a:latin typeface="Microsoft YaHei UI"/>
              <a:cs typeface="Microsoft YaHei UI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10" dirty="0">
                <a:solidFill>
                  <a:srgbClr val="1D516C"/>
                </a:solidFill>
                <a:latin typeface="Microsoft YaHei UI"/>
                <a:cs typeface="Microsoft YaHei UI"/>
              </a:rPr>
              <a:t>Reducing </a:t>
            </a:r>
            <a:r>
              <a:rPr sz="2000" dirty="0">
                <a:solidFill>
                  <a:srgbClr val="1D516C"/>
                </a:solidFill>
                <a:latin typeface="Microsoft YaHei UI"/>
                <a:cs typeface="Microsoft YaHei UI"/>
              </a:rPr>
              <a:t>advertising</a:t>
            </a:r>
            <a:r>
              <a:rPr sz="2000" spc="-55" dirty="0">
                <a:solidFill>
                  <a:srgbClr val="1D516C"/>
                </a:solidFill>
                <a:latin typeface="Microsoft YaHei UI"/>
                <a:cs typeface="Microsoft YaHei UI"/>
              </a:rPr>
              <a:t> </a:t>
            </a:r>
            <a:r>
              <a:rPr sz="2000" spc="-5" dirty="0">
                <a:solidFill>
                  <a:srgbClr val="1D516C"/>
                </a:solidFill>
                <a:latin typeface="Microsoft YaHei UI"/>
                <a:cs typeface="Microsoft YaHei UI"/>
              </a:rPr>
              <a:t>costs</a:t>
            </a:r>
            <a:endParaRPr sz="2000">
              <a:latin typeface="Microsoft YaHei UI"/>
              <a:cs typeface="Microsoft YaHei UI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solidFill>
                  <a:srgbClr val="1D516C"/>
                </a:solidFill>
                <a:latin typeface="Microsoft YaHei UI"/>
                <a:cs typeface="Microsoft YaHei UI"/>
              </a:rPr>
              <a:t>Making</a:t>
            </a:r>
            <a:r>
              <a:rPr sz="2000" spc="-25" dirty="0">
                <a:solidFill>
                  <a:srgbClr val="1D516C"/>
                </a:solidFill>
                <a:latin typeface="Microsoft YaHei UI"/>
                <a:cs typeface="Microsoft YaHei UI"/>
              </a:rPr>
              <a:t> </a:t>
            </a:r>
            <a:r>
              <a:rPr sz="2000" spc="-5" dirty="0">
                <a:solidFill>
                  <a:srgbClr val="1D516C"/>
                </a:solidFill>
                <a:latin typeface="Microsoft YaHei UI"/>
                <a:cs typeface="Microsoft YaHei UI"/>
              </a:rPr>
              <a:t>music</a:t>
            </a:r>
            <a:endParaRPr sz="20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3276600"/>
          </a:xfrm>
          <a:custGeom>
            <a:avLst/>
            <a:gdLst/>
            <a:ahLst/>
            <a:cxnLst/>
            <a:rect l="l" t="t" r="r" b="b"/>
            <a:pathLst>
              <a:path w="9144000" h="3276600">
                <a:moveTo>
                  <a:pt x="0" y="3276600"/>
                </a:moveTo>
                <a:lnTo>
                  <a:pt x="9144000" y="3276600"/>
                </a:lnTo>
                <a:lnTo>
                  <a:pt x="9144000" y="0"/>
                </a:lnTo>
                <a:lnTo>
                  <a:pt x="0" y="0"/>
                </a:lnTo>
                <a:lnTo>
                  <a:pt x="0" y="3276600"/>
                </a:lnTo>
                <a:close/>
              </a:path>
            </a:pathLst>
          </a:custGeom>
          <a:solidFill>
            <a:srgbClr val="F1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421123"/>
            <a:ext cx="9144000" cy="722630"/>
          </a:xfrm>
          <a:custGeom>
            <a:avLst/>
            <a:gdLst/>
            <a:ahLst/>
            <a:cxnLst/>
            <a:rect l="l" t="t" r="r" b="b"/>
            <a:pathLst>
              <a:path w="9144000" h="722629">
                <a:moveTo>
                  <a:pt x="0" y="722375"/>
                </a:moveTo>
                <a:lnTo>
                  <a:pt x="9144000" y="722375"/>
                </a:lnTo>
                <a:lnTo>
                  <a:pt x="9144000" y="0"/>
                </a:lnTo>
                <a:lnTo>
                  <a:pt x="0" y="0"/>
                </a:lnTo>
                <a:lnTo>
                  <a:pt x="0" y="722375"/>
                </a:lnTo>
                <a:close/>
              </a:path>
            </a:pathLst>
          </a:custGeom>
          <a:solidFill>
            <a:srgbClr val="F1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03107" y="4707635"/>
            <a:ext cx="440435" cy="263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3276600"/>
            <a:ext cx="9144000" cy="1144905"/>
          </a:xfrm>
          <a:custGeom>
            <a:avLst/>
            <a:gdLst/>
            <a:ahLst/>
            <a:cxnLst/>
            <a:rect l="l" t="t" r="r" b="b"/>
            <a:pathLst>
              <a:path w="9144000" h="1144904">
                <a:moveTo>
                  <a:pt x="0" y="1144524"/>
                </a:moveTo>
                <a:lnTo>
                  <a:pt x="9144000" y="1144524"/>
                </a:lnTo>
                <a:lnTo>
                  <a:pt x="9144000" y="0"/>
                </a:lnTo>
                <a:lnTo>
                  <a:pt x="0" y="0"/>
                </a:lnTo>
                <a:lnTo>
                  <a:pt x="0" y="1144524"/>
                </a:lnTo>
                <a:close/>
              </a:path>
            </a:pathLst>
          </a:custGeom>
          <a:solidFill>
            <a:srgbClr val="163C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2684" y="127507"/>
            <a:ext cx="6930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D2735"/>
                </a:solidFill>
              </a:rPr>
              <a:t>Companies want more value </a:t>
            </a:r>
            <a:r>
              <a:rPr sz="2800" dirty="0">
                <a:solidFill>
                  <a:srgbClr val="0D2735"/>
                </a:solidFill>
              </a:rPr>
              <a:t>from their</a:t>
            </a:r>
            <a:r>
              <a:rPr sz="2800" spc="40" dirty="0">
                <a:solidFill>
                  <a:srgbClr val="0D2735"/>
                </a:solidFill>
              </a:rPr>
              <a:t> </a:t>
            </a:r>
            <a:r>
              <a:rPr sz="2800" dirty="0">
                <a:solidFill>
                  <a:srgbClr val="0D2735"/>
                </a:solidFill>
              </a:rPr>
              <a:t>data</a:t>
            </a:r>
            <a:endParaRPr sz="2800"/>
          </a:p>
        </p:txBody>
      </p:sp>
      <p:sp>
        <p:nvSpPr>
          <p:cNvPr id="7" name="object 7"/>
          <p:cNvSpPr txBox="1"/>
          <p:nvPr/>
        </p:nvSpPr>
        <p:spPr>
          <a:xfrm>
            <a:off x="405180" y="3317849"/>
            <a:ext cx="3373120" cy="100711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Complications: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Siloed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approaches don’t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work</a:t>
            </a:r>
            <a:r>
              <a:rPr sz="14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anymore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It’s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too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expensive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and limiting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store data  on-premises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5180" y="1031493"/>
            <a:ext cx="7835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1D516C"/>
                </a:solidFill>
                <a:latin typeface="Microsoft YaHei UI"/>
                <a:cs typeface="Microsoft YaHei UI"/>
              </a:rPr>
              <a:t>Data</a:t>
            </a:r>
            <a:r>
              <a:rPr sz="1600" b="1" spc="-65" dirty="0">
                <a:solidFill>
                  <a:srgbClr val="1D516C"/>
                </a:solidFill>
                <a:latin typeface="Microsoft YaHei UI"/>
                <a:cs typeface="Microsoft YaHei UI"/>
              </a:rPr>
              <a:t> </a:t>
            </a:r>
            <a:r>
              <a:rPr sz="1600" b="1" spc="-5" dirty="0">
                <a:solidFill>
                  <a:srgbClr val="1D516C"/>
                </a:solidFill>
                <a:latin typeface="Microsoft YaHei UI"/>
                <a:cs typeface="Microsoft YaHei UI"/>
              </a:rPr>
              <a:t>is:</a:t>
            </a:r>
            <a:endParaRPr sz="1600">
              <a:latin typeface="Microsoft YaHei UI"/>
              <a:cs typeface="Microsoft YaHei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51628" y="3327693"/>
            <a:ext cx="3545204" cy="75184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9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Implication: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33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A new approach is needed to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extract</a:t>
            </a:r>
            <a:r>
              <a:rPr sz="1400" spc="-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insights  and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value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90059" y="3429000"/>
            <a:ext cx="0" cy="822960"/>
          </a:xfrm>
          <a:custGeom>
            <a:avLst/>
            <a:gdLst/>
            <a:ahLst/>
            <a:cxnLst/>
            <a:rect l="l" t="t" r="r" b="b"/>
            <a:pathLst>
              <a:path h="822960">
                <a:moveTo>
                  <a:pt x="0" y="0"/>
                </a:moveTo>
                <a:lnTo>
                  <a:pt x="0" y="822960"/>
                </a:lnTo>
              </a:path>
            </a:pathLst>
          </a:custGeom>
          <a:ln w="152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3793" y="2496693"/>
            <a:ext cx="11652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0185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1D516C"/>
                </a:solidFill>
                <a:latin typeface="Microsoft YaHei UI"/>
                <a:cs typeface="Microsoft YaHei UI"/>
              </a:rPr>
              <a:t>Growing  </a:t>
            </a:r>
            <a:r>
              <a:rPr sz="1400" spc="-5" dirty="0">
                <a:solidFill>
                  <a:srgbClr val="1D516C"/>
                </a:solidFill>
                <a:latin typeface="Microsoft YaHei UI"/>
                <a:cs typeface="Microsoft YaHei UI"/>
              </a:rPr>
              <a:t>e</a:t>
            </a:r>
            <a:r>
              <a:rPr sz="1400" spc="-10" dirty="0">
                <a:solidFill>
                  <a:srgbClr val="1D516C"/>
                </a:solidFill>
                <a:latin typeface="Microsoft YaHei UI"/>
                <a:cs typeface="Microsoft YaHei UI"/>
              </a:rPr>
              <a:t>x</a:t>
            </a:r>
            <a:r>
              <a:rPr sz="1400" dirty="0">
                <a:solidFill>
                  <a:srgbClr val="1D516C"/>
                </a:solidFill>
                <a:latin typeface="Microsoft YaHei UI"/>
                <a:cs typeface="Microsoft YaHei UI"/>
              </a:rPr>
              <a:t>pon</a:t>
            </a:r>
            <a:r>
              <a:rPr sz="1400" spc="-10" dirty="0">
                <a:solidFill>
                  <a:srgbClr val="1D516C"/>
                </a:solidFill>
                <a:latin typeface="Microsoft YaHei UI"/>
                <a:cs typeface="Microsoft YaHei UI"/>
              </a:rPr>
              <a:t>e</a:t>
            </a:r>
            <a:r>
              <a:rPr sz="1400" spc="-5" dirty="0">
                <a:solidFill>
                  <a:srgbClr val="1D516C"/>
                </a:solidFill>
                <a:latin typeface="Microsoft YaHei UI"/>
                <a:cs typeface="Microsoft YaHei UI"/>
              </a:rPr>
              <a:t>nti</a:t>
            </a:r>
            <a:r>
              <a:rPr sz="1400" dirty="0">
                <a:solidFill>
                  <a:srgbClr val="1D516C"/>
                </a:solidFill>
                <a:latin typeface="Microsoft YaHei UI"/>
                <a:cs typeface="Microsoft YaHei UI"/>
              </a:rPr>
              <a:t>a</a:t>
            </a:r>
            <a:r>
              <a:rPr sz="1400" spc="-5" dirty="0">
                <a:solidFill>
                  <a:srgbClr val="1D516C"/>
                </a:solidFill>
                <a:latin typeface="Microsoft YaHei UI"/>
                <a:cs typeface="Microsoft YaHei UI"/>
              </a:rPr>
              <a:t>lly</a:t>
            </a:r>
            <a:endParaRPr sz="1400">
              <a:latin typeface="Microsoft YaHei UI"/>
              <a:cs typeface="Microsoft Ya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14397" y="2496693"/>
            <a:ext cx="8686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065" marR="5080" indent="-1270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1D516C"/>
                </a:solidFill>
                <a:latin typeface="Microsoft YaHei UI"/>
                <a:cs typeface="Microsoft YaHei UI"/>
              </a:rPr>
              <a:t>From</a:t>
            </a:r>
            <a:r>
              <a:rPr sz="1400" spc="-80" dirty="0">
                <a:solidFill>
                  <a:srgbClr val="1D516C"/>
                </a:solidFill>
                <a:latin typeface="Microsoft YaHei UI"/>
                <a:cs typeface="Microsoft YaHei UI"/>
              </a:rPr>
              <a:t> </a:t>
            </a:r>
            <a:r>
              <a:rPr sz="1400" spc="-5" dirty="0">
                <a:solidFill>
                  <a:srgbClr val="1D516C"/>
                </a:solidFill>
                <a:latin typeface="Microsoft YaHei UI"/>
                <a:cs typeface="Microsoft YaHei UI"/>
              </a:rPr>
              <a:t>new  </a:t>
            </a:r>
            <a:r>
              <a:rPr sz="1400" spc="-10" dirty="0">
                <a:solidFill>
                  <a:srgbClr val="1D516C"/>
                </a:solidFill>
                <a:latin typeface="Microsoft YaHei UI"/>
                <a:cs typeface="Microsoft YaHei UI"/>
              </a:rPr>
              <a:t>sources</a:t>
            </a:r>
            <a:endParaRPr sz="1400">
              <a:latin typeface="Microsoft YaHei UI"/>
              <a:cs typeface="Microsoft Ya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37457" y="2496693"/>
            <a:ext cx="103759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5265" marR="5080" indent="-2032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1D516C"/>
                </a:solidFill>
                <a:latin typeface="Microsoft YaHei UI"/>
                <a:cs typeface="Microsoft YaHei UI"/>
              </a:rPr>
              <a:t>In</a:t>
            </a:r>
            <a:r>
              <a:rPr sz="1400" dirty="0">
                <a:solidFill>
                  <a:srgbClr val="1D516C"/>
                </a:solidFill>
                <a:latin typeface="Microsoft YaHei UI"/>
                <a:cs typeface="Microsoft YaHei UI"/>
              </a:rPr>
              <a:t>c</a:t>
            </a:r>
            <a:r>
              <a:rPr sz="1400" spc="-20" dirty="0">
                <a:solidFill>
                  <a:srgbClr val="1D516C"/>
                </a:solidFill>
                <a:latin typeface="Microsoft YaHei UI"/>
                <a:cs typeface="Microsoft YaHei UI"/>
              </a:rPr>
              <a:t>r</a:t>
            </a:r>
            <a:r>
              <a:rPr sz="1400" spc="-5" dirty="0">
                <a:solidFill>
                  <a:srgbClr val="1D516C"/>
                </a:solidFill>
                <a:latin typeface="Microsoft YaHei UI"/>
                <a:cs typeface="Microsoft YaHei UI"/>
              </a:rPr>
              <a:t>easingly  diverse</a:t>
            </a:r>
            <a:endParaRPr sz="1400">
              <a:latin typeface="Microsoft YaHei UI"/>
              <a:cs typeface="Microsoft Ya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668517" y="2496693"/>
            <a:ext cx="113728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08279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1D516C"/>
                </a:solidFill>
                <a:latin typeface="Microsoft YaHei UI"/>
                <a:cs typeface="Microsoft YaHei UI"/>
              </a:rPr>
              <a:t>Used </a:t>
            </a:r>
            <a:r>
              <a:rPr sz="1400" dirty="0">
                <a:solidFill>
                  <a:srgbClr val="1D516C"/>
                </a:solidFill>
                <a:latin typeface="Microsoft YaHei UI"/>
                <a:cs typeface="Microsoft YaHei UI"/>
              </a:rPr>
              <a:t>by  many</a:t>
            </a:r>
            <a:r>
              <a:rPr sz="1400" spc="-100" dirty="0">
                <a:solidFill>
                  <a:srgbClr val="1D516C"/>
                </a:solidFill>
                <a:latin typeface="Microsoft YaHei UI"/>
                <a:cs typeface="Microsoft YaHei UI"/>
              </a:rPr>
              <a:t> </a:t>
            </a:r>
            <a:r>
              <a:rPr sz="1400" dirty="0">
                <a:solidFill>
                  <a:srgbClr val="1D516C"/>
                </a:solidFill>
                <a:latin typeface="Microsoft YaHei UI"/>
                <a:cs typeface="Microsoft YaHei UI"/>
              </a:rPr>
              <a:t>people</a:t>
            </a:r>
            <a:endParaRPr sz="1400">
              <a:latin typeface="Microsoft YaHei UI"/>
              <a:cs typeface="Microsoft Ya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30288" y="2496693"/>
            <a:ext cx="15773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5904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1D516C"/>
                </a:solidFill>
                <a:latin typeface="Microsoft YaHei UI"/>
                <a:cs typeface="Microsoft YaHei UI"/>
              </a:rPr>
              <a:t>Analyzed </a:t>
            </a:r>
            <a:r>
              <a:rPr sz="1400" dirty="0">
                <a:solidFill>
                  <a:srgbClr val="1D516C"/>
                </a:solidFill>
                <a:latin typeface="Microsoft YaHei UI"/>
                <a:cs typeface="Microsoft YaHei UI"/>
              </a:rPr>
              <a:t>by  many</a:t>
            </a:r>
            <a:r>
              <a:rPr sz="1400" spc="-90" dirty="0">
                <a:solidFill>
                  <a:srgbClr val="1D516C"/>
                </a:solidFill>
                <a:latin typeface="Microsoft YaHei UI"/>
                <a:cs typeface="Microsoft YaHei UI"/>
              </a:rPr>
              <a:t> </a:t>
            </a:r>
            <a:r>
              <a:rPr sz="1400" dirty="0">
                <a:solidFill>
                  <a:srgbClr val="1D516C"/>
                </a:solidFill>
                <a:latin typeface="Microsoft YaHei UI"/>
                <a:cs typeface="Microsoft YaHei UI"/>
              </a:rPr>
              <a:t>applications</a:t>
            </a:r>
            <a:endParaRPr sz="1400">
              <a:latin typeface="Microsoft YaHei UI"/>
              <a:cs typeface="Microsoft YaHei U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25067" y="1969007"/>
            <a:ext cx="160019" cy="199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17497" y="1791461"/>
            <a:ext cx="135890" cy="367665"/>
          </a:xfrm>
          <a:custGeom>
            <a:avLst/>
            <a:gdLst/>
            <a:ahLst/>
            <a:cxnLst/>
            <a:rect l="l" t="t" r="r" b="b"/>
            <a:pathLst>
              <a:path w="135890" h="367664">
                <a:moveTo>
                  <a:pt x="128651" y="367283"/>
                </a:moveTo>
                <a:lnTo>
                  <a:pt x="128651" y="367283"/>
                </a:lnTo>
                <a:lnTo>
                  <a:pt x="2286" y="367283"/>
                </a:lnTo>
                <a:lnTo>
                  <a:pt x="0" y="364998"/>
                </a:lnTo>
                <a:lnTo>
                  <a:pt x="0" y="2286"/>
                </a:lnTo>
                <a:lnTo>
                  <a:pt x="2286" y="0"/>
                </a:lnTo>
                <a:lnTo>
                  <a:pt x="130937" y="0"/>
                </a:lnTo>
                <a:lnTo>
                  <a:pt x="135636" y="2286"/>
                </a:lnTo>
                <a:lnTo>
                  <a:pt x="135636" y="364998"/>
                </a:lnTo>
                <a:lnTo>
                  <a:pt x="130937" y="367283"/>
                </a:lnTo>
                <a:lnTo>
                  <a:pt x="128651" y="367283"/>
                </a:lnTo>
                <a:close/>
              </a:path>
            </a:pathLst>
          </a:custGeom>
          <a:ln w="19812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25474" y="1892045"/>
            <a:ext cx="140335" cy="266700"/>
          </a:xfrm>
          <a:custGeom>
            <a:avLst/>
            <a:gdLst/>
            <a:ahLst/>
            <a:cxnLst/>
            <a:rect l="l" t="t" r="r" b="b"/>
            <a:pathLst>
              <a:path w="140334" h="266700">
                <a:moveTo>
                  <a:pt x="133083" y="266699"/>
                </a:moveTo>
                <a:lnTo>
                  <a:pt x="133083" y="266699"/>
                </a:lnTo>
                <a:lnTo>
                  <a:pt x="0" y="266699"/>
                </a:lnTo>
                <a:lnTo>
                  <a:pt x="0" y="262000"/>
                </a:lnTo>
                <a:lnTo>
                  <a:pt x="0" y="2285"/>
                </a:lnTo>
                <a:lnTo>
                  <a:pt x="2374" y="0"/>
                </a:lnTo>
                <a:lnTo>
                  <a:pt x="135458" y="0"/>
                </a:lnTo>
                <a:lnTo>
                  <a:pt x="140207" y="2285"/>
                </a:lnTo>
                <a:lnTo>
                  <a:pt x="140207" y="266699"/>
                </a:lnTo>
                <a:lnTo>
                  <a:pt x="135458" y="266699"/>
                </a:lnTo>
                <a:lnTo>
                  <a:pt x="133083" y="266699"/>
                </a:lnTo>
                <a:close/>
              </a:path>
            </a:pathLst>
          </a:custGeom>
          <a:ln w="19812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52500" y="1615439"/>
            <a:ext cx="483108" cy="3322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740914" y="1648205"/>
            <a:ext cx="455930" cy="140335"/>
          </a:xfrm>
          <a:custGeom>
            <a:avLst/>
            <a:gdLst/>
            <a:ahLst/>
            <a:cxnLst/>
            <a:rect l="l" t="t" r="r" b="b"/>
            <a:pathLst>
              <a:path w="455930" h="140335">
                <a:moveTo>
                  <a:pt x="0" y="70104"/>
                </a:moveTo>
                <a:lnTo>
                  <a:pt x="43952" y="28693"/>
                </a:lnTo>
                <a:lnTo>
                  <a:pt x="93268" y="13520"/>
                </a:lnTo>
                <a:lnTo>
                  <a:pt x="155813" y="3572"/>
                </a:lnTo>
                <a:lnTo>
                  <a:pt x="227837" y="0"/>
                </a:lnTo>
                <a:lnTo>
                  <a:pt x="299862" y="3572"/>
                </a:lnTo>
                <a:lnTo>
                  <a:pt x="362407" y="13520"/>
                </a:lnTo>
                <a:lnTo>
                  <a:pt x="411723" y="28693"/>
                </a:lnTo>
                <a:lnTo>
                  <a:pt x="444063" y="47938"/>
                </a:lnTo>
                <a:lnTo>
                  <a:pt x="455675" y="70104"/>
                </a:lnTo>
                <a:lnTo>
                  <a:pt x="444063" y="92269"/>
                </a:lnTo>
                <a:lnTo>
                  <a:pt x="411723" y="111514"/>
                </a:lnTo>
                <a:lnTo>
                  <a:pt x="362407" y="126687"/>
                </a:lnTo>
                <a:lnTo>
                  <a:pt x="299862" y="136635"/>
                </a:lnTo>
                <a:lnTo>
                  <a:pt x="227837" y="140208"/>
                </a:lnTo>
                <a:lnTo>
                  <a:pt x="155813" y="136635"/>
                </a:lnTo>
                <a:lnTo>
                  <a:pt x="93268" y="126687"/>
                </a:lnTo>
                <a:lnTo>
                  <a:pt x="43952" y="111514"/>
                </a:lnTo>
                <a:lnTo>
                  <a:pt x="11612" y="92269"/>
                </a:lnTo>
                <a:lnTo>
                  <a:pt x="0" y="70104"/>
                </a:lnTo>
                <a:close/>
              </a:path>
            </a:pathLst>
          </a:custGeom>
          <a:ln w="19812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40914" y="1844801"/>
            <a:ext cx="455930" cy="73660"/>
          </a:xfrm>
          <a:custGeom>
            <a:avLst/>
            <a:gdLst/>
            <a:ahLst/>
            <a:cxnLst/>
            <a:rect l="l" t="t" r="r" b="b"/>
            <a:pathLst>
              <a:path w="455930" h="73660">
                <a:moveTo>
                  <a:pt x="0" y="0"/>
                </a:moveTo>
                <a:lnTo>
                  <a:pt x="43952" y="43305"/>
                </a:lnTo>
                <a:lnTo>
                  <a:pt x="93268" y="59106"/>
                </a:lnTo>
                <a:lnTo>
                  <a:pt x="155813" y="69445"/>
                </a:lnTo>
                <a:lnTo>
                  <a:pt x="227837" y="73152"/>
                </a:lnTo>
                <a:lnTo>
                  <a:pt x="299862" y="69445"/>
                </a:lnTo>
                <a:lnTo>
                  <a:pt x="362407" y="59106"/>
                </a:lnTo>
                <a:lnTo>
                  <a:pt x="411723" y="43305"/>
                </a:lnTo>
                <a:lnTo>
                  <a:pt x="444063" y="23213"/>
                </a:lnTo>
                <a:lnTo>
                  <a:pt x="455675" y="0"/>
                </a:lnTo>
              </a:path>
            </a:pathLst>
          </a:custGeom>
          <a:ln w="19812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740914" y="1974342"/>
            <a:ext cx="455930" cy="67310"/>
          </a:xfrm>
          <a:custGeom>
            <a:avLst/>
            <a:gdLst/>
            <a:ahLst/>
            <a:cxnLst/>
            <a:rect l="l" t="t" r="r" b="b"/>
            <a:pathLst>
              <a:path w="455930" h="67310">
                <a:moveTo>
                  <a:pt x="0" y="0"/>
                </a:moveTo>
                <a:lnTo>
                  <a:pt x="43952" y="39459"/>
                </a:lnTo>
                <a:lnTo>
                  <a:pt x="93268" y="54022"/>
                </a:lnTo>
                <a:lnTo>
                  <a:pt x="155813" y="63605"/>
                </a:lnTo>
                <a:lnTo>
                  <a:pt x="227837" y="67056"/>
                </a:lnTo>
                <a:lnTo>
                  <a:pt x="299862" y="63605"/>
                </a:lnTo>
                <a:lnTo>
                  <a:pt x="362407" y="54022"/>
                </a:lnTo>
                <a:lnTo>
                  <a:pt x="411723" y="39459"/>
                </a:lnTo>
                <a:lnTo>
                  <a:pt x="444063" y="21067"/>
                </a:lnTo>
                <a:lnTo>
                  <a:pt x="455675" y="0"/>
                </a:lnTo>
              </a:path>
            </a:pathLst>
          </a:custGeom>
          <a:ln w="19811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740914" y="1716785"/>
            <a:ext cx="455930" cy="460375"/>
          </a:xfrm>
          <a:custGeom>
            <a:avLst/>
            <a:gdLst/>
            <a:ahLst/>
            <a:cxnLst/>
            <a:rect l="l" t="t" r="r" b="b"/>
            <a:pathLst>
              <a:path w="455930" h="460375">
                <a:moveTo>
                  <a:pt x="455675" y="0"/>
                </a:moveTo>
                <a:lnTo>
                  <a:pt x="455675" y="225698"/>
                </a:lnTo>
                <a:lnTo>
                  <a:pt x="455675" y="341598"/>
                </a:lnTo>
                <a:lnTo>
                  <a:pt x="455675" y="384298"/>
                </a:lnTo>
                <a:lnTo>
                  <a:pt x="455675" y="390397"/>
                </a:lnTo>
                <a:lnTo>
                  <a:pt x="444063" y="412292"/>
                </a:lnTo>
                <a:lnTo>
                  <a:pt x="411723" y="431444"/>
                </a:lnTo>
                <a:lnTo>
                  <a:pt x="362407" y="446633"/>
                </a:lnTo>
                <a:lnTo>
                  <a:pt x="299862" y="456641"/>
                </a:lnTo>
                <a:lnTo>
                  <a:pt x="227837" y="460247"/>
                </a:lnTo>
                <a:lnTo>
                  <a:pt x="155813" y="456641"/>
                </a:lnTo>
                <a:lnTo>
                  <a:pt x="93268" y="446633"/>
                </a:lnTo>
                <a:lnTo>
                  <a:pt x="43952" y="431444"/>
                </a:lnTo>
                <a:lnTo>
                  <a:pt x="11612" y="412292"/>
                </a:lnTo>
                <a:lnTo>
                  <a:pt x="0" y="390397"/>
                </a:lnTo>
                <a:lnTo>
                  <a:pt x="0" y="164699"/>
                </a:lnTo>
                <a:lnTo>
                  <a:pt x="0" y="48799"/>
                </a:lnTo>
                <a:lnTo>
                  <a:pt x="0" y="6099"/>
                </a:lnTo>
                <a:lnTo>
                  <a:pt x="0" y="0"/>
                </a:lnTo>
              </a:path>
            </a:pathLst>
          </a:custGeom>
          <a:ln w="19811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115817" y="1808226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5" h="41275">
                <a:moveTo>
                  <a:pt x="0" y="20574"/>
                </a:moveTo>
                <a:lnTo>
                  <a:pt x="1559" y="12590"/>
                </a:lnTo>
                <a:lnTo>
                  <a:pt x="5810" y="6048"/>
                </a:lnTo>
                <a:lnTo>
                  <a:pt x="12108" y="1625"/>
                </a:lnTo>
                <a:lnTo>
                  <a:pt x="19812" y="0"/>
                </a:lnTo>
                <a:lnTo>
                  <a:pt x="27515" y="1625"/>
                </a:lnTo>
                <a:lnTo>
                  <a:pt x="33813" y="6048"/>
                </a:lnTo>
                <a:lnTo>
                  <a:pt x="38064" y="12590"/>
                </a:lnTo>
                <a:lnTo>
                  <a:pt x="39624" y="20574"/>
                </a:lnTo>
                <a:lnTo>
                  <a:pt x="38064" y="28557"/>
                </a:lnTo>
                <a:lnTo>
                  <a:pt x="33813" y="35099"/>
                </a:lnTo>
                <a:lnTo>
                  <a:pt x="27515" y="39522"/>
                </a:lnTo>
                <a:lnTo>
                  <a:pt x="19812" y="41148"/>
                </a:lnTo>
                <a:lnTo>
                  <a:pt x="12108" y="39522"/>
                </a:lnTo>
                <a:lnTo>
                  <a:pt x="5810" y="35099"/>
                </a:lnTo>
                <a:lnTo>
                  <a:pt x="1559" y="28557"/>
                </a:lnTo>
                <a:lnTo>
                  <a:pt x="0" y="20574"/>
                </a:lnTo>
                <a:close/>
              </a:path>
            </a:pathLst>
          </a:custGeom>
          <a:ln w="19812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115817" y="1940814"/>
            <a:ext cx="40005" cy="43180"/>
          </a:xfrm>
          <a:custGeom>
            <a:avLst/>
            <a:gdLst/>
            <a:ahLst/>
            <a:cxnLst/>
            <a:rect l="l" t="t" r="r" b="b"/>
            <a:pathLst>
              <a:path w="40005" h="43180">
                <a:moveTo>
                  <a:pt x="0" y="21336"/>
                </a:moveTo>
                <a:lnTo>
                  <a:pt x="1559" y="13019"/>
                </a:lnTo>
                <a:lnTo>
                  <a:pt x="5810" y="6238"/>
                </a:lnTo>
                <a:lnTo>
                  <a:pt x="12108" y="1672"/>
                </a:lnTo>
                <a:lnTo>
                  <a:pt x="19812" y="0"/>
                </a:lnTo>
                <a:lnTo>
                  <a:pt x="27515" y="1672"/>
                </a:lnTo>
                <a:lnTo>
                  <a:pt x="33813" y="6238"/>
                </a:lnTo>
                <a:lnTo>
                  <a:pt x="38064" y="13019"/>
                </a:lnTo>
                <a:lnTo>
                  <a:pt x="39624" y="21336"/>
                </a:lnTo>
                <a:lnTo>
                  <a:pt x="38064" y="29652"/>
                </a:lnTo>
                <a:lnTo>
                  <a:pt x="33813" y="36433"/>
                </a:lnTo>
                <a:lnTo>
                  <a:pt x="27515" y="40999"/>
                </a:lnTo>
                <a:lnTo>
                  <a:pt x="19812" y="42672"/>
                </a:lnTo>
                <a:lnTo>
                  <a:pt x="12108" y="40999"/>
                </a:lnTo>
                <a:lnTo>
                  <a:pt x="5810" y="36433"/>
                </a:lnTo>
                <a:lnTo>
                  <a:pt x="1559" y="29652"/>
                </a:lnTo>
                <a:lnTo>
                  <a:pt x="0" y="21336"/>
                </a:lnTo>
                <a:close/>
              </a:path>
            </a:pathLst>
          </a:custGeom>
          <a:ln w="19812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115817" y="2071877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5">
                <a:moveTo>
                  <a:pt x="0" y="19812"/>
                </a:moveTo>
                <a:lnTo>
                  <a:pt x="1559" y="12108"/>
                </a:lnTo>
                <a:lnTo>
                  <a:pt x="5810" y="5810"/>
                </a:lnTo>
                <a:lnTo>
                  <a:pt x="12108" y="1559"/>
                </a:lnTo>
                <a:lnTo>
                  <a:pt x="19812" y="0"/>
                </a:lnTo>
                <a:lnTo>
                  <a:pt x="27515" y="1559"/>
                </a:lnTo>
                <a:lnTo>
                  <a:pt x="33813" y="5810"/>
                </a:lnTo>
                <a:lnTo>
                  <a:pt x="38064" y="12108"/>
                </a:lnTo>
                <a:lnTo>
                  <a:pt x="39624" y="19812"/>
                </a:lnTo>
                <a:lnTo>
                  <a:pt x="38064" y="27515"/>
                </a:lnTo>
                <a:lnTo>
                  <a:pt x="33813" y="33813"/>
                </a:lnTo>
                <a:lnTo>
                  <a:pt x="27515" y="38064"/>
                </a:lnTo>
                <a:lnTo>
                  <a:pt x="19812" y="39624"/>
                </a:lnTo>
                <a:lnTo>
                  <a:pt x="12108" y="38064"/>
                </a:lnTo>
                <a:lnTo>
                  <a:pt x="5810" y="33813"/>
                </a:lnTo>
                <a:lnTo>
                  <a:pt x="1559" y="27515"/>
                </a:lnTo>
                <a:lnTo>
                  <a:pt x="0" y="19812"/>
                </a:lnTo>
                <a:close/>
              </a:path>
            </a:pathLst>
          </a:custGeom>
          <a:ln w="19812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661411" y="1688829"/>
            <a:ext cx="33020" cy="32384"/>
          </a:xfrm>
          <a:custGeom>
            <a:avLst/>
            <a:gdLst/>
            <a:ahLst/>
            <a:cxnLst/>
            <a:rect l="l" t="t" r="r" b="b"/>
            <a:pathLst>
              <a:path w="33019" h="32385">
                <a:moveTo>
                  <a:pt x="0" y="31766"/>
                </a:moveTo>
                <a:lnTo>
                  <a:pt x="32900" y="31766"/>
                </a:lnTo>
                <a:lnTo>
                  <a:pt x="32900" y="0"/>
                </a:lnTo>
                <a:lnTo>
                  <a:pt x="0" y="0"/>
                </a:lnTo>
                <a:lnTo>
                  <a:pt x="0" y="31766"/>
                </a:lnTo>
                <a:close/>
              </a:path>
            </a:pathLst>
          </a:custGeom>
          <a:ln w="19812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805938" y="1684520"/>
            <a:ext cx="32384" cy="33020"/>
          </a:xfrm>
          <a:custGeom>
            <a:avLst/>
            <a:gdLst/>
            <a:ahLst/>
            <a:cxnLst/>
            <a:rect l="l" t="t" r="r" b="b"/>
            <a:pathLst>
              <a:path w="32385" h="33019">
                <a:moveTo>
                  <a:pt x="0" y="32900"/>
                </a:moveTo>
                <a:lnTo>
                  <a:pt x="31766" y="32900"/>
                </a:lnTo>
                <a:lnTo>
                  <a:pt x="31766" y="0"/>
                </a:lnTo>
                <a:lnTo>
                  <a:pt x="0" y="0"/>
                </a:lnTo>
                <a:lnTo>
                  <a:pt x="0" y="32900"/>
                </a:lnTo>
                <a:close/>
              </a:path>
            </a:pathLst>
          </a:custGeom>
          <a:ln w="19812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626360" y="1775960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19" h="33019">
                <a:moveTo>
                  <a:pt x="0" y="32900"/>
                </a:moveTo>
                <a:lnTo>
                  <a:pt x="32900" y="32900"/>
                </a:lnTo>
                <a:lnTo>
                  <a:pt x="32900" y="0"/>
                </a:lnTo>
                <a:lnTo>
                  <a:pt x="0" y="0"/>
                </a:lnTo>
                <a:lnTo>
                  <a:pt x="0" y="32900"/>
                </a:lnTo>
                <a:close/>
              </a:path>
            </a:pathLst>
          </a:custGeom>
          <a:ln w="19812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714751" y="1775960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19" h="33019">
                <a:moveTo>
                  <a:pt x="0" y="32900"/>
                </a:moveTo>
                <a:lnTo>
                  <a:pt x="32900" y="32900"/>
                </a:lnTo>
                <a:lnTo>
                  <a:pt x="32900" y="0"/>
                </a:lnTo>
                <a:lnTo>
                  <a:pt x="0" y="0"/>
                </a:lnTo>
                <a:lnTo>
                  <a:pt x="0" y="32900"/>
                </a:lnTo>
                <a:close/>
              </a:path>
            </a:pathLst>
          </a:custGeom>
          <a:ln w="19812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597150" y="1881116"/>
            <a:ext cx="32384" cy="33020"/>
          </a:xfrm>
          <a:custGeom>
            <a:avLst/>
            <a:gdLst/>
            <a:ahLst/>
            <a:cxnLst/>
            <a:rect l="l" t="t" r="r" b="b"/>
            <a:pathLst>
              <a:path w="32385" h="33019">
                <a:moveTo>
                  <a:pt x="0" y="32900"/>
                </a:moveTo>
                <a:lnTo>
                  <a:pt x="31766" y="32900"/>
                </a:lnTo>
                <a:lnTo>
                  <a:pt x="31766" y="0"/>
                </a:lnTo>
                <a:lnTo>
                  <a:pt x="0" y="0"/>
                </a:lnTo>
                <a:lnTo>
                  <a:pt x="0" y="32900"/>
                </a:lnTo>
                <a:close/>
              </a:path>
            </a:pathLst>
          </a:custGeom>
          <a:ln w="19812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675127" y="1841492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19" h="33019">
                <a:moveTo>
                  <a:pt x="0" y="32900"/>
                </a:moveTo>
                <a:lnTo>
                  <a:pt x="32900" y="32900"/>
                </a:lnTo>
                <a:lnTo>
                  <a:pt x="32900" y="0"/>
                </a:lnTo>
                <a:lnTo>
                  <a:pt x="0" y="0"/>
                </a:lnTo>
                <a:lnTo>
                  <a:pt x="0" y="32900"/>
                </a:lnTo>
                <a:close/>
              </a:path>
            </a:pathLst>
          </a:custGeom>
          <a:ln w="19812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740405" y="1653777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5">
                <a:moveTo>
                  <a:pt x="0" y="31766"/>
                </a:moveTo>
                <a:lnTo>
                  <a:pt x="31766" y="31766"/>
                </a:lnTo>
                <a:lnTo>
                  <a:pt x="31766" y="0"/>
                </a:lnTo>
                <a:lnTo>
                  <a:pt x="0" y="0"/>
                </a:lnTo>
                <a:lnTo>
                  <a:pt x="0" y="31766"/>
                </a:lnTo>
                <a:close/>
              </a:path>
            </a:pathLst>
          </a:custGeom>
          <a:ln w="19812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560827" y="1609581"/>
            <a:ext cx="33020" cy="32384"/>
          </a:xfrm>
          <a:custGeom>
            <a:avLst/>
            <a:gdLst/>
            <a:ahLst/>
            <a:cxnLst/>
            <a:rect l="l" t="t" r="r" b="b"/>
            <a:pathLst>
              <a:path w="33019" h="32385">
                <a:moveTo>
                  <a:pt x="0" y="31766"/>
                </a:moveTo>
                <a:lnTo>
                  <a:pt x="32900" y="31766"/>
                </a:lnTo>
                <a:lnTo>
                  <a:pt x="32900" y="0"/>
                </a:lnTo>
                <a:lnTo>
                  <a:pt x="0" y="0"/>
                </a:lnTo>
                <a:lnTo>
                  <a:pt x="0" y="31766"/>
                </a:lnTo>
                <a:close/>
              </a:path>
            </a:pathLst>
          </a:custGeom>
          <a:ln w="19812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289297" y="1710689"/>
            <a:ext cx="533400" cy="424180"/>
          </a:xfrm>
          <a:custGeom>
            <a:avLst/>
            <a:gdLst/>
            <a:ahLst/>
            <a:cxnLst/>
            <a:rect l="l" t="t" r="r" b="b"/>
            <a:pathLst>
              <a:path w="533400" h="424180">
                <a:moveTo>
                  <a:pt x="0" y="0"/>
                </a:moveTo>
                <a:lnTo>
                  <a:pt x="106044" y="423672"/>
                </a:lnTo>
                <a:lnTo>
                  <a:pt x="427354" y="423672"/>
                </a:lnTo>
                <a:lnTo>
                  <a:pt x="533400" y="0"/>
                </a:lnTo>
              </a:path>
            </a:pathLst>
          </a:custGeom>
          <a:ln w="19812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289297" y="1655826"/>
            <a:ext cx="533400" cy="106680"/>
          </a:xfrm>
          <a:custGeom>
            <a:avLst/>
            <a:gdLst/>
            <a:ahLst/>
            <a:cxnLst/>
            <a:rect l="l" t="t" r="r" b="b"/>
            <a:pathLst>
              <a:path w="533400" h="106680">
                <a:moveTo>
                  <a:pt x="0" y="53339"/>
                </a:moveTo>
                <a:lnTo>
                  <a:pt x="36406" y="26415"/>
                </a:lnTo>
                <a:lnTo>
                  <a:pt x="78104" y="15620"/>
                </a:lnTo>
                <a:lnTo>
                  <a:pt x="132079" y="7281"/>
                </a:lnTo>
                <a:lnTo>
                  <a:pt x="195791" y="1904"/>
                </a:lnTo>
                <a:lnTo>
                  <a:pt x="266700" y="0"/>
                </a:lnTo>
                <a:lnTo>
                  <a:pt x="337608" y="1904"/>
                </a:lnTo>
                <a:lnTo>
                  <a:pt x="401319" y="7281"/>
                </a:lnTo>
                <a:lnTo>
                  <a:pt x="455294" y="15620"/>
                </a:lnTo>
                <a:lnTo>
                  <a:pt x="496993" y="26415"/>
                </a:lnTo>
                <a:lnTo>
                  <a:pt x="533400" y="53339"/>
                </a:lnTo>
                <a:lnTo>
                  <a:pt x="523875" y="67521"/>
                </a:lnTo>
                <a:lnTo>
                  <a:pt x="455294" y="91059"/>
                </a:lnTo>
                <a:lnTo>
                  <a:pt x="401319" y="99398"/>
                </a:lnTo>
                <a:lnTo>
                  <a:pt x="337608" y="104775"/>
                </a:lnTo>
                <a:lnTo>
                  <a:pt x="266700" y="106679"/>
                </a:lnTo>
                <a:lnTo>
                  <a:pt x="195791" y="104775"/>
                </a:lnTo>
                <a:lnTo>
                  <a:pt x="132080" y="99398"/>
                </a:lnTo>
                <a:lnTo>
                  <a:pt x="78105" y="91059"/>
                </a:lnTo>
                <a:lnTo>
                  <a:pt x="36406" y="80263"/>
                </a:lnTo>
                <a:lnTo>
                  <a:pt x="0" y="53339"/>
                </a:lnTo>
                <a:close/>
              </a:path>
            </a:pathLst>
          </a:custGeom>
          <a:ln w="19811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520946" y="184632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67056"/>
                </a:moveTo>
                <a:lnTo>
                  <a:pt x="67055" y="67056"/>
                </a:lnTo>
                <a:lnTo>
                  <a:pt x="67055" y="0"/>
                </a:lnTo>
                <a:lnTo>
                  <a:pt x="0" y="0"/>
                </a:lnTo>
                <a:lnTo>
                  <a:pt x="0" y="67056"/>
                </a:lnTo>
                <a:close/>
              </a:path>
            </a:pathLst>
          </a:custGeom>
          <a:ln w="19812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430267" y="1943100"/>
            <a:ext cx="102107" cy="1036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586478" y="1954529"/>
            <a:ext cx="93345" cy="81280"/>
          </a:xfrm>
          <a:custGeom>
            <a:avLst/>
            <a:gdLst/>
            <a:ahLst/>
            <a:cxnLst/>
            <a:rect l="l" t="t" r="r" b="b"/>
            <a:pathLst>
              <a:path w="93345" h="81280">
                <a:moveTo>
                  <a:pt x="0" y="80771"/>
                </a:moveTo>
                <a:lnTo>
                  <a:pt x="46482" y="0"/>
                </a:lnTo>
                <a:lnTo>
                  <a:pt x="92963" y="80771"/>
                </a:lnTo>
                <a:lnTo>
                  <a:pt x="0" y="80771"/>
                </a:lnTo>
                <a:close/>
              </a:path>
            </a:pathLst>
          </a:custGeom>
          <a:ln w="19812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009132" y="1632204"/>
            <a:ext cx="182879" cy="1813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964173" y="1803654"/>
            <a:ext cx="271780" cy="227329"/>
          </a:xfrm>
          <a:custGeom>
            <a:avLst/>
            <a:gdLst/>
            <a:ahLst/>
            <a:cxnLst/>
            <a:rect l="l" t="t" r="r" b="b"/>
            <a:pathLst>
              <a:path w="271779" h="227330">
                <a:moveTo>
                  <a:pt x="135636" y="0"/>
                </a:moveTo>
                <a:lnTo>
                  <a:pt x="66886" y="30846"/>
                </a:lnTo>
                <a:lnTo>
                  <a:pt x="39481" y="66246"/>
                </a:lnTo>
                <a:lnTo>
                  <a:pt x="18372" y="112155"/>
                </a:lnTo>
                <a:lnTo>
                  <a:pt x="4799" y="166467"/>
                </a:lnTo>
                <a:lnTo>
                  <a:pt x="0" y="227076"/>
                </a:lnTo>
                <a:lnTo>
                  <a:pt x="271272" y="227076"/>
                </a:lnTo>
                <a:lnTo>
                  <a:pt x="266340" y="166467"/>
                </a:lnTo>
                <a:lnTo>
                  <a:pt x="252476" y="112155"/>
                </a:lnTo>
                <a:lnTo>
                  <a:pt x="231076" y="66246"/>
                </a:lnTo>
                <a:lnTo>
                  <a:pt x="203538" y="30846"/>
                </a:lnTo>
                <a:lnTo>
                  <a:pt x="171259" y="8062"/>
                </a:lnTo>
                <a:lnTo>
                  <a:pt x="135636" y="0"/>
                </a:lnTo>
                <a:close/>
              </a:path>
            </a:pathLst>
          </a:custGeom>
          <a:solidFill>
            <a:srgbClr val="F1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964173" y="1803654"/>
            <a:ext cx="271780" cy="227329"/>
          </a:xfrm>
          <a:custGeom>
            <a:avLst/>
            <a:gdLst/>
            <a:ahLst/>
            <a:cxnLst/>
            <a:rect l="l" t="t" r="r" b="b"/>
            <a:pathLst>
              <a:path w="271779" h="227330">
                <a:moveTo>
                  <a:pt x="0" y="227076"/>
                </a:moveTo>
                <a:lnTo>
                  <a:pt x="4799" y="166467"/>
                </a:lnTo>
                <a:lnTo>
                  <a:pt x="18372" y="112155"/>
                </a:lnTo>
                <a:lnTo>
                  <a:pt x="39481" y="66246"/>
                </a:lnTo>
                <a:lnTo>
                  <a:pt x="66886" y="30846"/>
                </a:lnTo>
                <a:lnTo>
                  <a:pt x="99351" y="8062"/>
                </a:lnTo>
                <a:lnTo>
                  <a:pt x="135636" y="0"/>
                </a:lnTo>
                <a:lnTo>
                  <a:pt x="171259" y="8062"/>
                </a:lnTo>
                <a:lnTo>
                  <a:pt x="203538" y="30846"/>
                </a:lnTo>
                <a:lnTo>
                  <a:pt x="231076" y="66246"/>
                </a:lnTo>
                <a:lnTo>
                  <a:pt x="252476" y="112155"/>
                </a:lnTo>
                <a:lnTo>
                  <a:pt x="266340" y="166467"/>
                </a:lnTo>
                <a:lnTo>
                  <a:pt x="271272" y="227076"/>
                </a:lnTo>
                <a:lnTo>
                  <a:pt x="0" y="227076"/>
                </a:lnTo>
                <a:close/>
              </a:path>
            </a:pathLst>
          </a:custGeom>
          <a:ln w="19812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281928" y="1632204"/>
            <a:ext cx="182879" cy="1813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238494" y="1803654"/>
            <a:ext cx="271780" cy="227329"/>
          </a:xfrm>
          <a:custGeom>
            <a:avLst/>
            <a:gdLst/>
            <a:ahLst/>
            <a:cxnLst/>
            <a:rect l="l" t="t" r="r" b="b"/>
            <a:pathLst>
              <a:path w="271779" h="227330">
                <a:moveTo>
                  <a:pt x="135635" y="0"/>
                </a:moveTo>
                <a:lnTo>
                  <a:pt x="66886" y="30846"/>
                </a:lnTo>
                <a:lnTo>
                  <a:pt x="39481" y="66246"/>
                </a:lnTo>
                <a:lnTo>
                  <a:pt x="18372" y="112155"/>
                </a:lnTo>
                <a:lnTo>
                  <a:pt x="4799" y="166467"/>
                </a:lnTo>
                <a:lnTo>
                  <a:pt x="0" y="227076"/>
                </a:lnTo>
                <a:lnTo>
                  <a:pt x="271272" y="227076"/>
                </a:lnTo>
                <a:lnTo>
                  <a:pt x="266340" y="166467"/>
                </a:lnTo>
                <a:lnTo>
                  <a:pt x="252475" y="112155"/>
                </a:lnTo>
                <a:lnTo>
                  <a:pt x="231076" y="66246"/>
                </a:lnTo>
                <a:lnTo>
                  <a:pt x="203538" y="30846"/>
                </a:lnTo>
                <a:lnTo>
                  <a:pt x="171259" y="8062"/>
                </a:lnTo>
                <a:lnTo>
                  <a:pt x="135635" y="0"/>
                </a:lnTo>
                <a:close/>
              </a:path>
            </a:pathLst>
          </a:custGeom>
          <a:solidFill>
            <a:srgbClr val="F1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238494" y="1803654"/>
            <a:ext cx="271780" cy="227329"/>
          </a:xfrm>
          <a:custGeom>
            <a:avLst/>
            <a:gdLst/>
            <a:ahLst/>
            <a:cxnLst/>
            <a:rect l="l" t="t" r="r" b="b"/>
            <a:pathLst>
              <a:path w="271779" h="227330">
                <a:moveTo>
                  <a:pt x="0" y="227076"/>
                </a:moveTo>
                <a:lnTo>
                  <a:pt x="4799" y="166467"/>
                </a:lnTo>
                <a:lnTo>
                  <a:pt x="18372" y="112155"/>
                </a:lnTo>
                <a:lnTo>
                  <a:pt x="39481" y="66246"/>
                </a:lnTo>
                <a:lnTo>
                  <a:pt x="66886" y="30846"/>
                </a:lnTo>
                <a:lnTo>
                  <a:pt x="99351" y="8062"/>
                </a:lnTo>
                <a:lnTo>
                  <a:pt x="135635" y="0"/>
                </a:lnTo>
                <a:lnTo>
                  <a:pt x="171259" y="8062"/>
                </a:lnTo>
                <a:lnTo>
                  <a:pt x="203538" y="30846"/>
                </a:lnTo>
                <a:lnTo>
                  <a:pt x="231076" y="66246"/>
                </a:lnTo>
                <a:lnTo>
                  <a:pt x="252475" y="112155"/>
                </a:lnTo>
                <a:lnTo>
                  <a:pt x="266340" y="166467"/>
                </a:lnTo>
                <a:lnTo>
                  <a:pt x="271272" y="227076"/>
                </a:lnTo>
                <a:lnTo>
                  <a:pt x="0" y="227076"/>
                </a:lnTo>
                <a:close/>
              </a:path>
            </a:pathLst>
          </a:custGeom>
          <a:ln w="19812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123432" y="1639823"/>
            <a:ext cx="227075" cy="2270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063234" y="1856994"/>
            <a:ext cx="347980" cy="288290"/>
          </a:xfrm>
          <a:custGeom>
            <a:avLst/>
            <a:gdLst/>
            <a:ahLst/>
            <a:cxnLst/>
            <a:rect l="l" t="t" r="r" b="b"/>
            <a:pathLst>
              <a:path w="347979" h="288289">
                <a:moveTo>
                  <a:pt x="173736" y="0"/>
                </a:moveTo>
                <a:lnTo>
                  <a:pt x="105763" y="22502"/>
                </a:lnTo>
                <a:lnTo>
                  <a:pt x="76237" y="48943"/>
                </a:lnTo>
                <a:lnTo>
                  <a:pt x="50577" y="84010"/>
                </a:lnTo>
                <a:lnTo>
                  <a:pt x="29454" y="126578"/>
                </a:lnTo>
                <a:lnTo>
                  <a:pt x="13537" y="175521"/>
                </a:lnTo>
                <a:lnTo>
                  <a:pt x="3495" y="229716"/>
                </a:lnTo>
                <a:lnTo>
                  <a:pt x="0" y="288035"/>
                </a:lnTo>
                <a:lnTo>
                  <a:pt x="347471" y="288035"/>
                </a:lnTo>
                <a:lnTo>
                  <a:pt x="343877" y="229716"/>
                </a:lnTo>
                <a:lnTo>
                  <a:pt x="333595" y="175521"/>
                </a:lnTo>
                <a:lnTo>
                  <a:pt x="317381" y="126578"/>
                </a:lnTo>
                <a:lnTo>
                  <a:pt x="295989" y="84010"/>
                </a:lnTo>
                <a:lnTo>
                  <a:pt x="270174" y="48943"/>
                </a:lnTo>
                <a:lnTo>
                  <a:pt x="240690" y="22502"/>
                </a:lnTo>
                <a:lnTo>
                  <a:pt x="173736" y="0"/>
                </a:lnTo>
                <a:close/>
              </a:path>
            </a:pathLst>
          </a:custGeom>
          <a:solidFill>
            <a:srgbClr val="F1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063234" y="1856994"/>
            <a:ext cx="347980" cy="288290"/>
          </a:xfrm>
          <a:custGeom>
            <a:avLst/>
            <a:gdLst/>
            <a:ahLst/>
            <a:cxnLst/>
            <a:rect l="l" t="t" r="r" b="b"/>
            <a:pathLst>
              <a:path w="347979" h="288289">
                <a:moveTo>
                  <a:pt x="0" y="288035"/>
                </a:moveTo>
                <a:lnTo>
                  <a:pt x="3495" y="229716"/>
                </a:lnTo>
                <a:lnTo>
                  <a:pt x="13537" y="175521"/>
                </a:lnTo>
                <a:lnTo>
                  <a:pt x="29454" y="126578"/>
                </a:lnTo>
                <a:lnTo>
                  <a:pt x="50577" y="84010"/>
                </a:lnTo>
                <a:lnTo>
                  <a:pt x="76237" y="48943"/>
                </a:lnTo>
                <a:lnTo>
                  <a:pt x="105763" y="22502"/>
                </a:lnTo>
                <a:lnTo>
                  <a:pt x="173736" y="0"/>
                </a:lnTo>
                <a:lnTo>
                  <a:pt x="208293" y="5813"/>
                </a:lnTo>
                <a:lnTo>
                  <a:pt x="270174" y="48943"/>
                </a:lnTo>
                <a:lnTo>
                  <a:pt x="295989" y="84010"/>
                </a:lnTo>
                <a:lnTo>
                  <a:pt x="317381" y="126578"/>
                </a:lnTo>
                <a:lnTo>
                  <a:pt x="333595" y="175521"/>
                </a:lnTo>
                <a:lnTo>
                  <a:pt x="343877" y="229716"/>
                </a:lnTo>
                <a:lnTo>
                  <a:pt x="347471" y="288035"/>
                </a:lnTo>
                <a:lnTo>
                  <a:pt x="0" y="288035"/>
                </a:lnTo>
                <a:close/>
              </a:path>
            </a:pathLst>
          </a:custGeom>
          <a:ln w="19812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643621" y="1725929"/>
            <a:ext cx="372110" cy="222885"/>
          </a:xfrm>
          <a:custGeom>
            <a:avLst/>
            <a:gdLst/>
            <a:ahLst/>
            <a:cxnLst/>
            <a:rect l="l" t="t" r="r" b="b"/>
            <a:pathLst>
              <a:path w="372109" h="222885">
                <a:moveTo>
                  <a:pt x="0" y="115443"/>
                </a:moveTo>
                <a:lnTo>
                  <a:pt x="116458" y="115443"/>
                </a:lnTo>
                <a:lnTo>
                  <a:pt x="143255" y="79121"/>
                </a:lnTo>
                <a:lnTo>
                  <a:pt x="172847" y="159512"/>
                </a:lnTo>
                <a:lnTo>
                  <a:pt x="215264" y="0"/>
                </a:lnTo>
                <a:lnTo>
                  <a:pt x="255397" y="222504"/>
                </a:lnTo>
                <a:lnTo>
                  <a:pt x="296418" y="42672"/>
                </a:lnTo>
                <a:lnTo>
                  <a:pt x="328802" y="116840"/>
                </a:lnTo>
                <a:lnTo>
                  <a:pt x="371855" y="116840"/>
                </a:lnTo>
              </a:path>
            </a:pathLst>
          </a:custGeom>
          <a:ln w="19812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992618" y="1824989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605" y="11626"/>
                </a:lnTo>
                <a:lnTo>
                  <a:pt x="32527" y="5572"/>
                </a:lnTo>
                <a:lnTo>
                  <a:pt x="26473" y="1494"/>
                </a:lnTo>
                <a:lnTo>
                  <a:pt x="1905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992618" y="1824989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0" y="19050"/>
                </a:moveTo>
                <a:lnTo>
                  <a:pt x="1494" y="11626"/>
                </a:lnTo>
                <a:lnTo>
                  <a:pt x="5572" y="5572"/>
                </a:lnTo>
                <a:lnTo>
                  <a:pt x="11626" y="1494"/>
                </a:lnTo>
                <a:lnTo>
                  <a:pt x="19050" y="0"/>
                </a:lnTo>
                <a:lnTo>
                  <a:pt x="26473" y="1494"/>
                </a:lnTo>
                <a:lnTo>
                  <a:pt x="32527" y="5572"/>
                </a:lnTo>
                <a:lnTo>
                  <a:pt x="36605" y="11626"/>
                </a:lnTo>
                <a:lnTo>
                  <a:pt x="38100" y="19050"/>
                </a:lnTo>
                <a:lnTo>
                  <a:pt x="36605" y="26473"/>
                </a:lnTo>
                <a:lnTo>
                  <a:pt x="32527" y="32527"/>
                </a:lnTo>
                <a:lnTo>
                  <a:pt x="26473" y="36605"/>
                </a:lnTo>
                <a:lnTo>
                  <a:pt x="19050" y="38100"/>
                </a:lnTo>
                <a:lnTo>
                  <a:pt x="11626" y="36605"/>
                </a:lnTo>
                <a:lnTo>
                  <a:pt x="5572" y="32527"/>
                </a:lnTo>
                <a:lnTo>
                  <a:pt x="1494" y="26473"/>
                </a:lnTo>
                <a:lnTo>
                  <a:pt x="0" y="19050"/>
                </a:lnTo>
                <a:close/>
              </a:path>
            </a:pathLst>
          </a:custGeom>
          <a:ln w="19812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707630" y="1652777"/>
            <a:ext cx="365760" cy="370840"/>
          </a:xfrm>
          <a:custGeom>
            <a:avLst/>
            <a:gdLst/>
            <a:ahLst/>
            <a:cxnLst/>
            <a:rect l="l" t="t" r="r" b="b"/>
            <a:pathLst>
              <a:path w="365759" h="370839">
                <a:moveTo>
                  <a:pt x="0" y="224282"/>
                </a:moveTo>
                <a:lnTo>
                  <a:pt x="17112" y="271755"/>
                </a:lnTo>
                <a:lnTo>
                  <a:pt x="45856" y="312011"/>
                </a:lnTo>
                <a:lnTo>
                  <a:pt x="84115" y="343135"/>
                </a:lnTo>
                <a:lnTo>
                  <a:pt x="129775" y="363213"/>
                </a:lnTo>
                <a:lnTo>
                  <a:pt x="180721" y="370332"/>
                </a:lnTo>
                <a:lnTo>
                  <a:pt x="230102" y="363736"/>
                </a:lnTo>
                <a:lnTo>
                  <a:pt x="274357" y="345129"/>
                </a:lnTo>
                <a:lnTo>
                  <a:pt x="311769" y="316277"/>
                </a:lnTo>
                <a:lnTo>
                  <a:pt x="340618" y="278948"/>
                </a:lnTo>
                <a:lnTo>
                  <a:pt x="359188" y="234909"/>
                </a:lnTo>
                <a:lnTo>
                  <a:pt x="365760" y="185927"/>
                </a:lnTo>
                <a:lnTo>
                  <a:pt x="359188" y="136304"/>
                </a:lnTo>
                <a:lnTo>
                  <a:pt x="340618" y="91835"/>
                </a:lnTo>
                <a:lnTo>
                  <a:pt x="311769" y="54244"/>
                </a:lnTo>
                <a:lnTo>
                  <a:pt x="274357" y="25258"/>
                </a:lnTo>
                <a:lnTo>
                  <a:pt x="230102" y="6602"/>
                </a:lnTo>
                <a:lnTo>
                  <a:pt x="180721" y="0"/>
                </a:lnTo>
                <a:lnTo>
                  <a:pt x="128910" y="7446"/>
                </a:lnTo>
                <a:lnTo>
                  <a:pt x="82616" y="28419"/>
                </a:lnTo>
                <a:lnTo>
                  <a:pt x="44155" y="60871"/>
                </a:lnTo>
                <a:lnTo>
                  <a:pt x="15844" y="102754"/>
                </a:lnTo>
                <a:lnTo>
                  <a:pt x="0" y="152019"/>
                </a:lnTo>
              </a:path>
            </a:pathLst>
          </a:custGeom>
          <a:ln w="19812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023097" y="1965198"/>
            <a:ext cx="169545" cy="172720"/>
          </a:xfrm>
          <a:custGeom>
            <a:avLst/>
            <a:gdLst/>
            <a:ahLst/>
            <a:cxnLst/>
            <a:rect l="l" t="t" r="r" b="b"/>
            <a:pathLst>
              <a:path w="169545" h="172719">
                <a:moveTo>
                  <a:pt x="0" y="0"/>
                </a:moveTo>
                <a:lnTo>
                  <a:pt x="169163" y="172212"/>
                </a:lnTo>
              </a:path>
            </a:pathLst>
          </a:custGeom>
          <a:ln w="19812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53212" y="2366772"/>
            <a:ext cx="1280160" cy="0"/>
          </a:xfrm>
          <a:custGeom>
            <a:avLst/>
            <a:gdLst/>
            <a:ahLst/>
            <a:cxnLst/>
            <a:rect l="l" t="t" r="r" b="b"/>
            <a:pathLst>
              <a:path w="1280160">
                <a:moveTo>
                  <a:pt x="0" y="0"/>
                </a:moveTo>
                <a:lnTo>
                  <a:pt x="1280160" y="0"/>
                </a:lnTo>
              </a:path>
            </a:pathLst>
          </a:custGeom>
          <a:ln w="1524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234183" y="2366772"/>
            <a:ext cx="1280160" cy="0"/>
          </a:xfrm>
          <a:custGeom>
            <a:avLst/>
            <a:gdLst/>
            <a:ahLst/>
            <a:cxnLst/>
            <a:rect l="l" t="t" r="r" b="b"/>
            <a:pathLst>
              <a:path w="1280160">
                <a:moveTo>
                  <a:pt x="0" y="0"/>
                </a:moveTo>
                <a:lnTo>
                  <a:pt x="1280160" y="0"/>
                </a:lnTo>
              </a:path>
            </a:pathLst>
          </a:custGeom>
          <a:ln w="1524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915155" y="2366772"/>
            <a:ext cx="1280160" cy="0"/>
          </a:xfrm>
          <a:custGeom>
            <a:avLst/>
            <a:gdLst/>
            <a:ahLst/>
            <a:cxnLst/>
            <a:rect l="l" t="t" r="r" b="b"/>
            <a:pathLst>
              <a:path w="1280160">
                <a:moveTo>
                  <a:pt x="0" y="0"/>
                </a:moveTo>
                <a:lnTo>
                  <a:pt x="1280160" y="0"/>
                </a:lnTo>
              </a:path>
            </a:pathLst>
          </a:custGeom>
          <a:ln w="1524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596128" y="2366772"/>
            <a:ext cx="1280160" cy="0"/>
          </a:xfrm>
          <a:custGeom>
            <a:avLst/>
            <a:gdLst/>
            <a:ahLst/>
            <a:cxnLst/>
            <a:rect l="l" t="t" r="r" b="b"/>
            <a:pathLst>
              <a:path w="1280159">
                <a:moveTo>
                  <a:pt x="0" y="0"/>
                </a:moveTo>
                <a:lnTo>
                  <a:pt x="1280160" y="0"/>
                </a:lnTo>
              </a:path>
            </a:pathLst>
          </a:custGeom>
          <a:ln w="1524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277100" y="2366772"/>
            <a:ext cx="1280160" cy="0"/>
          </a:xfrm>
          <a:custGeom>
            <a:avLst/>
            <a:gdLst/>
            <a:ahLst/>
            <a:cxnLst/>
            <a:rect l="l" t="t" r="r" b="b"/>
            <a:pathLst>
              <a:path w="1280159">
                <a:moveTo>
                  <a:pt x="0" y="0"/>
                </a:moveTo>
                <a:lnTo>
                  <a:pt x="1280159" y="0"/>
                </a:lnTo>
              </a:path>
            </a:pathLst>
          </a:custGeom>
          <a:ln w="1524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476504" y="4786823"/>
            <a:ext cx="3927475" cy="137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©</a:t>
            </a:r>
            <a:r>
              <a:rPr sz="700" spc="1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10" dirty="0">
                <a:solidFill>
                  <a:srgbClr val="0D2836"/>
                </a:solidFill>
                <a:latin typeface="Microsoft YaHei UI"/>
                <a:cs typeface="Microsoft YaHei UI"/>
              </a:rPr>
              <a:t>2019,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Amazon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Web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10" dirty="0">
                <a:solidFill>
                  <a:srgbClr val="0D2836"/>
                </a:solidFill>
                <a:latin typeface="Microsoft YaHei UI"/>
                <a:cs typeface="Microsoft YaHei UI"/>
              </a:rPr>
              <a:t>Services,</a:t>
            </a:r>
            <a:r>
              <a:rPr sz="700" spc="2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Inc.</a:t>
            </a:r>
            <a:r>
              <a:rPr sz="70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or</a:t>
            </a:r>
            <a:r>
              <a:rPr sz="700" spc="1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its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Affiliates.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All</a:t>
            </a:r>
            <a:r>
              <a:rPr sz="70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rights</a:t>
            </a:r>
            <a:r>
              <a:rPr sz="700" spc="1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reserved.</a:t>
            </a:r>
            <a:r>
              <a:rPr sz="700" spc="2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Amazon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Confidential</a:t>
            </a:r>
            <a:endParaRPr sz="7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F1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103107" y="4707635"/>
            <a:ext cx="440435" cy="263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2684" y="127507"/>
            <a:ext cx="48926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D2735"/>
                </a:solidFill>
              </a:rPr>
              <a:t>Cloud data lakes are the</a:t>
            </a:r>
            <a:r>
              <a:rPr sz="2800" spc="20" dirty="0">
                <a:solidFill>
                  <a:srgbClr val="0D2735"/>
                </a:solidFill>
              </a:rPr>
              <a:t> </a:t>
            </a:r>
            <a:r>
              <a:rPr sz="2800" dirty="0">
                <a:solidFill>
                  <a:srgbClr val="0D2735"/>
                </a:solidFill>
              </a:rPr>
              <a:t>future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3709542" y="944626"/>
            <a:ext cx="4816475" cy="25584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F9900"/>
                </a:solidFill>
                <a:latin typeface="Arial"/>
                <a:cs typeface="Arial"/>
              </a:rPr>
              <a:t>Customers</a:t>
            </a:r>
            <a:r>
              <a:rPr sz="2000" b="1" spc="-3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2000" b="1" spc="5" dirty="0">
                <a:solidFill>
                  <a:srgbClr val="FF9900"/>
                </a:solidFill>
                <a:latin typeface="Arial"/>
                <a:cs typeface="Arial"/>
              </a:rPr>
              <a:t>want: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00"/>
              </a:spcBef>
            </a:pPr>
            <a:r>
              <a:rPr sz="1600" spc="-95" dirty="0">
                <a:solidFill>
                  <a:srgbClr val="414042"/>
                </a:solidFill>
                <a:latin typeface="Arial"/>
                <a:cs typeface="Arial"/>
              </a:rPr>
              <a:t>To </a:t>
            </a:r>
            <a:r>
              <a:rPr sz="1600" spc="-5" dirty="0">
                <a:solidFill>
                  <a:srgbClr val="414042"/>
                </a:solidFill>
                <a:latin typeface="Arial"/>
                <a:cs typeface="Arial"/>
              </a:rPr>
              <a:t>eliminate siloes of</a:t>
            </a:r>
            <a:r>
              <a:rPr sz="1600" spc="85" dirty="0">
                <a:solidFill>
                  <a:srgbClr val="414042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414042"/>
                </a:solidFill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82500"/>
              </a:lnSpc>
            </a:pPr>
            <a:r>
              <a:rPr sz="1600" spc="-95" dirty="0">
                <a:solidFill>
                  <a:srgbClr val="414042"/>
                </a:solidFill>
                <a:latin typeface="Arial"/>
                <a:cs typeface="Arial"/>
              </a:rPr>
              <a:t>To </a:t>
            </a:r>
            <a:r>
              <a:rPr sz="1600" spc="-5" dirty="0">
                <a:solidFill>
                  <a:srgbClr val="414042"/>
                </a:solidFill>
                <a:latin typeface="Arial"/>
                <a:cs typeface="Arial"/>
              </a:rPr>
              <a:t>move to a single store, i.e. a data lake in the cloud  </a:t>
            </a:r>
            <a:r>
              <a:rPr sz="1600" spc="-95" dirty="0">
                <a:solidFill>
                  <a:srgbClr val="414042"/>
                </a:solidFill>
                <a:latin typeface="Arial"/>
                <a:cs typeface="Arial"/>
              </a:rPr>
              <a:t>To </a:t>
            </a:r>
            <a:r>
              <a:rPr sz="1600" spc="-5" dirty="0">
                <a:solidFill>
                  <a:srgbClr val="414042"/>
                </a:solidFill>
                <a:latin typeface="Arial"/>
                <a:cs typeface="Arial"/>
              </a:rPr>
              <a:t>store data securely in standard</a:t>
            </a:r>
            <a:r>
              <a:rPr sz="1600" spc="-210" dirty="0">
                <a:solidFill>
                  <a:srgbClr val="414042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414042"/>
                </a:solidFill>
                <a:latin typeface="Arial"/>
                <a:cs typeface="Arial"/>
              </a:rPr>
              <a:t>formats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85"/>
              </a:spcBef>
            </a:pPr>
            <a:r>
              <a:rPr sz="1600" spc="-95" dirty="0">
                <a:solidFill>
                  <a:srgbClr val="414042"/>
                </a:solidFill>
                <a:latin typeface="Arial"/>
                <a:cs typeface="Arial"/>
              </a:rPr>
              <a:t>To </a:t>
            </a:r>
            <a:r>
              <a:rPr sz="1600" spc="-5" dirty="0">
                <a:solidFill>
                  <a:srgbClr val="414042"/>
                </a:solidFill>
                <a:latin typeface="Arial"/>
                <a:cs typeface="Arial"/>
              </a:rPr>
              <a:t>grow to any scale, </a:t>
            </a:r>
            <a:r>
              <a:rPr sz="1600" spc="-10" dirty="0">
                <a:solidFill>
                  <a:srgbClr val="414042"/>
                </a:solidFill>
                <a:latin typeface="Arial"/>
                <a:cs typeface="Arial"/>
              </a:rPr>
              <a:t>with </a:t>
            </a:r>
            <a:r>
              <a:rPr sz="1600" spc="-5" dirty="0">
                <a:solidFill>
                  <a:srgbClr val="414042"/>
                </a:solidFill>
                <a:latin typeface="Arial"/>
                <a:cs typeface="Arial"/>
              </a:rPr>
              <a:t>low</a:t>
            </a:r>
            <a:r>
              <a:rPr sz="1600" spc="140" dirty="0">
                <a:solidFill>
                  <a:srgbClr val="414042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414042"/>
                </a:solidFill>
                <a:latin typeface="Arial"/>
                <a:cs typeface="Arial"/>
              </a:rPr>
              <a:t>costs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85"/>
              </a:spcBef>
            </a:pPr>
            <a:r>
              <a:rPr sz="1600" spc="-95" dirty="0">
                <a:solidFill>
                  <a:srgbClr val="414042"/>
                </a:solidFill>
                <a:latin typeface="Arial"/>
                <a:cs typeface="Arial"/>
              </a:rPr>
              <a:t>To </a:t>
            </a:r>
            <a:r>
              <a:rPr sz="1600" spc="-5" dirty="0">
                <a:solidFill>
                  <a:srgbClr val="414042"/>
                </a:solidFill>
                <a:latin typeface="Arial"/>
                <a:cs typeface="Arial"/>
              </a:rPr>
              <a:t>analyze their data in a variety of</a:t>
            </a:r>
            <a:r>
              <a:rPr sz="1600" spc="165" dirty="0">
                <a:solidFill>
                  <a:srgbClr val="414042"/>
                </a:solidFill>
                <a:latin typeface="Arial"/>
                <a:cs typeface="Arial"/>
              </a:rPr>
              <a:t> </a:t>
            </a:r>
            <a:r>
              <a:rPr sz="1600" spc="-15" dirty="0">
                <a:solidFill>
                  <a:srgbClr val="414042"/>
                </a:solidFill>
                <a:latin typeface="Arial"/>
                <a:cs typeface="Arial"/>
              </a:rPr>
              <a:t>ways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09542" y="3679342"/>
            <a:ext cx="24295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5" dirty="0">
                <a:solidFill>
                  <a:srgbClr val="414042"/>
                </a:solidFill>
                <a:latin typeface="Arial"/>
                <a:cs typeface="Arial"/>
              </a:rPr>
              <a:t>To </a:t>
            </a:r>
            <a:r>
              <a:rPr sz="1600" spc="-5" dirty="0">
                <a:solidFill>
                  <a:srgbClr val="414042"/>
                </a:solidFill>
                <a:latin typeface="Arial"/>
                <a:cs typeface="Arial"/>
              </a:rPr>
              <a:t>have real-time</a:t>
            </a:r>
            <a:r>
              <a:rPr sz="1600" spc="75" dirty="0">
                <a:solidFill>
                  <a:srgbClr val="414042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414042"/>
                </a:solidFill>
                <a:latin typeface="Arial"/>
                <a:cs typeface="Arial"/>
              </a:rPr>
              <a:t>analytics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09542" y="4124655"/>
            <a:ext cx="24206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5" dirty="0">
                <a:solidFill>
                  <a:srgbClr val="414042"/>
                </a:solidFill>
                <a:latin typeface="Arial"/>
                <a:cs typeface="Arial"/>
              </a:rPr>
              <a:t>To </a:t>
            </a:r>
            <a:r>
              <a:rPr sz="1600" spc="-5" dirty="0">
                <a:solidFill>
                  <a:srgbClr val="414042"/>
                </a:solidFill>
                <a:latin typeface="Arial"/>
                <a:cs typeface="Arial"/>
              </a:rPr>
              <a:t>predict future</a:t>
            </a:r>
            <a:r>
              <a:rPr sz="1600" spc="110" dirty="0">
                <a:solidFill>
                  <a:srgbClr val="414042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414042"/>
                </a:solidFill>
                <a:latin typeface="Arial"/>
                <a:cs typeface="Arial"/>
              </a:rPr>
              <a:t>outcomes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42238" y="1236725"/>
            <a:ext cx="429895" cy="294640"/>
          </a:xfrm>
          <a:custGeom>
            <a:avLst/>
            <a:gdLst/>
            <a:ahLst/>
            <a:cxnLst/>
            <a:rect l="l" t="t" r="r" b="b"/>
            <a:pathLst>
              <a:path w="429894" h="294640">
                <a:moveTo>
                  <a:pt x="214884" y="0"/>
                </a:moveTo>
                <a:lnTo>
                  <a:pt x="157757" y="5249"/>
                </a:lnTo>
                <a:lnTo>
                  <a:pt x="106425" y="20066"/>
                </a:lnTo>
                <a:lnTo>
                  <a:pt x="62936" y="43053"/>
                </a:lnTo>
                <a:lnTo>
                  <a:pt x="29337" y="72813"/>
                </a:lnTo>
                <a:lnTo>
                  <a:pt x="7675" y="107950"/>
                </a:lnTo>
                <a:lnTo>
                  <a:pt x="0" y="147065"/>
                </a:lnTo>
                <a:lnTo>
                  <a:pt x="7675" y="186182"/>
                </a:lnTo>
                <a:lnTo>
                  <a:pt x="29337" y="221318"/>
                </a:lnTo>
                <a:lnTo>
                  <a:pt x="62936" y="251079"/>
                </a:lnTo>
                <a:lnTo>
                  <a:pt x="106426" y="274066"/>
                </a:lnTo>
                <a:lnTo>
                  <a:pt x="157757" y="288882"/>
                </a:lnTo>
                <a:lnTo>
                  <a:pt x="214884" y="294132"/>
                </a:lnTo>
                <a:lnTo>
                  <a:pt x="271988" y="288882"/>
                </a:lnTo>
                <a:lnTo>
                  <a:pt x="323313" y="274066"/>
                </a:lnTo>
                <a:lnTo>
                  <a:pt x="366807" y="251079"/>
                </a:lnTo>
                <a:lnTo>
                  <a:pt x="400416" y="221318"/>
                </a:lnTo>
                <a:lnTo>
                  <a:pt x="422088" y="186182"/>
                </a:lnTo>
                <a:lnTo>
                  <a:pt x="429768" y="147065"/>
                </a:lnTo>
                <a:lnTo>
                  <a:pt x="422088" y="107950"/>
                </a:lnTo>
                <a:lnTo>
                  <a:pt x="400416" y="72813"/>
                </a:lnTo>
                <a:lnTo>
                  <a:pt x="366807" y="43053"/>
                </a:lnTo>
                <a:lnTo>
                  <a:pt x="323313" y="20066"/>
                </a:lnTo>
                <a:lnTo>
                  <a:pt x="271988" y="5249"/>
                </a:lnTo>
                <a:lnTo>
                  <a:pt x="214884" y="0"/>
                </a:lnTo>
                <a:close/>
              </a:path>
            </a:pathLst>
          </a:custGeom>
          <a:solidFill>
            <a:srgbClr val="F1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42238" y="1236725"/>
            <a:ext cx="429895" cy="294640"/>
          </a:xfrm>
          <a:custGeom>
            <a:avLst/>
            <a:gdLst/>
            <a:ahLst/>
            <a:cxnLst/>
            <a:rect l="l" t="t" r="r" b="b"/>
            <a:pathLst>
              <a:path w="429894" h="294640">
                <a:moveTo>
                  <a:pt x="0" y="147065"/>
                </a:moveTo>
                <a:lnTo>
                  <a:pt x="7675" y="107950"/>
                </a:lnTo>
                <a:lnTo>
                  <a:pt x="29337" y="72813"/>
                </a:lnTo>
                <a:lnTo>
                  <a:pt x="62936" y="43053"/>
                </a:lnTo>
                <a:lnTo>
                  <a:pt x="106425" y="20066"/>
                </a:lnTo>
                <a:lnTo>
                  <a:pt x="157757" y="5249"/>
                </a:lnTo>
                <a:lnTo>
                  <a:pt x="214884" y="0"/>
                </a:lnTo>
                <a:lnTo>
                  <a:pt x="271988" y="5249"/>
                </a:lnTo>
                <a:lnTo>
                  <a:pt x="323313" y="20066"/>
                </a:lnTo>
                <a:lnTo>
                  <a:pt x="366807" y="43053"/>
                </a:lnTo>
                <a:lnTo>
                  <a:pt x="400416" y="72813"/>
                </a:lnTo>
                <a:lnTo>
                  <a:pt x="422088" y="107950"/>
                </a:lnTo>
                <a:lnTo>
                  <a:pt x="429768" y="147065"/>
                </a:lnTo>
                <a:lnTo>
                  <a:pt x="422088" y="186182"/>
                </a:lnTo>
                <a:lnTo>
                  <a:pt x="400416" y="221318"/>
                </a:lnTo>
                <a:lnTo>
                  <a:pt x="366807" y="251079"/>
                </a:lnTo>
                <a:lnTo>
                  <a:pt x="323313" y="274066"/>
                </a:lnTo>
                <a:lnTo>
                  <a:pt x="271988" y="288882"/>
                </a:lnTo>
                <a:lnTo>
                  <a:pt x="214884" y="294132"/>
                </a:lnTo>
                <a:lnTo>
                  <a:pt x="157757" y="288882"/>
                </a:lnTo>
                <a:lnTo>
                  <a:pt x="106425" y="274065"/>
                </a:lnTo>
                <a:lnTo>
                  <a:pt x="62936" y="251078"/>
                </a:lnTo>
                <a:lnTo>
                  <a:pt x="29337" y="221318"/>
                </a:lnTo>
                <a:lnTo>
                  <a:pt x="7675" y="186181"/>
                </a:lnTo>
                <a:lnTo>
                  <a:pt x="0" y="147065"/>
                </a:lnTo>
                <a:close/>
              </a:path>
            </a:pathLst>
          </a:custGeom>
          <a:ln w="25908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42238" y="1415033"/>
            <a:ext cx="429895" cy="523240"/>
          </a:xfrm>
          <a:custGeom>
            <a:avLst/>
            <a:gdLst/>
            <a:ahLst/>
            <a:cxnLst/>
            <a:rect l="l" t="t" r="r" b="b"/>
            <a:pathLst>
              <a:path w="429894" h="523239">
                <a:moveTo>
                  <a:pt x="0" y="522731"/>
                </a:moveTo>
                <a:lnTo>
                  <a:pt x="429768" y="522731"/>
                </a:lnTo>
                <a:lnTo>
                  <a:pt x="429768" y="0"/>
                </a:lnTo>
                <a:lnTo>
                  <a:pt x="0" y="0"/>
                </a:lnTo>
                <a:lnTo>
                  <a:pt x="0" y="522731"/>
                </a:lnTo>
                <a:close/>
              </a:path>
            </a:pathLst>
          </a:custGeom>
          <a:solidFill>
            <a:srgbClr val="F1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42238" y="1415033"/>
            <a:ext cx="429895" cy="523240"/>
          </a:xfrm>
          <a:custGeom>
            <a:avLst/>
            <a:gdLst/>
            <a:ahLst/>
            <a:cxnLst/>
            <a:rect l="l" t="t" r="r" b="b"/>
            <a:pathLst>
              <a:path w="429894" h="523239">
                <a:moveTo>
                  <a:pt x="0" y="522731"/>
                </a:moveTo>
                <a:lnTo>
                  <a:pt x="429768" y="522731"/>
                </a:lnTo>
                <a:lnTo>
                  <a:pt x="429768" y="0"/>
                </a:lnTo>
                <a:lnTo>
                  <a:pt x="0" y="0"/>
                </a:lnTo>
                <a:lnTo>
                  <a:pt x="0" y="522731"/>
                </a:lnTo>
                <a:close/>
              </a:path>
            </a:pathLst>
          </a:custGeom>
          <a:ln w="25908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70710" y="1236725"/>
            <a:ext cx="429895" cy="337185"/>
          </a:xfrm>
          <a:custGeom>
            <a:avLst/>
            <a:gdLst/>
            <a:ahLst/>
            <a:cxnLst/>
            <a:rect l="l" t="t" r="r" b="b"/>
            <a:pathLst>
              <a:path w="429894" h="337184">
                <a:moveTo>
                  <a:pt x="214883" y="0"/>
                </a:moveTo>
                <a:lnTo>
                  <a:pt x="165631" y="4449"/>
                </a:lnTo>
                <a:lnTo>
                  <a:pt x="120409" y="17123"/>
                </a:lnTo>
                <a:lnTo>
                  <a:pt x="80509" y="37009"/>
                </a:lnTo>
                <a:lnTo>
                  <a:pt x="47226" y="63092"/>
                </a:lnTo>
                <a:lnTo>
                  <a:pt x="21851" y="94361"/>
                </a:lnTo>
                <a:lnTo>
                  <a:pt x="5678" y="129802"/>
                </a:lnTo>
                <a:lnTo>
                  <a:pt x="0" y="168401"/>
                </a:lnTo>
                <a:lnTo>
                  <a:pt x="5678" y="207001"/>
                </a:lnTo>
                <a:lnTo>
                  <a:pt x="21851" y="242442"/>
                </a:lnTo>
                <a:lnTo>
                  <a:pt x="47226" y="273711"/>
                </a:lnTo>
                <a:lnTo>
                  <a:pt x="80509" y="299794"/>
                </a:lnTo>
                <a:lnTo>
                  <a:pt x="120409" y="319680"/>
                </a:lnTo>
                <a:lnTo>
                  <a:pt x="165631" y="332354"/>
                </a:lnTo>
                <a:lnTo>
                  <a:pt x="214883" y="336803"/>
                </a:lnTo>
                <a:lnTo>
                  <a:pt x="264136" y="332354"/>
                </a:lnTo>
                <a:lnTo>
                  <a:pt x="309358" y="319680"/>
                </a:lnTo>
                <a:lnTo>
                  <a:pt x="349258" y="299794"/>
                </a:lnTo>
                <a:lnTo>
                  <a:pt x="382541" y="273711"/>
                </a:lnTo>
                <a:lnTo>
                  <a:pt x="407916" y="242442"/>
                </a:lnTo>
                <a:lnTo>
                  <a:pt x="424089" y="207001"/>
                </a:lnTo>
                <a:lnTo>
                  <a:pt x="429767" y="168401"/>
                </a:lnTo>
                <a:lnTo>
                  <a:pt x="424089" y="129802"/>
                </a:lnTo>
                <a:lnTo>
                  <a:pt x="407916" y="94361"/>
                </a:lnTo>
                <a:lnTo>
                  <a:pt x="382541" y="63092"/>
                </a:lnTo>
                <a:lnTo>
                  <a:pt x="349258" y="37009"/>
                </a:lnTo>
                <a:lnTo>
                  <a:pt x="309358" y="17123"/>
                </a:lnTo>
                <a:lnTo>
                  <a:pt x="264136" y="4449"/>
                </a:lnTo>
                <a:lnTo>
                  <a:pt x="214883" y="0"/>
                </a:lnTo>
                <a:close/>
              </a:path>
            </a:pathLst>
          </a:custGeom>
          <a:solidFill>
            <a:srgbClr val="F1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70710" y="1236725"/>
            <a:ext cx="429895" cy="337185"/>
          </a:xfrm>
          <a:custGeom>
            <a:avLst/>
            <a:gdLst/>
            <a:ahLst/>
            <a:cxnLst/>
            <a:rect l="l" t="t" r="r" b="b"/>
            <a:pathLst>
              <a:path w="429894" h="337184">
                <a:moveTo>
                  <a:pt x="0" y="168401"/>
                </a:moveTo>
                <a:lnTo>
                  <a:pt x="5678" y="129802"/>
                </a:lnTo>
                <a:lnTo>
                  <a:pt x="21851" y="94361"/>
                </a:lnTo>
                <a:lnTo>
                  <a:pt x="47226" y="63092"/>
                </a:lnTo>
                <a:lnTo>
                  <a:pt x="80509" y="37009"/>
                </a:lnTo>
                <a:lnTo>
                  <a:pt x="120409" y="17123"/>
                </a:lnTo>
                <a:lnTo>
                  <a:pt x="165631" y="4449"/>
                </a:lnTo>
                <a:lnTo>
                  <a:pt x="214883" y="0"/>
                </a:lnTo>
                <a:lnTo>
                  <a:pt x="264136" y="4449"/>
                </a:lnTo>
                <a:lnTo>
                  <a:pt x="309358" y="17123"/>
                </a:lnTo>
                <a:lnTo>
                  <a:pt x="349258" y="37009"/>
                </a:lnTo>
                <a:lnTo>
                  <a:pt x="382541" y="63092"/>
                </a:lnTo>
                <a:lnTo>
                  <a:pt x="407916" y="94361"/>
                </a:lnTo>
                <a:lnTo>
                  <a:pt x="424089" y="129802"/>
                </a:lnTo>
                <a:lnTo>
                  <a:pt x="429767" y="168401"/>
                </a:lnTo>
                <a:lnTo>
                  <a:pt x="424089" y="207001"/>
                </a:lnTo>
                <a:lnTo>
                  <a:pt x="407916" y="242442"/>
                </a:lnTo>
                <a:lnTo>
                  <a:pt x="382541" y="273711"/>
                </a:lnTo>
                <a:lnTo>
                  <a:pt x="349258" y="299794"/>
                </a:lnTo>
                <a:lnTo>
                  <a:pt x="309358" y="319680"/>
                </a:lnTo>
                <a:lnTo>
                  <a:pt x="264136" y="332354"/>
                </a:lnTo>
                <a:lnTo>
                  <a:pt x="214883" y="336803"/>
                </a:lnTo>
                <a:lnTo>
                  <a:pt x="165631" y="332354"/>
                </a:lnTo>
                <a:lnTo>
                  <a:pt x="120409" y="319680"/>
                </a:lnTo>
                <a:lnTo>
                  <a:pt x="80509" y="299794"/>
                </a:lnTo>
                <a:lnTo>
                  <a:pt x="47226" y="273711"/>
                </a:lnTo>
                <a:lnTo>
                  <a:pt x="21851" y="242442"/>
                </a:lnTo>
                <a:lnTo>
                  <a:pt x="5678" y="207001"/>
                </a:lnTo>
                <a:lnTo>
                  <a:pt x="0" y="168401"/>
                </a:lnTo>
                <a:close/>
              </a:path>
            </a:pathLst>
          </a:custGeom>
          <a:ln w="25908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70710" y="1416558"/>
            <a:ext cx="429895" cy="523240"/>
          </a:xfrm>
          <a:custGeom>
            <a:avLst/>
            <a:gdLst/>
            <a:ahLst/>
            <a:cxnLst/>
            <a:rect l="l" t="t" r="r" b="b"/>
            <a:pathLst>
              <a:path w="429894" h="523239">
                <a:moveTo>
                  <a:pt x="0" y="522732"/>
                </a:moveTo>
                <a:lnTo>
                  <a:pt x="429768" y="522732"/>
                </a:lnTo>
                <a:lnTo>
                  <a:pt x="429768" y="0"/>
                </a:lnTo>
                <a:lnTo>
                  <a:pt x="0" y="0"/>
                </a:lnTo>
                <a:lnTo>
                  <a:pt x="0" y="522732"/>
                </a:lnTo>
                <a:close/>
              </a:path>
            </a:pathLst>
          </a:custGeom>
          <a:solidFill>
            <a:srgbClr val="F1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70710" y="1416558"/>
            <a:ext cx="429895" cy="523240"/>
          </a:xfrm>
          <a:custGeom>
            <a:avLst/>
            <a:gdLst/>
            <a:ahLst/>
            <a:cxnLst/>
            <a:rect l="l" t="t" r="r" b="b"/>
            <a:pathLst>
              <a:path w="429894" h="523239">
                <a:moveTo>
                  <a:pt x="0" y="522732"/>
                </a:moveTo>
                <a:lnTo>
                  <a:pt x="429768" y="522732"/>
                </a:lnTo>
                <a:lnTo>
                  <a:pt x="429768" y="0"/>
                </a:lnTo>
                <a:lnTo>
                  <a:pt x="0" y="0"/>
                </a:lnTo>
                <a:lnTo>
                  <a:pt x="0" y="522732"/>
                </a:lnTo>
                <a:close/>
              </a:path>
            </a:pathLst>
          </a:custGeom>
          <a:ln w="25908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07997" y="1547622"/>
            <a:ext cx="429895" cy="304800"/>
          </a:xfrm>
          <a:custGeom>
            <a:avLst/>
            <a:gdLst/>
            <a:ahLst/>
            <a:cxnLst/>
            <a:rect l="l" t="t" r="r" b="b"/>
            <a:pathLst>
              <a:path w="429894" h="304800">
                <a:moveTo>
                  <a:pt x="214884" y="0"/>
                </a:moveTo>
                <a:lnTo>
                  <a:pt x="157779" y="5441"/>
                </a:lnTo>
                <a:lnTo>
                  <a:pt x="106454" y="20799"/>
                </a:lnTo>
                <a:lnTo>
                  <a:pt x="62960" y="44624"/>
                </a:lnTo>
                <a:lnTo>
                  <a:pt x="29351" y="75466"/>
                </a:lnTo>
                <a:lnTo>
                  <a:pt x="7679" y="111874"/>
                </a:lnTo>
                <a:lnTo>
                  <a:pt x="0" y="152400"/>
                </a:lnTo>
                <a:lnTo>
                  <a:pt x="7679" y="192925"/>
                </a:lnTo>
                <a:lnTo>
                  <a:pt x="29351" y="229333"/>
                </a:lnTo>
                <a:lnTo>
                  <a:pt x="62960" y="260175"/>
                </a:lnTo>
                <a:lnTo>
                  <a:pt x="106454" y="284000"/>
                </a:lnTo>
                <a:lnTo>
                  <a:pt x="157779" y="299358"/>
                </a:lnTo>
                <a:lnTo>
                  <a:pt x="214884" y="304800"/>
                </a:lnTo>
                <a:lnTo>
                  <a:pt x="271988" y="299358"/>
                </a:lnTo>
                <a:lnTo>
                  <a:pt x="323313" y="284000"/>
                </a:lnTo>
                <a:lnTo>
                  <a:pt x="366807" y="260175"/>
                </a:lnTo>
                <a:lnTo>
                  <a:pt x="400416" y="229333"/>
                </a:lnTo>
                <a:lnTo>
                  <a:pt x="422088" y="192925"/>
                </a:lnTo>
                <a:lnTo>
                  <a:pt x="429768" y="152400"/>
                </a:lnTo>
                <a:lnTo>
                  <a:pt x="422088" y="111874"/>
                </a:lnTo>
                <a:lnTo>
                  <a:pt x="400416" y="75466"/>
                </a:lnTo>
                <a:lnTo>
                  <a:pt x="366807" y="44624"/>
                </a:lnTo>
                <a:lnTo>
                  <a:pt x="323313" y="20799"/>
                </a:lnTo>
                <a:lnTo>
                  <a:pt x="271988" y="5441"/>
                </a:lnTo>
                <a:lnTo>
                  <a:pt x="214884" y="0"/>
                </a:lnTo>
                <a:close/>
              </a:path>
            </a:pathLst>
          </a:custGeom>
          <a:solidFill>
            <a:srgbClr val="F1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07997" y="1547622"/>
            <a:ext cx="429895" cy="304800"/>
          </a:xfrm>
          <a:custGeom>
            <a:avLst/>
            <a:gdLst/>
            <a:ahLst/>
            <a:cxnLst/>
            <a:rect l="l" t="t" r="r" b="b"/>
            <a:pathLst>
              <a:path w="429894" h="304800">
                <a:moveTo>
                  <a:pt x="0" y="152400"/>
                </a:moveTo>
                <a:lnTo>
                  <a:pt x="7679" y="111874"/>
                </a:lnTo>
                <a:lnTo>
                  <a:pt x="29351" y="75466"/>
                </a:lnTo>
                <a:lnTo>
                  <a:pt x="62960" y="44624"/>
                </a:lnTo>
                <a:lnTo>
                  <a:pt x="106454" y="20799"/>
                </a:lnTo>
                <a:lnTo>
                  <a:pt x="157779" y="5441"/>
                </a:lnTo>
                <a:lnTo>
                  <a:pt x="214884" y="0"/>
                </a:lnTo>
                <a:lnTo>
                  <a:pt x="271988" y="5441"/>
                </a:lnTo>
                <a:lnTo>
                  <a:pt x="323313" y="20799"/>
                </a:lnTo>
                <a:lnTo>
                  <a:pt x="366807" y="44624"/>
                </a:lnTo>
                <a:lnTo>
                  <a:pt x="400416" y="75466"/>
                </a:lnTo>
                <a:lnTo>
                  <a:pt x="422088" y="111874"/>
                </a:lnTo>
                <a:lnTo>
                  <a:pt x="429768" y="152400"/>
                </a:lnTo>
                <a:lnTo>
                  <a:pt x="422088" y="192925"/>
                </a:lnTo>
                <a:lnTo>
                  <a:pt x="400416" y="229333"/>
                </a:lnTo>
                <a:lnTo>
                  <a:pt x="366807" y="260175"/>
                </a:lnTo>
                <a:lnTo>
                  <a:pt x="323313" y="284000"/>
                </a:lnTo>
                <a:lnTo>
                  <a:pt x="271988" y="299358"/>
                </a:lnTo>
                <a:lnTo>
                  <a:pt x="214884" y="304800"/>
                </a:lnTo>
                <a:lnTo>
                  <a:pt x="157779" y="299358"/>
                </a:lnTo>
                <a:lnTo>
                  <a:pt x="106454" y="284000"/>
                </a:lnTo>
                <a:lnTo>
                  <a:pt x="62960" y="260175"/>
                </a:lnTo>
                <a:lnTo>
                  <a:pt x="29351" y="229333"/>
                </a:lnTo>
                <a:lnTo>
                  <a:pt x="7679" y="192925"/>
                </a:lnTo>
                <a:lnTo>
                  <a:pt x="0" y="152400"/>
                </a:lnTo>
                <a:close/>
              </a:path>
            </a:pathLst>
          </a:custGeom>
          <a:ln w="25908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07997" y="1719833"/>
            <a:ext cx="429895" cy="524510"/>
          </a:xfrm>
          <a:custGeom>
            <a:avLst/>
            <a:gdLst/>
            <a:ahLst/>
            <a:cxnLst/>
            <a:rect l="l" t="t" r="r" b="b"/>
            <a:pathLst>
              <a:path w="429894" h="524510">
                <a:moveTo>
                  <a:pt x="0" y="524256"/>
                </a:moveTo>
                <a:lnTo>
                  <a:pt x="429767" y="524256"/>
                </a:lnTo>
                <a:lnTo>
                  <a:pt x="429767" y="0"/>
                </a:lnTo>
                <a:lnTo>
                  <a:pt x="0" y="0"/>
                </a:lnTo>
                <a:lnTo>
                  <a:pt x="0" y="524256"/>
                </a:lnTo>
                <a:close/>
              </a:path>
            </a:pathLst>
          </a:custGeom>
          <a:solidFill>
            <a:srgbClr val="F1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07997" y="1719833"/>
            <a:ext cx="429895" cy="524510"/>
          </a:xfrm>
          <a:custGeom>
            <a:avLst/>
            <a:gdLst/>
            <a:ahLst/>
            <a:cxnLst/>
            <a:rect l="l" t="t" r="r" b="b"/>
            <a:pathLst>
              <a:path w="429894" h="524510">
                <a:moveTo>
                  <a:pt x="0" y="524256"/>
                </a:moveTo>
                <a:lnTo>
                  <a:pt x="429767" y="524256"/>
                </a:lnTo>
                <a:lnTo>
                  <a:pt x="429767" y="0"/>
                </a:lnTo>
                <a:lnTo>
                  <a:pt x="0" y="0"/>
                </a:lnTo>
                <a:lnTo>
                  <a:pt x="0" y="524256"/>
                </a:lnTo>
                <a:close/>
              </a:path>
            </a:pathLst>
          </a:custGeom>
          <a:ln w="25907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12022" y="3399294"/>
            <a:ext cx="1444578" cy="672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21841" y="3374009"/>
            <a:ext cx="1435735" cy="48260"/>
          </a:xfrm>
          <a:custGeom>
            <a:avLst/>
            <a:gdLst/>
            <a:ahLst/>
            <a:cxnLst/>
            <a:rect l="l" t="t" r="r" b="b"/>
            <a:pathLst>
              <a:path w="1435735" h="48260">
                <a:moveTo>
                  <a:pt x="0" y="4190"/>
                </a:moveTo>
                <a:lnTo>
                  <a:pt x="51006" y="16085"/>
                </a:lnTo>
                <a:lnTo>
                  <a:pt x="77198" y="22193"/>
                </a:lnTo>
                <a:lnTo>
                  <a:pt x="86848" y="24443"/>
                </a:lnTo>
                <a:lnTo>
                  <a:pt x="139812" y="34932"/>
                </a:lnTo>
                <a:lnTo>
                  <a:pt x="192151" y="42195"/>
                </a:lnTo>
                <a:lnTo>
                  <a:pt x="244994" y="46553"/>
                </a:lnTo>
                <a:lnTo>
                  <a:pt x="298089" y="48005"/>
                </a:lnTo>
                <a:lnTo>
                  <a:pt x="351188" y="46553"/>
                </a:lnTo>
                <a:lnTo>
                  <a:pt x="404039" y="42195"/>
                </a:lnTo>
                <a:lnTo>
                  <a:pt x="456393" y="34932"/>
                </a:lnTo>
                <a:lnTo>
                  <a:pt x="508000" y="24764"/>
                </a:lnTo>
                <a:lnTo>
                  <a:pt x="559565" y="13930"/>
                </a:lnTo>
                <a:lnTo>
                  <a:pt x="611889" y="6191"/>
                </a:lnTo>
                <a:lnTo>
                  <a:pt x="664720" y="1547"/>
                </a:lnTo>
                <a:lnTo>
                  <a:pt x="717804" y="0"/>
                </a:lnTo>
                <a:lnTo>
                  <a:pt x="770887" y="1547"/>
                </a:lnTo>
                <a:lnTo>
                  <a:pt x="823718" y="6191"/>
                </a:lnTo>
                <a:lnTo>
                  <a:pt x="876042" y="13930"/>
                </a:lnTo>
                <a:lnTo>
                  <a:pt x="927608" y="24764"/>
                </a:lnTo>
                <a:lnTo>
                  <a:pt x="979981" y="34932"/>
                </a:lnTo>
                <a:lnTo>
                  <a:pt x="1032696" y="42195"/>
                </a:lnTo>
                <a:lnTo>
                  <a:pt x="1085596" y="46553"/>
                </a:lnTo>
                <a:lnTo>
                  <a:pt x="1138523" y="48005"/>
                </a:lnTo>
                <a:lnTo>
                  <a:pt x="1191319" y="46553"/>
                </a:lnTo>
                <a:lnTo>
                  <a:pt x="1243826" y="42195"/>
                </a:lnTo>
                <a:lnTo>
                  <a:pt x="1295886" y="34932"/>
                </a:lnTo>
                <a:lnTo>
                  <a:pt x="1347343" y="24764"/>
                </a:lnTo>
                <a:lnTo>
                  <a:pt x="1398371" y="12870"/>
                </a:lnTo>
                <a:lnTo>
                  <a:pt x="1424574" y="6762"/>
                </a:lnTo>
                <a:lnTo>
                  <a:pt x="1434228" y="4512"/>
                </a:lnTo>
                <a:lnTo>
                  <a:pt x="1435608" y="4190"/>
                </a:lnTo>
              </a:path>
            </a:pathLst>
          </a:custGeom>
          <a:ln w="25908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14222" y="2800350"/>
            <a:ext cx="1450975" cy="1308100"/>
          </a:xfrm>
          <a:custGeom>
            <a:avLst/>
            <a:gdLst/>
            <a:ahLst/>
            <a:cxnLst/>
            <a:rect l="l" t="t" r="r" b="b"/>
            <a:pathLst>
              <a:path w="1450975" h="1308100">
                <a:moveTo>
                  <a:pt x="0" y="653795"/>
                </a:moveTo>
                <a:lnTo>
                  <a:pt x="1673" y="609035"/>
                </a:lnTo>
                <a:lnTo>
                  <a:pt x="6621" y="565084"/>
                </a:lnTo>
                <a:lnTo>
                  <a:pt x="14736" y="522039"/>
                </a:lnTo>
                <a:lnTo>
                  <a:pt x="25909" y="479998"/>
                </a:lnTo>
                <a:lnTo>
                  <a:pt x="40034" y="439058"/>
                </a:lnTo>
                <a:lnTo>
                  <a:pt x="57001" y="399317"/>
                </a:lnTo>
                <a:lnTo>
                  <a:pt x="76703" y="360873"/>
                </a:lnTo>
                <a:lnTo>
                  <a:pt x="99031" y="323821"/>
                </a:lnTo>
                <a:lnTo>
                  <a:pt x="123879" y="288261"/>
                </a:lnTo>
                <a:lnTo>
                  <a:pt x="151137" y="254289"/>
                </a:lnTo>
                <a:lnTo>
                  <a:pt x="180698" y="222003"/>
                </a:lnTo>
                <a:lnTo>
                  <a:pt x="212455" y="191500"/>
                </a:lnTo>
                <a:lnTo>
                  <a:pt x="246298" y="162877"/>
                </a:lnTo>
                <a:lnTo>
                  <a:pt x="282120" y="136232"/>
                </a:lnTo>
                <a:lnTo>
                  <a:pt x="319813" y="111663"/>
                </a:lnTo>
                <a:lnTo>
                  <a:pt x="359268" y="89266"/>
                </a:lnTo>
                <a:lnTo>
                  <a:pt x="400379" y="69140"/>
                </a:lnTo>
                <a:lnTo>
                  <a:pt x="443037" y="51381"/>
                </a:lnTo>
                <a:lnTo>
                  <a:pt x="487134" y="36087"/>
                </a:lnTo>
                <a:lnTo>
                  <a:pt x="532562" y="23355"/>
                </a:lnTo>
                <a:lnTo>
                  <a:pt x="579213" y="13283"/>
                </a:lnTo>
                <a:lnTo>
                  <a:pt x="626978" y="5968"/>
                </a:lnTo>
                <a:lnTo>
                  <a:pt x="675751" y="1508"/>
                </a:lnTo>
                <a:lnTo>
                  <a:pt x="725423" y="0"/>
                </a:lnTo>
                <a:lnTo>
                  <a:pt x="775096" y="1508"/>
                </a:lnTo>
                <a:lnTo>
                  <a:pt x="823869" y="5968"/>
                </a:lnTo>
                <a:lnTo>
                  <a:pt x="871634" y="13283"/>
                </a:lnTo>
                <a:lnTo>
                  <a:pt x="918285" y="23355"/>
                </a:lnTo>
                <a:lnTo>
                  <a:pt x="963713" y="36087"/>
                </a:lnTo>
                <a:lnTo>
                  <a:pt x="1007810" y="51381"/>
                </a:lnTo>
                <a:lnTo>
                  <a:pt x="1050468" y="69140"/>
                </a:lnTo>
                <a:lnTo>
                  <a:pt x="1091579" y="89266"/>
                </a:lnTo>
                <a:lnTo>
                  <a:pt x="1131034" y="111663"/>
                </a:lnTo>
                <a:lnTo>
                  <a:pt x="1168727" y="136232"/>
                </a:lnTo>
                <a:lnTo>
                  <a:pt x="1204549" y="162877"/>
                </a:lnTo>
                <a:lnTo>
                  <a:pt x="1238392" y="191500"/>
                </a:lnTo>
                <a:lnTo>
                  <a:pt x="1270149" y="222003"/>
                </a:lnTo>
                <a:lnTo>
                  <a:pt x="1299710" y="254289"/>
                </a:lnTo>
                <a:lnTo>
                  <a:pt x="1326968" y="288261"/>
                </a:lnTo>
                <a:lnTo>
                  <a:pt x="1351816" y="323821"/>
                </a:lnTo>
                <a:lnTo>
                  <a:pt x="1374144" y="360873"/>
                </a:lnTo>
                <a:lnTo>
                  <a:pt x="1393846" y="399317"/>
                </a:lnTo>
                <a:lnTo>
                  <a:pt x="1410813" y="439058"/>
                </a:lnTo>
                <a:lnTo>
                  <a:pt x="1424938" y="479998"/>
                </a:lnTo>
                <a:lnTo>
                  <a:pt x="1436111" y="522039"/>
                </a:lnTo>
                <a:lnTo>
                  <a:pt x="1444226" y="565084"/>
                </a:lnTo>
                <a:lnTo>
                  <a:pt x="1449174" y="609035"/>
                </a:lnTo>
                <a:lnTo>
                  <a:pt x="1450848" y="653795"/>
                </a:lnTo>
                <a:lnTo>
                  <a:pt x="1449174" y="698556"/>
                </a:lnTo>
                <a:lnTo>
                  <a:pt x="1444226" y="742507"/>
                </a:lnTo>
                <a:lnTo>
                  <a:pt x="1436111" y="785552"/>
                </a:lnTo>
                <a:lnTo>
                  <a:pt x="1424938" y="827593"/>
                </a:lnTo>
                <a:lnTo>
                  <a:pt x="1410813" y="868533"/>
                </a:lnTo>
                <a:lnTo>
                  <a:pt x="1393846" y="908274"/>
                </a:lnTo>
                <a:lnTo>
                  <a:pt x="1374144" y="946718"/>
                </a:lnTo>
                <a:lnTo>
                  <a:pt x="1351816" y="983770"/>
                </a:lnTo>
                <a:lnTo>
                  <a:pt x="1326968" y="1019330"/>
                </a:lnTo>
                <a:lnTo>
                  <a:pt x="1299710" y="1053302"/>
                </a:lnTo>
                <a:lnTo>
                  <a:pt x="1270149" y="1085588"/>
                </a:lnTo>
                <a:lnTo>
                  <a:pt x="1238392" y="1116091"/>
                </a:lnTo>
                <a:lnTo>
                  <a:pt x="1204549" y="1144714"/>
                </a:lnTo>
                <a:lnTo>
                  <a:pt x="1168727" y="1171359"/>
                </a:lnTo>
                <a:lnTo>
                  <a:pt x="1131034" y="1195928"/>
                </a:lnTo>
                <a:lnTo>
                  <a:pt x="1091579" y="1218325"/>
                </a:lnTo>
                <a:lnTo>
                  <a:pt x="1050468" y="1238451"/>
                </a:lnTo>
                <a:lnTo>
                  <a:pt x="1007810" y="1256210"/>
                </a:lnTo>
                <a:lnTo>
                  <a:pt x="963713" y="1271504"/>
                </a:lnTo>
                <a:lnTo>
                  <a:pt x="918285" y="1284236"/>
                </a:lnTo>
                <a:lnTo>
                  <a:pt x="871634" y="1294308"/>
                </a:lnTo>
                <a:lnTo>
                  <a:pt x="823869" y="1301623"/>
                </a:lnTo>
                <a:lnTo>
                  <a:pt x="775096" y="1306083"/>
                </a:lnTo>
                <a:lnTo>
                  <a:pt x="725423" y="1307592"/>
                </a:lnTo>
                <a:lnTo>
                  <a:pt x="675751" y="1306083"/>
                </a:lnTo>
                <a:lnTo>
                  <a:pt x="626978" y="1301623"/>
                </a:lnTo>
                <a:lnTo>
                  <a:pt x="579213" y="1294308"/>
                </a:lnTo>
                <a:lnTo>
                  <a:pt x="532562" y="1284236"/>
                </a:lnTo>
                <a:lnTo>
                  <a:pt x="487134" y="1271504"/>
                </a:lnTo>
                <a:lnTo>
                  <a:pt x="443037" y="1256210"/>
                </a:lnTo>
                <a:lnTo>
                  <a:pt x="400379" y="1238451"/>
                </a:lnTo>
                <a:lnTo>
                  <a:pt x="359268" y="1218325"/>
                </a:lnTo>
                <a:lnTo>
                  <a:pt x="319813" y="1195928"/>
                </a:lnTo>
                <a:lnTo>
                  <a:pt x="282120" y="1171359"/>
                </a:lnTo>
                <a:lnTo>
                  <a:pt x="246298" y="1144714"/>
                </a:lnTo>
                <a:lnTo>
                  <a:pt x="212455" y="1116091"/>
                </a:lnTo>
                <a:lnTo>
                  <a:pt x="180698" y="1085588"/>
                </a:lnTo>
                <a:lnTo>
                  <a:pt x="151137" y="1053302"/>
                </a:lnTo>
                <a:lnTo>
                  <a:pt x="123879" y="1019330"/>
                </a:lnTo>
                <a:lnTo>
                  <a:pt x="99031" y="983770"/>
                </a:lnTo>
                <a:lnTo>
                  <a:pt x="76703" y="946718"/>
                </a:lnTo>
                <a:lnTo>
                  <a:pt x="57001" y="908274"/>
                </a:lnTo>
                <a:lnTo>
                  <a:pt x="40034" y="868533"/>
                </a:lnTo>
                <a:lnTo>
                  <a:pt x="25909" y="827593"/>
                </a:lnTo>
                <a:lnTo>
                  <a:pt x="14736" y="785552"/>
                </a:lnTo>
                <a:lnTo>
                  <a:pt x="6621" y="742507"/>
                </a:lnTo>
                <a:lnTo>
                  <a:pt x="1673" y="698556"/>
                </a:lnTo>
                <a:lnTo>
                  <a:pt x="0" y="653795"/>
                </a:lnTo>
                <a:close/>
              </a:path>
            </a:pathLst>
          </a:custGeom>
          <a:ln w="25907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21841" y="3281045"/>
            <a:ext cx="1435735" cy="48260"/>
          </a:xfrm>
          <a:custGeom>
            <a:avLst/>
            <a:gdLst/>
            <a:ahLst/>
            <a:cxnLst/>
            <a:rect l="l" t="t" r="r" b="b"/>
            <a:pathLst>
              <a:path w="1435735" h="48260">
                <a:moveTo>
                  <a:pt x="0" y="4190"/>
                </a:moveTo>
                <a:lnTo>
                  <a:pt x="51006" y="16085"/>
                </a:lnTo>
                <a:lnTo>
                  <a:pt x="77198" y="22193"/>
                </a:lnTo>
                <a:lnTo>
                  <a:pt x="86848" y="24443"/>
                </a:lnTo>
                <a:lnTo>
                  <a:pt x="139812" y="34932"/>
                </a:lnTo>
                <a:lnTo>
                  <a:pt x="192151" y="42195"/>
                </a:lnTo>
                <a:lnTo>
                  <a:pt x="244994" y="46553"/>
                </a:lnTo>
                <a:lnTo>
                  <a:pt x="298089" y="48005"/>
                </a:lnTo>
                <a:lnTo>
                  <a:pt x="351188" y="46553"/>
                </a:lnTo>
                <a:lnTo>
                  <a:pt x="404039" y="42195"/>
                </a:lnTo>
                <a:lnTo>
                  <a:pt x="456393" y="34932"/>
                </a:lnTo>
                <a:lnTo>
                  <a:pt x="508000" y="24764"/>
                </a:lnTo>
                <a:lnTo>
                  <a:pt x="559565" y="13930"/>
                </a:lnTo>
                <a:lnTo>
                  <a:pt x="611889" y="6191"/>
                </a:lnTo>
                <a:lnTo>
                  <a:pt x="664720" y="1547"/>
                </a:lnTo>
                <a:lnTo>
                  <a:pt x="717804" y="0"/>
                </a:lnTo>
                <a:lnTo>
                  <a:pt x="770887" y="1547"/>
                </a:lnTo>
                <a:lnTo>
                  <a:pt x="823718" y="6191"/>
                </a:lnTo>
                <a:lnTo>
                  <a:pt x="876042" y="13930"/>
                </a:lnTo>
                <a:lnTo>
                  <a:pt x="927608" y="24764"/>
                </a:lnTo>
                <a:lnTo>
                  <a:pt x="979981" y="34932"/>
                </a:lnTo>
                <a:lnTo>
                  <a:pt x="1032696" y="42195"/>
                </a:lnTo>
                <a:lnTo>
                  <a:pt x="1085596" y="46553"/>
                </a:lnTo>
                <a:lnTo>
                  <a:pt x="1138523" y="48005"/>
                </a:lnTo>
                <a:lnTo>
                  <a:pt x="1191319" y="46553"/>
                </a:lnTo>
                <a:lnTo>
                  <a:pt x="1243826" y="42195"/>
                </a:lnTo>
                <a:lnTo>
                  <a:pt x="1295886" y="34932"/>
                </a:lnTo>
                <a:lnTo>
                  <a:pt x="1347343" y="24764"/>
                </a:lnTo>
                <a:lnTo>
                  <a:pt x="1398371" y="12870"/>
                </a:lnTo>
                <a:lnTo>
                  <a:pt x="1424574" y="6762"/>
                </a:lnTo>
                <a:lnTo>
                  <a:pt x="1434228" y="4512"/>
                </a:lnTo>
                <a:lnTo>
                  <a:pt x="1435608" y="4190"/>
                </a:lnTo>
              </a:path>
            </a:pathLst>
          </a:custGeom>
          <a:ln w="25908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8180" y="2578607"/>
            <a:ext cx="2109470" cy="692150"/>
          </a:xfrm>
          <a:custGeom>
            <a:avLst/>
            <a:gdLst/>
            <a:ahLst/>
            <a:cxnLst/>
            <a:rect l="l" t="t" r="r" b="b"/>
            <a:pathLst>
              <a:path w="2109470" h="692150">
                <a:moveTo>
                  <a:pt x="1993900" y="0"/>
                </a:moveTo>
                <a:lnTo>
                  <a:pt x="115315" y="0"/>
                </a:lnTo>
                <a:lnTo>
                  <a:pt x="70428" y="9070"/>
                </a:lnTo>
                <a:lnTo>
                  <a:pt x="33774" y="33797"/>
                </a:lnTo>
                <a:lnTo>
                  <a:pt x="9061" y="70455"/>
                </a:lnTo>
                <a:lnTo>
                  <a:pt x="0" y="115316"/>
                </a:lnTo>
                <a:lnTo>
                  <a:pt x="0" y="576580"/>
                </a:lnTo>
                <a:lnTo>
                  <a:pt x="9061" y="621440"/>
                </a:lnTo>
                <a:lnTo>
                  <a:pt x="33774" y="658098"/>
                </a:lnTo>
                <a:lnTo>
                  <a:pt x="70428" y="682825"/>
                </a:lnTo>
                <a:lnTo>
                  <a:pt x="115315" y="691896"/>
                </a:lnTo>
                <a:lnTo>
                  <a:pt x="1993900" y="691896"/>
                </a:lnTo>
                <a:lnTo>
                  <a:pt x="2038760" y="682825"/>
                </a:lnTo>
                <a:lnTo>
                  <a:pt x="2075418" y="658098"/>
                </a:lnTo>
                <a:lnTo>
                  <a:pt x="2100145" y="621440"/>
                </a:lnTo>
                <a:lnTo>
                  <a:pt x="2109216" y="576580"/>
                </a:lnTo>
                <a:lnTo>
                  <a:pt x="2109216" y="115316"/>
                </a:lnTo>
                <a:lnTo>
                  <a:pt x="2100145" y="70455"/>
                </a:lnTo>
                <a:lnTo>
                  <a:pt x="2075418" y="33797"/>
                </a:lnTo>
                <a:lnTo>
                  <a:pt x="2038760" y="9070"/>
                </a:lnTo>
                <a:lnTo>
                  <a:pt x="1993900" y="0"/>
                </a:lnTo>
                <a:close/>
              </a:path>
            </a:pathLst>
          </a:custGeom>
          <a:solidFill>
            <a:srgbClr val="F1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407667" y="3610736"/>
            <a:ext cx="6527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1D516C"/>
                </a:solidFill>
                <a:latin typeface="Microsoft YaHei UI"/>
                <a:cs typeface="Microsoft YaHei UI"/>
              </a:rPr>
              <a:t>Data</a:t>
            </a:r>
            <a:r>
              <a:rPr sz="1000" b="1" spc="-70" dirty="0">
                <a:solidFill>
                  <a:srgbClr val="1D516C"/>
                </a:solidFill>
                <a:latin typeface="Microsoft YaHei UI"/>
                <a:cs typeface="Microsoft YaHei UI"/>
              </a:rPr>
              <a:t> </a:t>
            </a:r>
            <a:r>
              <a:rPr sz="1000" b="1" spc="-5" dirty="0">
                <a:solidFill>
                  <a:srgbClr val="1D516C"/>
                </a:solidFill>
                <a:latin typeface="Microsoft YaHei UI"/>
                <a:cs typeface="Microsoft YaHei UI"/>
              </a:rPr>
              <a:t>Lake</a:t>
            </a:r>
            <a:endParaRPr sz="1000">
              <a:latin typeface="Microsoft YaHei UI"/>
              <a:cs typeface="Microsoft YaHei U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659123" y="1836420"/>
            <a:ext cx="4937760" cy="0"/>
          </a:xfrm>
          <a:custGeom>
            <a:avLst/>
            <a:gdLst/>
            <a:ahLst/>
            <a:cxnLst/>
            <a:rect l="l" t="t" r="r" b="b"/>
            <a:pathLst>
              <a:path w="4937759">
                <a:moveTo>
                  <a:pt x="0" y="0"/>
                </a:moveTo>
                <a:lnTo>
                  <a:pt x="4937759" y="0"/>
                </a:lnTo>
              </a:path>
            </a:pathLst>
          </a:custGeom>
          <a:ln w="9144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659123" y="2279904"/>
            <a:ext cx="4937760" cy="0"/>
          </a:xfrm>
          <a:custGeom>
            <a:avLst/>
            <a:gdLst/>
            <a:ahLst/>
            <a:cxnLst/>
            <a:rect l="l" t="t" r="r" b="b"/>
            <a:pathLst>
              <a:path w="4937759">
                <a:moveTo>
                  <a:pt x="0" y="0"/>
                </a:moveTo>
                <a:lnTo>
                  <a:pt x="4937759" y="0"/>
                </a:lnTo>
              </a:path>
            </a:pathLst>
          </a:custGeom>
          <a:ln w="9144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659123" y="2724911"/>
            <a:ext cx="4937760" cy="0"/>
          </a:xfrm>
          <a:custGeom>
            <a:avLst/>
            <a:gdLst/>
            <a:ahLst/>
            <a:cxnLst/>
            <a:rect l="l" t="t" r="r" b="b"/>
            <a:pathLst>
              <a:path w="4937759">
                <a:moveTo>
                  <a:pt x="0" y="0"/>
                </a:moveTo>
                <a:lnTo>
                  <a:pt x="4937759" y="0"/>
                </a:lnTo>
              </a:path>
            </a:pathLst>
          </a:custGeom>
          <a:ln w="9144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659123" y="3168395"/>
            <a:ext cx="4937760" cy="0"/>
          </a:xfrm>
          <a:custGeom>
            <a:avLst/>
            <a:gdLst/>
            <a:ahLst/>
            <a:cxnLst/>
            <a:rect l="l" t="t" r="r" b="b"/>
            <a:pathLst>
              <a:path w="4937759">
                <a:moveTo>
                  <a:pt x="0" y="0"/>
                </a:moveTo>
                <a:lnTo>
                  <a:pt x="4937759" y="0"/>
                </a:lnTo>
              </a:path>
            </a:pathLst>
          </a:custGeom>
          <a:ln w="9144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659123" y="3611879"/>
            <a:ext cx="4937760" cy="0"/>
          </a:xfrm>
          <a:custGeom>
            <a:avLst/>
            <a:gdLst/>
            <a:ahLst/>
            <a:cxnLst/>
            <a:rect l="l" t="t" r="r" b="b"/>
            <a:pathLst>
              <a:path w="4937759">
                <a:moveTo>
                  <a:pt x="0" y="0"/>
                </a:moveTo>
                <a:lnTo>
                  <a:pt x="4937759" y="0"/>
                </a:lnTo>
              </a:path>
            </a:pathLst>
          </a:custGeom>
          <a:ln w="9144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659123" y="4055364"/>
            <a:ext cx="4937760" cy="0"/>
          </a:xfrm>
          <a:custGeom>
            <a:avLst/>
            <a:gdLst/>
            <a:ahLst/>
            <a:cxnLst/>
            <a:rect l="l" t="t" r="r" b="b"/>
            <a:pathLst>
              <a:path w="4937759">
                <a:moveTo>
                  <a:pt x="0" y="0"/>
                </a:moveTo>
                <a:lnTo>
                  <a:pt x="4937759" y="0"/>
                </a:lnTo>
              </a:path>
            </a:pathLst>
          </a:custGeom>
          <a:ln w="9144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60651" y="2465832"/>
            <a:ext cx="144780" cy="652780"/>
          </a:xfrm>
          <a:custGeom>
            <a:avLst/>
            <a:gdLst/>
            <a:ahLst/>
            <a:cxnLst/>
            <a:rect l="l" t="t" r="r" b="b"/>
            <a:pathLst>
              <a:path w="144780" h="652780">
                <a:moveTo>
                  <a:pt x="10160" y="583184"/>
                </a:moveTo>
                <a:lnTo>
                  <a:pt x="5334" y="583692"/>
                </a:lnTo>
                <a:lnTo>
                  <a:pt x="0" y="590295"/>
                </a:lnTo>
                <a:lnTo>
                  <a:pt x="635" y="594994"/>
                </a:lnTo>
                <a:lnTo>
                  <a:pt x="72136" y="652272"/>
                </a:lnTo>
                <a:lnTo>
                  <a:pt x="84348" y="642493"/>
                </a:lnTo>
                <a:lnTo>
                  <a:pt x="64516" y="642493"/>
                </a:lnTo>
                <a:lnTo>
                  <a:pt x="64516" y="626668"/>
                </a:lnTo>
                <a:lnTo>
                  <a:pt x="10160" y="583184"/>
                </a:lnTo>
                <a:close/>
              </a:path>
              <a:path w="144780" h="652780">
                <a:moveTo>
                  <a:pt x="64516" y="626668"/>
                </a:moveTo>
                <a:lnTo>
                  <a:pt x="64516" y="642493"/>
                </a:lnTo>
                <a:lnTo>
                  <a:pt x="79756" y="642493"/>
                </a:lnTo>
                <a:lnTo>
                  <a:pt x="79756" y="636524"/>
                </a:lnTo>
                <a:lnTo>
                  <a:pt x="67437" y="636524"/>
                </a:lnTo>
                <a:lnTo>
                  <a:pt x="72136" y="632764"/>
                </a:lnTo>
                <a:lnTo>
                  <a:pt x="64516" y="626668"/>
                </a:lnTo>
                <a:close/>
              </a:path>
              <a:path w="144780" h="652780">
                <a:moveTo>
                  <a:pt x="134112" y="583184"/>
                </a:moveTo>
                <a:lnTo>
                  <a:pt x="79756" y="626668"/>
                </a:lnTo>
                <a:lnTo>
                  <a:pt x="79756" y="642493"/>
                </a:lnTo>
                <a:lnTo>
                  <a:pt x="84348" y="642493"/>
                </a:lnTo>
                <a:lnTo>
                  <a:pt x="143637" y="594994"/>
                </a:lnTo>
                <a:lnTo>
                  <a:pt x="144272" y="590295"/>
                </a:lnTo>
                <a:lnTo>
                  <a:pt x="138937" y="583692"/>
                </a:lnTo>
                <a:lnTo>
                  <a:pt x="134112" y="583184"/>
                </a:lnTo>
                <a:close/>
              </a:path>
              <a:path w="144780" h="652780">
                <a:moveTo>
                  <a:pt x="72136" y="632764"/>
                </a:moveTo>
                <a:lnTo>
                  <a:pt x="67437" y="636524"/>
                </a:lnTo>
                <a:lnTo>
                  <a:pt x="76835" y="636524"/>
                </a:lnTo>
                <a:lnTo>
                  <a:pt x="72136" y="632764"/>
                </a:lnTo>
                <a:close/>
              </a:path>
              <a:path w="144780" h="652780">
                <a:moveTo>
                  <a:pt x="79756" y="626668"/>
                </a:moveTo>
                <a:lnTo>
                  <a:pt x="72136" y="632764"/>
                </a:lnTo>
                <a:lnTo>
                  <a:pt x="76835" y="636524"/>
                </a:lnTo>
                <a:lnTo>
                  <a:pt x="79756" y="636524"/>
                </a:lnTo>
                <a:lnTo>
                  <a:pt x="79756" y="626668"/>
                </a:lnTo>
                <a:close/>
              </a:path>
              <a:path w="144780" h="652780">
                <a:moveTo>
                  <a:pt x="79756" y="0"/>
                </a:moveTo>
                <a:lnTo>
                  <a:pt x="64516" y="0"/>
                </a:lnTo>
                <a:lnTo>
                  <a:pt x="64516" y="626668"/>
                </a:lnTo>
                <a:lnTo>
                  <a:pt x="72136" y="632764"/>
                </a:lnTo>
                <a:lnTo>
                  <a:pt x="79755" y="626668"/>
                </a:lnTo>
                <a:lnTo>
                  <a:pt x="79756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047238" y="1061466"/>
            <a:ext cx="0" cy="3331845"/>
          </a:xfrm>
          <a:custGeom>
            <a:avLst/>
            <a:gdLst/>
            <a:ahLst/>
            <a:cxnLst/>
            <a:rect l="l" t="t" r="r" b="b"/>
            <a:pathLst>
              <a:path h="3331845">
                <a:moveTo>
                  <a:pt x="0" y="0"/>
                </a:moveTo>
                <a:lnTo>
                  <a:pt x="0" y="3331464"/>
                </a:lnTo>
              </a:path>
            </a:pathLst>
          </a:custGeom>
          <a:ln w="19812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60347" y="1200911"/>
            <a:ext cx="920750" cy="920750"/>
          </a:xfrm>
          <a:custGeom>
            <a:avLst/>
            <a:gdLst/>
            <a:ahLst/>
            <a:cxnLst/>
            <a:rect l="l" t="t" r="r" b="b"/>
            <a:pathLst>
              <a:path w="920750" h="920750">
                <a:moveTo>
                  <a:pt x="460247" y="0"/>
                </a:moveTo>
                <a:lnTo>
                  <a:pt x="413200" y="2376"/>
                </a:lnTo>
                <a:lnTo>
                  <a:pt x="367509" y="9353"/>
                </a:lnTo>
                <a:lnTo>
                  <a:pt x="323406" y="20697"/>
                </a:lnTo>
                <a:lnTo>
                  <a:pt x="281124" y="36177"/>
                </a:lnTo>
                <a:lnTo>
                  <a:pt x="240893" y="55561"/>
                </a:lnTo>
                <a:lnTo>
                  <a:pt x="202945" y="78619"/>
                </a:lnTo>
                <a:lnTo>
                  <a:pt x="167512" y="105117"/>
                </a:lnTo>
                <a:lnTo>
                  <a:pt x="134826" y="134826"/>
                </a:lnTo>
                <a:lnTo>
                  <a:pt x="105117" y="167512"/>
                </a:lnTo>
                <a:lnTo>
                  <a:pt x="78619" y="202945"/>
                </a:lnTo>
                <a:lnTo>
                  <a:pt x="55561" y="240893"/>
                </a:lnTo>
                <a:lnTo>
                  <a:pt x="36177" y="281124"/>
                </a:lnTo>
                <a:lnTo>
                  <a:pt x="20697" y="323406"/>
                </a:lnTo>
                <a:lnTo>
                  <a:pt x="9353" y="367509"/>
                </a:lnTo>
                <a:lnTo>
                  <a:pt x="2376" y="413200"/>
                </a:lnTo>
                <a:lnTo>
                  <a:pt x="0" y="460248"/>
                </a:lnTo>
                <a:lnTo>
                  <a:pt x="2376" y="507295"/>
                </a:lnTo>
                <a:lnTo>
                  <a:pt x="9353" y="552986"/>
                </a:lnTo>
                <a:lnTo>
                  <a:pt x="20697" y="597089"/>
                </a:lnTo>
                <a:lnTo>
                  <a:pt x="36177" y="639371"/>
                </a:lnTo>
                <a:lnTo>
                  <a:pt x="55561" y="679602"/>
                </a:lnTo>
                <a:lnTo>
                  <a:pt x="78619" y="717550"/>
                </a:lnTo>
                <a:lnTo>
                  <a:pt x="105117" y="752983"/>
                </a:lnTo>
                <a:lnTo>
                  <a:pt x="134826" y="785669"/>
                </a:lnTo>
                <a:lnTo>
                  <a:pt x="167512" y="815378"/>
                </a:lnTo>
                <a:lnTo>
                  <a:pt x="202945" y="841876"/>
                </a:lnTo>
                <a:lnTo>
                  <a:pt x="240893" y="864934"/>
                </a:lnTo>
                <a:lnTo>
                  <a:pt x="281124" y="884318"/>
                </a:lnTo>
                <a:lnTo>
                  <a:pt x="323406" y="899798"/>
                </a:lnTo>
                <a:lnTo>
                  <a:pt x="367509" y="911142"/>
                </a:lnTo>
                <a:lnTo>
                  <a:pt x="413200" y="918119"/>
                </a:lnTo>
                <a:lnTo>
                  <a:pt x="460247" y="920495"/>
                </a:lnTo>
                <a:lnTo>
                  <a:pt x="507295" y="918119"/>
                </a:lnTo>
                <a:lnTo>
                  <a:pt x="552986" y="911142"/>
                </a:lnTo>
                <a:lnTo>
                  <a:pt x="597089" y="899798"/>
                </a:lnTo>
                <a:lnTo>
                  <a:pt x="612536" y="894143"/>
                </a:lnTo>
                <a:lnTo>
                  <a:pt x="460247" y="894143"/>
                </a:lnTo>
                <a:lnTo>
                  <a:pt x="414500" y="891736"/>
                </a:lnTo>
                <a:lnTo>
                  <a:pt x="369163" y="884517"/>
                </a:lnTo>
                <a:lnTo>
                  <a:pt x="324644" y="872484"/>
                </a:lnTo>
                <a:lnTo>
                  <a:pt x="281353" y="855639"/>
                </a:lnTo>
                <a:lnTo>
                  <a:pt x="239699" y="833980"/>
                </a:lnTo>
                <a:lnTo>
                  <a:pt x="200092" y="807508"/>
                </a:lnTo>
                <a:lnTo>
                  <a:pt x="162940" y="776224"/>
                </a:lnTo>
                <a:lnTo>
                  <a:pt x="130253" y="741972"/>
                </a:lnTo>
                <a:lnTo>
                  <a:pt x="102009" y="705152"/>
                </a:lnTo>
                <a:lnTo>
                  <a:pt x="78219" y="666137"/>
                </a:lnTo>
                <a:lnTo>
                  <a:pt x="58894" y="625301"/>
                </a:lnTo>
                <a:lnTo>
                  <a:pt x="44046" y="583019"/>
                </a:lnTo>
                <a:lnTo>
                  <a:pt x="33686" y="539664"/>
                </a:lnTo>
                <a:lnTo>
                  <a:pt x="27825" y="495611"/>
                </a:lnTo>
                <a:lnTo>
                  <a:pt x="26475" y="451234"/>
                </a:lnTo>
                <a:lnTo>
                  <a:pt x="29647" y="406906"/>
                </a:lnTo>
                <a:lnTo>
                  <a:pt x="37352" y="363003"/>
                </a:lnTo>
                <a:lnTo>
                  <a:pt x="49601" y="319898"/>
                </a:lnTo>
                <a:lnTo>
                  <a:pt x="66407" y="277965"/>
                </a:lnTo>
                <a:lnTo>
                  <a:pt x="87779" y="237578"/>
                </a:lnTo>
                <a:lnTo>
                  <a:pt x="113731" y="199112"/>
                </a:lnTo>
                <a:lnTo>
                  <a:pt x="144272" y="162940"/>
                </a:lnTo>
                <a:lnTo>
                  <a:pt x="181609" y="162940"/>
                </a:lnTo>
                <a:lnTo>
                  <a:pt x="162940" y="144272"/>
                </a:lnTo>
                <a:lnTo>
                  <a:pt x="200092" y="112987"/>
                </a:lnTo>
                <a:lnTo>
                  <a:pt x="239699" y="86515"/>
                </a:lnTo>
                <a:lnTo>
                  <a:pt x="281353" y="64856"/>
                </a:lnTo>
                <a:lnTo>
                  <a:pt x="324644" y="48011"/>
                </a:lnTo>
                <a:lnTo>
                  <a:pt x="369163" y="35978"/>
                </a:lnTo>
                <a:lnTo>
                  <a:pt x="414500" y="28759"/>
                </a:lnTo>
                <a:lnTo>
                  <a:pt x="460248" y="26352"/>
                </a:lnTo>
                <a:lnTo>
                  <a:pt x="612536" y="26352"/>
                </a:lnTo>
                <a:lnTo>
                  <a:pt x="597089" y="20697"/>
                </a:lnTo>
                <a:lnTo>
                  <a:pt x="552986" y="9353"/>
                </a:lnTo>
                <a:lnTo>
                  <a:pt x="507295" y="2376"/>
                </a:lnTo>
                <a:lnTo>
                  <a:pt x="460247" y="0"/>
                </a:lnTo>
                <a:close/>
              </a:path>
              <a:path w="920750" h="920750">
                <a:moveTo>
                  <a:pt x="181609" y="162940"/>
                </a:moveTo>
                <a:lnTo>
                  <a:pt x="144272" y="162940"/>
                </a:lnTo>
                <a:lnTo>
                  <a:pt x="757554" y="776224"/>
                </a:lnTo>
                <a:lnTo>
                  <a:pt x="720403" y="807508"/>
                </a:lnTo>
                <a:lnTo>
                  <a:pt x="680796" y="833980"/>
                </a:lnTo>
                <a:lnTo>
                  <a:pt x="639142" y="855639"/>
                </a:lnTo>
                <a:lnTo>
                  <a:pt x="595851" y="872484"/>
                </a:lnTo>
                <a:lnTo>
                  <a:pt x="551332" y="884517"/>
                </a:lnTo>
                <a:lnTo>
                  <a:pt x="505995" y="891736"/>
                </a:lnTo>
                <a:lnTo>
                  <a:pt x="460247" y="894143"/>
                </a:lnTo>
                <a:lnTo>
                  <a:pt x="612536" y="894143"/>
                </a:lnTo>
                <a:lnTo>
                  <a:pt x="679602" y="864934"/>
                </a:lnTo>
                <a:lnTo>
                  <a:pt x="717550" y="841876"/>
                </a:lnTo>
                <a:lnTo>
                  <a:pt x="752983" y="815378"/>
                </a:lnTo>
                <a:lnTo>
                  <a:pt x="785669" y="785669"/>
                </a:lnTo>
                <a:lnTo>
                  <a:pt x="811222" y="757555"/>
                </a:lnTo>
                <a:lnTo>
                  <a:pt x="776224" y="757555"/>
                </a:lnTo>
                <a:lnTo>
                  <a:pt x="181609" y="162940"/>
                </a:lnTo>
                <a:close/>
              </a:path>
              <a:path w="920750" h="920750">
                <a:moveTo>
                  <a:pt x="612536" y="26352"/>
                </a:moveTo>
                <a:lnTo>
                  <a:pt x="460248" y="26352"/>
                </a:lnTo>
                <a:lnTo>
                  <a:pt x="505995" y="28759"/>
                </a:lnTo>
                <a:lnTo>
                  <a:pt x="551332" y="35978"/>
                </a:lnTo>
                <a:lnTo>
                  <a:pt x="595851" y="48011"/>
                </a:lnTo>
                <a:lnTo>
                  <a:pt x="639142" y="64856"/>
                </a:lnTo>
                <a:lnTo>
                  <a:pt x="680796" y="86515"/>
                </a:lnTo>
                <a:lnTo>
                  <a:pt x="720403" y="112987"/>
                </a:lnTo>
                <a:lnTo>
                  <a:pt x="757554" y="144272"/>
                </a:lnTo>
                <a:lnTo>
                  <a:pt x="790237" y="178523"/>
                </a:lnTo>
                <a:lnTo>
                  <a:pt x="818479" y="215343"/>
                </a:lnTo>
                <a:lnTo>
                  <a:pt x="842268" y="254358"/>
                </a:lnTo>
                <a:lnTo>
                  <a:pt x="861592" y="295194"/>
                </a:lnTo>
                <a:lnTo>
                  <a:pt x="876441" y="337476"/>
                </a:lnTo>
                <a:lnTo>
                  <a:pt x="886802" y="380831"/>
                </a:lnTo>
                <a:lnTo>
                  <a:pt x="892664" y="424884"/>
                </a:lnTo>
                <a:lnTo>
                  <a:pt x="894016" y="469261"/>
                </a:lnTo>
                <a:lnTo>
                  <a:pt x="890847" y="513589"/>
                </a:lnTo>
                <a:lnTo>
                  <a:pt x="883143" y="557492"/>
                </a:lnTo>
                <a:lnTo>
                  <a:pt x="870895" y="600597"/>
                </a:lnTo>
                <a:lnTo>
                  <a:pt x="854091" y="642530"/>
                </a:lnTo>
                <a:lnTo>
                  <a:pt x="832718" y="682917"/>
                </a:lnTo>
                <a:lnTo>
                  <a:pt x="806766" y="721383"/>
                </a:lnTo>
                <a:lnTo>
                  <a:pt x="776224" y="757555"/>
                </a:lnTo>
                <a:lnTo>
                  <a:pt x="811222" y="757555"/>
                </a:lnTo>
                <a:lnTo>
                  <a:pt x="841876" y="717550"/>
                </a:lnTo>
                <a:lnTo>
                  <a:pt x="864934" y="679602"/>
                </a:lnTo>
                <a:lnTo>
                  <a:pt x="884318" y="639371"/>
                </a:lnTo>
                <a:lnTo>
                  <a:pt x="899798" y="597089"/>
                </a:lnTo>
                <a:lnTo>
                  <a:pt x="911142" y="552986"/>
                </a:lnTo>
                <a:lnTo>
                  <a:pt x="918119" y="507295"/>
                </a:lnTo>
                <a:lnTo>
                  <a:pt x="920496" y="460248"/>
                </a:lnTo>
                <a:lnTo>
                  <a:pt x="918119" y="413200"/>
                </a:lnTo>
                <a:lnTo>
                  <a:pt x="911142" y="367509"/>
                </a:lnTo>
                <a:lnTo>
                  <a:pt x="899798" y="323406"/>
                </a:lnTo>
                <a:lnTo>
                  <a:pt x="884318" y="281124"/>
                </a:lnTo>
                <a:lnTo>
                  <a:pt x="864934" y="240893"/>
                </a:lnTo>
                <a:lnTo>
                  <a:pt x="841876" y="202945"/>
                </a:lnTo>
                <a:lnTo>
                  <a:pt x="815378" y="167512"/>
                </a:lnTo>
                <a:lnTo>
                  <a:pt x="785669" y="134826"/>
                </a:lnTo>
                <a:lnTo>
                  <a:pt x="752983" y="105117"/>
                </a:lnTo>
                <a:lnTo>
                  <a:pt x="717550" y="78619"/>
                </a:lnTo>
                <a:lnTo>
                  <a:pt x="679602" y="55561"/>
                </a:lnTo>
                <a:lnTo>
                  <a:pt x="639371" y="36177"/>
                </a:lnTo>
                <a:lnTo>
                  <a:pt x="612536" y="26352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76504" y="4786823"/>
            <a:ext cx="3927475" cy="137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©</a:t>
            </a:r>
            <a:r>
              <a:rPr sz="700" spc="1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10" dirty="0">
                <a:solidFill>
                  <a:srgbClr val="0D2836"/>
                </a:solidFill>
                <a:latin typeface="Microsoft YaHei UI"/>
                <a:cs typeface="Microsoft YaHei UI"/>
              </a:rPr>
              <a:t>2019,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Amazon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Web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10" dirty="0">
                <a:solidFill>
                  <a:srgbClr val="0D2836"/>
                </a:solidFill>
                <a:latin typeface="Microsoft YaHei UI"/>
                <a:cs typeface="Microsoft YaHei UI"/>
              </a:rPr>
              <a:t>Services,</a:t>
            </a:r>
            <a:r>
              <a:rPr sz="700" spc="2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Inc.</a:t>
            </a:r>
            <a:r>
              <a:rPr sz="70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or</a:t>
            </a:r>
            <a:r>
              <a:rPr sz="700" spc="1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its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Affiliates.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All</a:t>
            </a:r>
            <a:r>
              <a:rPr sz="70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rights</a:t>
            </a:r>
            <a:r>
              <a:rPr sz="700" spc="1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reserved.</a:t>
            </a:r>
            <a:r>
              <a:rPr sz="700" spc="2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Amazon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Confidential</a:t>
            </a:r>
            <a:endParaRPr sz="7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F1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103107" y="4707635"/>
            <a:ext cx="440435" cy="263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2684" y="127507"/>
            <a:ext cx="726820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414042"/>
                </a:solidFill>
              </a:rPr>
              <a:t>Why choose </a:t>
            </a:r>
            <a:r>
              <a:rPr sz="2800" spc="-45" dirty="0">
                <a:solidFill>
                  <a:srgbClr val="414042"/>
                </a:solidFill>
              </a:rPr>
              <a:t>AWS </a:t>
            </a:r>
            <a:r>
              <a:rPr sz="2800" spc="-5" dirty="0">
                <a:solidFill>
                  <a:srgbClr val="414042"/>
                </a:solidFill>
              </a:rPr>
              <a:t>for </a:t>
            </a:r>
            <a:r>
              <a:rPr sz="2800" dirty="0">
                <a:solidFill>
                  <a:srgbClr val="414042"/>
                </a:solidFill>
              </a:rPr>
              <a:t>data </a:t>
            </a:r>
            <a:r>
              <a:rPr sz="2800" spc="-5" dirty="0">
                <a:solidFill>
                  <a:srgbClr val="414042"/>
                </a:solidFill>
              </a:rPr>
              <a:t>lakes and</a:t>
            </a:r>
            <a:r>
              <a:rPr sz="2800" spc="-90" dirty="0">
                <a:solidFill>
                  <a:srgbClr val="414042"/>
                </a:solidFill>
              </a:rPr>
              <a:t> </a:t>
            </a:r>
            <a:r>
              <a:rPr sz="2800" dirty="0">
                <a:solidFill>
                  <a:srgbClr val="414042"/>
                </a:solidFill>
              </a:rPr>
              <a:t>analytics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2677414" y="2966085"/>
            <a:ext cx="16833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2865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14042"/>
                </a:solidFill>
                <a:latin typeface="Microsoft YaHei UI"/>
                <a:cs typeface="Microsoft YaHei UI"/>
              </a:rPr>
              <a:t>Most</a:t>
            </a:r>
            <a:endParaRPr sz="1800">
              <a:latin typeface="Microsoft YaHei UI"/>
              <a:cs typeface="Microsoft YaHei UI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414042"/>
                </a:solidFill>
                <a:latin typeface="Microsoft YaHei UI"/>
                <a:cs typeface="Microsoft YaHei UI"/>
              </a:rPr>
              <a:t>comprehensive</a:t>
            </a:r>
            <a:endParaRPr sz="1800">
              <a:latin typeface="Microsoft YaHei UI"/>
              <a:cs typeface="Microsoft YaHei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47259" y="2966085"/>
            <a:ext cx="72834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82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14042"/>
                </a:solidFill>
                <a:latin typeface="Microsoft YaHei UI"/>
                <a:cs typeface="Microsoft YaHei UI"/>
              </a:rPr>
              <a:t>Most</a:t>
            </a:r>
            <a:endParaRPr sz="1800">
              <a:latin typeface="Microsoft YaHei UI"/>
              <a:cs typeface="Microsoft YaHei UI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414042"/>
                </a:solidFill>
                <a:latin typeface="Microsoft YaHei UI"/>
                <a:cs typeface="Microsoft YaHei UI"/>
              </a:rPr>
              <a:t>s</a:t>
            </a:r>
            <a:r>
              <a:rPr sz="1800" spc="-5" dirty="0">
                <a:solidFill>
                  <a:srgbClr val="414042"/>
                </a:solidFill>
                <a:latin typeface="Microsoft YaHei UI"/>
                <a:cs typeface="Microsoft YaHei UI"/>
              </a:rPr>
              <a:t>ec</a:t>
            </a:r>
            <a:r>
              <a:rPr sz="1800" spc="-15" dirty="0">
                <a:solidFill>
                  <a:srgbClr val="414042"/>
                </a:solidFill>
                <a:latin typeface="Microsoft YaHei UI"/>
                <a:cs typeface="Microsoft YaHei UI"/>
              </a:rPr>
              <a:t>u</a:t>
            </a:r>
            <a:r>
              <a:rPr sz="1800" spc="-30" dirty="0">
                <a:solidFill>
                  <a:srgbClr val="414042"/>
                </a:solidFill>
                <a:latin typeface="Microsoft YaHei UI"/>
                <a:cs typeface="Microsoft YaHei UI"/>
              </a:rPr>
              <a:t>r</a:t>
            </a:r>
            <a:r>
              <a:rPr sz="1800" dirty="0">
                <a:solidFill>
                  <a:srgbClr val="414042"/>
                </a:solidFill>
                <a:latin typeface="Microsoft YaHei UI"/>
                <a:cs typeface="Microsoft YaHei UI"/>
              </a:rPr>
              <a:t>e</a:t>
            </a:r>
            <a:endParaRPr sz="1800">
              <a:latin typeface="Microsoft YaHei UI"/>
              <a:cs typeface="Microsoft YaHei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56144" y="2966085"/>
            <a:ext cx="8959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14042"/>
                </a:solidFill>
                <a:latin typeface="Microsoft YaHei UI"/>
                <a:cs typeface="Microsoft YaHei UI"/>
              </a:rPr>
              <a:t>Most</a:t>
            </a:r>
            <a:endParaRPr sz="1800">
              <a:latin typeface="Microsoft YaHei UI"/>
              <a:cs typeface="Microsoft YaHei UI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414042"/>
                </a:solidFill>
                <a:latin typeface="Microsoft YaHei UI"/>
                <a:cs typeface="Microsoft YaHei UI"/>
              </a:rPr>
              <a:t>s</a:t>
            </a:r>
            <a:r>
              <a:rPr sz="1800" spc="-5" dirty="0">
                <a:solidFill>
                  <a:srgbClr val="414042"/>
                </a:solidFill>
                <a:latin typeface="Microsoft YaHei UI"/>
                <a:cs typeface="Microsoft YaHei UI"/>
              </a:rPr>
              <a:t>calable</a:t>
            </a:r>
            <a:endParaRPr sz="1800">
              <a:latin typeface="Microsoft YaHei UI"/>
              <a:cs typeface="Microsoft YaHei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4072" y="2966085"/>
            <a:ext cx="14865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14042"/>
                </a:solidFill>
                <a:latin typeface="Microsoft YaHei UI"/>
                <a:cs typeface="Microsoft YaHei UI"/>
              </a:rPr>
              <a:t>Most</a:t>
            </a:r>
            <a:endParaRPr sz="1800">
              <a:latin typeface="Microsoft YaHei UI"/>
              <a:cs typeface="Microsoft YaHei UI"/>
            </a:endParaRPr>
          </a:p>
          <a:p>
            <a:pPr algn="ctr">
              <a:lnSpc>
                <a:spcPct val="100000"/>
              </a:lnSpc>
            </a:pPr>
            <a:r>
              <a:rPr sz="1800" spc="-15" dirty="0">
                <a:solidFill>
                  <a:srgbClr val="414042"/>
                </a:solidFill>
                <a:latin typeface="Microsoft YaHei UI"/>
                <a:cs typeface="Microsoft YaHei UI"/>
              </a:rPr>
              <a:t>cost-effective</a:t>
            </a:r>
            <a:endParaRPr sz="1800">
              <a:latin typeface="Microsoft YaHei UI"/>
              <a:cs typeface="Microsoft YaHei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4944" y="2791967"/>
            <a:ext cx="1463040" cy="0"/>
          </a:xfrm>
          <a:custGeom>
            <a:avLst/>
            <a:gdLst/>
            <a:ahLst/>
            <a:cxnLst/>
            <a:rect l="l" t="t" r="r" b="b"/>
            <a:pathLst>
              <a:path w="1463039">
                <a:moveTo>
                  <a:pt x="0" y="0"/>
                </a:moveTo>
                <a:lnTo>
                  <a:pt x="1463039" y="0"/>
                </a:lnTo>
              </a:path>
            </a:pathLst>
          </a:custGeom>
          <a:ln w="1524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87395" y="2791967"/>
            <a:ext cx="1463040" cy="0"/>
          </a:xfrm>
          <a:custGeom>
            <a:avLst/>
            <a:gdLst/>
            <a:ahLst/>
            <a:cxnLst/>
            <a:rect l="l" t="t" r="r" b="b"/>
            <a:pathLst>
              <a:path w="1463039">
                <a:moveTo>
                  <a:pt x="0" y="0"/>
                </a:moveTo>
                <a:lnTo>
                  <a:pt x="1463040" y="0"/>
                </a:lnTo>
              </a:path>
            </a:pathLst>
          </a:custGeom>
          <a:ln w="1524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78323" y="2791967"/>
            <a:ext cx="1463040" cy="0"/>
          </a:xfrm>
          <a:custGeom>
            <a:avLst/>
            <a:gdLst/>
            <a:ahLst/>
            <a:cxnLst/>
            <a:rect l="l" t="t" r="r" b="b"/>
            <a:pathLst>
              <a:path w="1463039">
                <a:moveTo>
                  <a:pt x="0" y="0"/>
                </a:moveTo>
                <a:lnTo>
                  <a:pt x="1463039" y="0"/>
                </a:lnTo>
              </a:path>
            </a:pathLst>
          </a:custGeom>
          <a:ln w="1524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70776" y="2791967"/>
            <a:ext cx="1463040" cy="0"/>
          </a:xfrm>
          <a:custGeom>
            <a:avLst/>
            <a:gdLst/>
            <a:ahLst/>
            <a:cxnLst/>
            <a:rect l="l" t="t" r="r" b="b"/>
            <a:pathLst>
              <a:path w="1463040">
                <a:moveTo>
                  <a:pt x="0" y="0"/>
                </a:moveTo>
                <a:lnTo>
                  <a:pt x="1463040" y="0"/>
                </a:lnTo>
              </a:path>
            </a:pathLst>
          </a:custGeom>
          <a:ln w="1524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77772" y="1990725"/>
            <a:ext cx="154305" cy="76200"/>
          </a:xfrm>
          <a:custGeom>
            <a:avLst/>
            <a:gdLst/>
            <a:ahLst/>
            <a:cxnLst/>
            <a:rect l="l" t="t" r="r" b="b"/>
            <a:pathLst>
              <a:path w="154305" h="76200">
                <a:moveTo>
                  <a:pt x="0" y="0"/>
                </a:moveTo>
                <a:lnTo>
                  <a:pt x="0" y="75945"/>
                </a:lnTo>
                <a:lnTo>
                  <a:pt x="154228" y="75945"/>
                </a:lnTo>
                <a:lnTo>
                  <a:pt x="126187" y="0"/>
                </a:lnTo>
                <a:lnTo>
                  <a:pt x="0" y="0"/>
                </a:lnTo>
                <a:close/>
              </a:path>
            </a:pathLst>
          </a:custGeom>
          <a:ln w="19811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09471" y="1990775"/>
            <a:ext cx="132715" cy="76200"/>
          </a:xfrm>
          <a:custGeom>
            <a:avLst/>
            <a:gdLst/>
            <a:ahLst/>
            <a:cxnLst/>
            <a:rect l="l" t="t" r="r" b="b"/>
            <a:pathLst>
              <a:path w="132714" h="76200">
                <a:moveTo>
                  <a:pt x="0" y="75895"/>
                </a:moveTo>
                <a:lnTo>
                  <a:pt x="132372" y="75895"/>
                </a:lnTo>
                <a:lnTo>
                  <a:pt x="132372" y="0"/>
                </a:lnTo>
                <a:lnTo>
                  <a:pt x="0" y="0"/>
                </a:lnTo>
                <a:lnTo>
                  <a:pt x="0" y="75895"/>
                </a:lnTo>
                <a:close/>
              </a:path>
            </a:pathLst>
          </a:custGeom>
          <a:ln w="19811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26261" y="1784857"/>
            <a:ext cx="283845" cy="281305"/>
          </a:xfrm>
          <a:custGeom>
            <a:avLst/>
            <a:gdLst/>
            <a:ahLst/>
            <a:cxnLst/>
            <a:rect l="l" t="t" r="r" b="b"/>
            <a:pathLst>
              <a:path w="283844" h="281305">
                <a:moveTo>
                  <a:pt x="0" y="280796"/>
                </a:moveTo>
                <a:lnTo>
                  <a:pt x="283476" y="280796"/>
                </a:lnTo>
                <a:lnTo>
                  <a:pt x="283476" y="0"/>
                </a:lnTo>
                <a:lnTo>
                  <a:pt x="0" y="0"/>
                </a:lnTo>
                <a:lnTo>
                  <a:pt x="0" y="280796"/>
                </a:lnTo>
                <a:close/>
              </a:path>
            </a:pathLst>
          </a:custGeom>
          <a:ln w="19812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70736" y="1844294"/>
            <a:ext cx="156210" cy="221615"/>
          </a:xfrm>
          <a:custGeom>
            <a:avLst/>
            <a:gdLst/>
            <a:ahLst/>
            <a:cxnLst/>
            <a:rect l="l" t="t" r="r" b="b"/>
            <a:pathLst>
              <a:path w="156209" h="221614">
                <a:moveTo>
                  <a:pt x="0" y="60324"/>
                </a:moveTo>
                <a:lnTo>
                  <a:pt x="61696" y="221614"/>
                </a:lnTo>
                <a:lnTo>
                  <a:pt x="155651" y="221614"/>
                </a:lnTo>
                <a:lnTo>
                  <a:pt x="155651" y="0"/>
                </a:lnTo>
                <a:lnTo>
                  <a:pt x="0" y="60324"/>
                </a:lnTo>
                <a:close/>
              </a:path>
            </a:pathLst>
          </a:custGeom>
          <a:ln w="19812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77747" y="2066798"/>
            <a:ext cx="665480" cy="461009"/>
          </a:xfrm>
          <a:custGeom>
            <a:avLst/>
            <a:gdLst/>
            <a:ahLst/>
            <a:cxnLst/>
            <a:rect l="l" t="t" r="r" b="b"/>
            <a:pathLst>
              <a:path w="665480" h="461010">
                <a:moveTo>
                  <a:pt x="551916" y="305307"/>
                </a:moveTo>
                <a:lnTo>
                  <a:pt x="521349" y="299152"/>
                </a:lnTo>
                <a:lnTo>
                  <a:pt x="496449" y="282352"/>
                </a:lnTo>
                <a:lnTo>
                  <a:pt x="479693" y="257409"/>
                </a:lnTo>
                <a:lnTo>
                  <a:pt x="473557" y="226821"/>
                </a:lnTo>
                <a:lnTo>
                  <a:pt x="479693" y="196308"/>
                </a:lnTo>
                <a:lnTo>
                  <a:pt x="496449" y="171402"/>
                </a:lnTo>
                <a:lnTo>
                  <a:pt x="521349" y="154616"/>
                </a:lnTo>
                <a:lnTo>
                  <a:pt x="551916" y="148462"/>
                </a:lnTo>
                <a:lnTo>
                  <a:pt x="665454" y="148462"/>
                </a:lnTo>
                <a:lnTo>
                  <a:pt x="665454" y="0"/>
                </a:lnTo>
                <a:lnTo>
                  <a:pt x="0" y="0"/>
                </a:lnTo>
                <a:lnTo>
                  <a:pt x="0" y="460756"/>
                </a:lnTo>
                <a:lnTo>
                  <a:pt x="665454" y="460756"/>
                </a:lnTo>
                <a:lnTo>
                  <a:pt x="665454" y="305307"/>
                </a:lnTo>
                <a:lnTo>
                  <a:pt x="551916" y="305307"/>
                </a:lnTo>
                <a:close/>
              </a:path>
            </a:pathLst>
          </a:custGeom>
          <a:ln w="19812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51686" y="2214626"/>
            <a:ext cx="236854" cy="157480"/>
          </a:xfrm>
          <a:custGeom>
            <a:avLst/>
            <a:gdLst/>
            <a:ahLst/>
            <a:cxnLst/>
            <a:rect l="l" t="t" r="r" b="b"/>
            <a:pathLst>
              <a:path w="236855" h="157480">
                <a:moveTo>
                  <a:pt x="78486" y="157099"/>
                </a:moveTo>
                <a:lnTo>
                  <a:pt x="236727" y="157099"/>
                </a:lnTo>
                <a:lnTo>
                  <a:pt x="236727" y="0"/>
                </a:lnTo>
                <a:lnTo>
                  <a:pt x="78486" y="0"/>
                </a:lnTo>
                <a:lnTo>
                  <a:pt x="47898" y="6157"/>
                </a:lnTo>
                <a:lnTo>
                  <a:pt x="22955" y="22971"/>
                </a:lnTo>
                <a:lnTo>
                  <a:pt x="6155" y="47952"/>
                </a:lnTo>
                <a:lnTo>
                  <a:pt x="0" y="78612"/>
                </a:lnTo>
                <a:lnTo>
                  <a:pt x="6155" y="109200"/>
                </a:lnTo>
                <a:lnTo>
                  <a:pt x="22955" y="134143"/>
                </a:lnTo>
                <a:lnTo>
                  <a:pt x="47898" y="150943"/>
                </a:lnTo>
                <a:lnTo>
                  <a:pt x="78486" y="157099"/>
                </a:lnTo>
                <a:close/>
              </a:path>
            </a:pathLst>
          </a:custGeom>
          <a:ln w="19812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8930" y="2255520"/>
            <a:ext cx="74549" cy="74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98114" y="1887473"/>
            <a:ext cx="657225" cy="655320"/>
          </a:xfrm>
          <a:custGeom>
            <a:avLst/>
            <a:gdLst/>
            <a:ahLst/>
            <a:cxnLst/>
            <a:rect l="l" t="t" r="r" b="b"/>
            <a:pathLst>
              <a:path w="657225" h="655319">
                <a:moveTo>
                  <a:pt x="0" y="327659"/>
                </a:moveTo>
                <a:lnTo>
                  <a:pt x="3561" y="279237"/>
                </a:lnTo>
                <a:lnTo>
                  <a:pt x="13907" y="233022"/>
                </a:lnTo>
                <a:lnTo>
                  <a:pt x="30528" y="189521"/>
                </a:lnTo>
                <a:lnTo>
                  <a:pt x="52917" y="149239"/>
                </a:lnTo>
                <a:lnTo>
                  <a:pt x="80565" y="112685"/>
                </a:lnTo>
                <a:lnTo>
                  <a:pt x="112963" y="80364"/>
                </a:lnTo>
                <a:lnTo>
                  <a:pt x="149604" y="52784"/>
                </a:lnTo>
                <a:lnTo>
                  <a:pt x="189979" y="30451"/>
                </a:lnTo>
                <a:lnTo>
                  <a:pt x="233579" y="13871"/>
                </a:lnTo>
                <a:lnTo>
                  <a:pt x="279896" y="3552"/>
                </a:lnTo>
                <a:lnTo>
                  <a:pt x="328422" y="0"/>
                </a:lnTo>
                <a:lnTo>
                  <a:pt x="376947" y="3552"/>
                </a:lnTo>
                <a:lnTo>
                  <a:pt x="423264" y="13871"/>
                </a:lnTo>
                <a:lnTo>
                  <a:pt x="466864" y="30451"/>
                </a:lnTo>
                <a:lnTo>
                  <a:pt x="507239" y="52784"/>
                </a:lnTo>
                <a:lnTo>
                  <a:pt x="543880" y="80364"/>
                </a:lnTo>
                <a:lnTo>
                  <a:pt x="576278" y="112685"/>
                </a:lnTo>
                <a:lnTo>
                  <a:pt x="603926" y="149239"/>
                </a:lnTo>
                <a:lnTo>
                  <a:pt x="626315" y="189521"/>
                </a:lnTo>
                <a:lnTo>
                  <a:pt x="642936" y="233022"/>
                </a:lnTo>
                <a:lnTo>
                  <a:pt x="653282" y="279237"/>
                </a:lnTo>
                <a:lnTo>
                  <a:pt x="656844" y="327659"/>
                </a:lnTo>
                <a:lnTo>
                  <a:pt x="653282" y="376082"/>
                </a:lnTo>
                <a:lnTo>
                  <a:pt x="642936" y="422297"/>
                </a:lnTo>
                <a:lnTo>
                  <a:pt x="626315" y="465798"/>
                </a:lnTo>
                <a:lnTo>
                  <a:pt x="603926" y="506080"/>
                </a:lnTo>
                <a:lnTo>
                  <a:pt x="576278" y="542634"/>
                </a:lnTo>
                <a:lnTo>
                  <a:pt x="543880" y="574955"/>
                </a:lnTo>
                <a:lnTo>
                  <a:pt x="507239" y="602535"/>
                </a:lnTo>
                <a:lnTo>
                  <a:pt x="466864" y="624868"/>
                </a:lnTo>
                <a:lnTo>
                  <a:pt x="423264" y="641448"/>
                </a:lnTo>
                <a:lnTo>
                  <a:pt x="376947" y="651767"/>
                </a:lnTo>
                <a:lnTo>
                  <a:pt x="328422" y="655319"/>
                </a:lnTo>
                <a:lnTo>
                  <a:pt x="279896" y="651767"/>
                </a:lnTo>
                <a:lnTo>
                  <a:pt x="233579" y="641448"/>
                </a:lnTo>
                <a:lnTo>
                  <a:pt x="189979" y="624868"/>
                </a:lnTo>
                <a:lnTo>
                  <a:pt x="149604" y="602535"/>
                </a:lnTo>
                <a:lnTo>
                  <a:pt x="112963" y="574955"/>
                </a:lnTo>
                <a:lnTo>
                  <a:pt x="80565" y="542634"/>
                </a:lnTo>
                <a:lnTo>
                  <a:pt x="52917" y="506080"/>
                </a:lnTo>
                <a:lnTo>
                  <a:pt x="30528" y="465798"/>
                </a:lnTo>
                <a:lnTo>
                  <a:pt x="13907" y="422297"/>
                </a:lnTo>
                <a:lnTo>
                  <a:pt x="3561" y="376082"/>
                </a:lnTo>
                <a:lnTo>
                  <a:pt x="0" y="327659"/>
                </a:lnTo>
                <a:close/>
              </a:path>
            </a:pathLst>
          </a:custGeom>
          <a:ln w="19812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67278" y="1887473"/>
            <a:ext cx="317500" cy="655320"/>
          </a:xfrm>
          <a:custGeom>
            <a:avLst/>
            <a:gdLst/>
            <a:ahLst/>
            <a:cxnLst/>
            <a:rect l="l" t="t" r="r" b="b"/>
            <a:pathLst>
              <a:path w="317500" h="655319">
                <a:moveTo>
                  <a:pt x="0" y="327659"/>
                </a:moveTo>
                <a:lnTo>
                  <a:pt x="3221" y="261621"/>
                </a:lnTo>
                <a:lnTo>
                  <a:pt x="12459" y="200114"/>
                </a:lnTo>
                <a:lnTo>
                  <a:pt x="27077" y="144456"/>
                </a:lnTo>
                <a:lnTo>
                  <a:pt x="46434" y="95964"/>
                </a:lnTo>
                <a:lnTo>
                  <a:pt x="69893" y="55955"/>
                </a:lnTo>
                <a:lnTo>
                  <a:pt x="96815" y="25747"/>
                </a:lnTo>
                <a:lnTo>
                  <a:pt x="158496" y="0"/>
                </a:lnTo>
                <a:lnTo>
                  <a:pt x="190429" y="6656"/>
                </a:lnTo>
                <a:lnTo>
                  <a:pt x="247098" y="55955"/>
                </a:lnTo>
                <a:lnTo>
                  <a:pt x="270557" y="95964"/>
                </a:lnTo>
                <a:lnTo>
                  <a:pt x="289914" y="144456"/>
                </a:lnTo>
                <a:lnTo>
                  <a:pt x="304532" y="200114"/>
                </a:lnTo>
                <a:lnTo>
                  <a:pt x="313770" y="261621"/>
                </a:lnTo>
                <a:lnTo>
                  <a:pt x="316992" y="327659"/>
                </a:lnTo>
                <a:lnTo>
                  <a:pt x="313770" y="393698"/>
                </a:lnTo>
                <a:lnTo>
                  <a:pt x="304532" y="455205"/>
                </a:lnTo>
                <a:lnTo>
                  <a:pt x="289914" y="510863"/>
                </a:lnTo>
                <a:lnTo>
                  <a:pt x="270557" y="559355"/>
                </a:lnTo>
                <a:lnTo>
                  <a:pt x="247098" y="599364"/>
                </a:lnTo>
                <a:lnTo>
                  <a:pt x="220176" y="629572"/>
                </a:lnTo>
                <a:lnTo>
                  <a:pt x="158496" y="655319"/>
                </a:lnTo>
                <a:lnTo>
                  <a:pt x="126562" y="648663"/>
                </a:lnTo>
                <a:lnTo>
                  <a:pt x="69893" y="599364"/>
                </a:lnTo>
                <a:lnTo>
                  <a:pt x="46434" y="559355"/>
                </a:lnTo>
                <a:lnTo>
                  <a:pt x="27077" y="510863"/>
                </a:lnTo>
                <a:lnTo>
                  <a:pt x="12459" y="455205"/>
                </a:lnTo>
                <a:lnTo>
                  <a:pt x="3221" y="393698"/>
                </a:lnTo>
                <a:lnTo>
                  <a:pt x="0" y="327659"/>
                </a:lnTo>
                <a:close/>
              </a:path>
            </a:pathLst>
          </a:custGeom>
          <a:ln w="19812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198114" y="2215133"/>
            <a:ext cx="657225" cy="0"/>
          </a:xfrm>
          <a:custGeom>
            <a:avLst/>
            <a:gdLst/>
            <a:ahLst/>
            <a:cxnLst/>
            <a:rect l="l" t="t" r="r" b="b"/>
            <a:pathLst>
              <a:path w="657225">
                <a:moveTo>
                  <a:pt x="656844" y="0"/>
                </a:moveTo>
                <a:lnTo>
                  <a:pt x="0" y="0"/>
                </a:lnTo>
              </a:path>
            </a:pathLst>
          </a:custGeom>
          <a:ln w="19812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49929" y="2367533"/>
            <a:ext cx="554990" cy="24765"/>
          </a:xfrm>
          <a:custGeom>
            <a:avLst/>
            <a:gdLst/>
            <a:ahLst/>
            <a:cxnLst/>
            <a:rect l="l" t="t" r="r" b="b"/>
            <a:pathLst>
              <a:path w="554989" h="24764">
                <a:moveTo>
                  <a:pt x="554735" y="24384"/>
                </a:moveTo>
                <a:lnTo>
                  <a:pt x="531971" y="20574"/>
                </a:lnTo>
                <a:lnTo>
                  <a:pt x="470915" y="12192"/>
                </a:lnTo>
                <a:lnTo>
                  <a:pt x="382428" y="3810"/>
                </a:lnTo>
                <a:lnTo>
                  <a:pt x="277368" y="0"/>
                </a:lnTo>
                <a:lnTo>
                  <a:pt x="172307" y="3810"/>
                </a:lnTo>
                <a:lnTo>
                  <a:pt x="83819" y="12192"/>
                </a:lnTo>
                <a:lnTo>
                  <a:pt x="22764" y="20574"/>
                </a:lnTo>
                <a:lnTo>
                  <a:pt x="0" y="24384"/>
                </a:lnTo>
              </a:path>
            </a:pathLst>
          </a:custGeom>
          <a:ln w="19812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49929" y="2038350"/>
            <a:ext cx="554990" cy="24765"/>
          </a:xfrm>
          <a:custGeom>
            <a:avLst/>
            <a:gdLst/>
            <a:ahLst/>
            <a:cxnLst/>
            <a:rect l="l" t="t" r="r" b="b"/>
            <a:pathLst>
              <a:path w="554989" h="24764">
                <a:moveTo>
                  <a:pt x="554735" y="0"/>
                </a:moveTo>
                <a:lnTo>
                  <a:pt x="531971" y="3810"/>
                </a:lnTo>
                <a:lnTo>
                  <a:pt x="470915" y="12192"/>
                </a:lnTo>
                <a:lnTo>
                  <a:pt x="382428" y="20574"/>
                </a:lnTo>
                <a:lnTo>
                  <a:pt x="277368" y="24383"/>
                </a:lnTo>
                <a:lnTo>
                  <a:pt x="172307" y="20573"/>
                </a:lnTo>
                <a:lnTo>
                  <a:pt x="83819" y="12191"/>
                </a:lnTo>
                <a:lnTo>
                  <a:pt x="22764" y="3809"/>
                </a:lnTo>
                <a:lnTo>
                  <a:pt x="0" y="0"/>
                </a:lnTo>
              </a:path>
            </a:pathLst>
          </a:custGeom>
          <a:ln w="19811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527297" y="1887473"/>
            <a:ext cx="0" cy="655320"/>
          </a:xfrm>
          <a:custGeom>
            <a:avLst/>
            <a:gdLst/>
            <a:ahLst/>
            <a:cxnLst/>
            <a:rect l="l" t="t" r="r" b="b"/>
            <a:pathLst>
              <a:path h="655319">
                <a:moveTo>
                  <a:pt x="0" y="0"/>
                </a:moveTo>
                <a:lnTo>
                  <a:pt x="0" y="655319"/>
                </a:lnTo>
              </a:path>
            </a:pathLst>
          </a:custGeom>
          <a:ln w="19812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51145" y="2063889"/>
            <a:ext cx="538480" cy="472440"/>
          </a:xfrm>
          <a:custGeom>
            <a:avLst/>
            <a:gdLst/>
            <a:ahLst/>
            <a:cxnLst/>
            <a:rect l="l" t="t" r="r" b="b"/>
            <a:pathLst>
              <a:path w="538479" h="472439">
                <a:moveTo>
                  <a:pt x="0" y="472427"/>
                </a:moveTo>
                <a:lnTo>
                  <a:pt x="538137" y="472427"/>
                </a:lnTo>
                <a:lnTo>
                  <a:pt x="538137" y="0"/>
                </a:lnTo>
                <a:lnTo>
                  <a:pt x="0" y="0"/>
                </a:lnTo>
                <a:lnTo>
                  <a:pt x="0" y="472427"/>
                </a:lnTo>
                <a:close/>
              </a:path>
            </a:pathLst>
          </a:custGeom>
          <a:ln w="19812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430520" y="1766823"/>
            <a:ext cx="381000" cy="296545"/>
          </a:xfrm>
          <a:custGeom>
            <a:avLst/>
            <a:gdLst/>
            <a:ahLst/>
            <a:cxnLst/>
            <a:rect l="l" t="t" r="r" b="b"/>
            <a:pathLst>
              <a:path w="381000" h="296544">
                <a:moveTo>
                  <a:pt x="381000" y="296290"/>
                </a:moveTo>
                <a:lnTo>
                  <a:pt x="287781" y="296290"/>
                </a:lnTo>
                <a:lnTo>
                  <a:pt x="287781" y="189992"/>
                </a:lnTo>
                <a:lnTo>
                  <a:pt x="280082" y="152435"/>
                </a:lnTo>
                <a:lnTo>
                  <a:pt x="259143" y="121570"/>
                </a:lnTo>
                <a:lnTo>
                  <a:pt x="228203" y="100659"/>
                </a:lnTo>
                <a:lnTo>
                  <a:pt x="190500" y="92963"/>
                </a:lnTo>
                <a:lnTo>
                  <a:pt x="152870" y="100659"/>
                </a:lnTo>
                <a:lnTo>
                  <a:pt x="121967" y="121570"/>
                </a:lnTo>
                <a:lnTo>
                  <a:pt x="101042" y="152435"/>
                </a:lnTo>
                <a:lnTo>
                  <a:pt x="93344" y="189992"/>
                </a:lnTo>
                <a:lnTo>
                  <a:pt x="93344" y="296290"/>
                </a:lnTo>
                <a:lnTo>
                  <a:pt x="0" y="296290"/>
                </a:lnTo>
                <a:lnTo>
                  <a:pt x="0" y="189992"/>
                </a:lnTo>
                <a:lnTo>
                  <a:pt x="4557" y="146397"/>
                </a:lnTo>
                <a:lnTo>
                  <a:pt x="18542" y="106394"/>
                </a:lnTo>
                <a:lnTo>
                  <a:pt x="40794" y="71120"/>
                </a:lnTo>
                <a:lnTo>
                  <a:pt x="70151" y="41707"/>
                </a:lnTo>
                <a:lnTo>
                  <a:pt x="105450" y="19293"/>
                </a:lnTo>
                <a:lnTo>
                  <a:pt x="145530" y="5012"/>
                </a:lnTo>
                <a:lnTo>
                  <a:pt x="189229" y="0"/>
                </a:lnTo>
                <a:lnTo>
                  <a:pt x="233003" y="5012"/>
                </a:lnTo>
                <a:lnTo>
                  <a:pt x="273290" y="19293"/>
                </a:lnTo>
                <a:lnTo>
                  <a:pt x="308908" y="41707"/>
                </a:lnTo>
                <a:lnTo>
                  <a:pt x="338672" y="71119"/>
                </a:lnTo>
                <a:lnTo>
                  <a:pt x="361398" y="106394"/>
                </a:lnTo>
                <a:lnTo>
                  <a:pt x="375902" y="146397"/>
                </a:lnTo>
                <a:lnTo>
                  <a:pt x="381000" y="189992"/>
                </a:lnTo>
                <a:lnTo>
                  <a:pt x="381000" y="296290"/>
                </a:lnTo>
                <a:close/>
              </a:path>
            </a:pathLst>
          </a:custGeom>
          <a:ln w="19812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50153" y="2177414"/>
            <a:ext cx="140461" cy="2392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378445" y="1887473"/>
            <a:ext cx="662940" cy="662940"/>
          </a:xfrm>
          <a:custGeom>
            <a:avLst/>
            <a:gdLst/>
            <a:ahLst/>
            <a:cxnLst/>
            <a:rect l="l" t="t" r="r" b="b"/>
            <a:pathLst>
              <a:path w="662940" h="662939">
                <a:moveTo>
                  <a:pt x="0" y="331469"/>
                </a:moveTo>
                <a:lnTo>
                  <a:pt x="3595" y="282501"/>
                </a:lnTo>
                <a:lnTo>
                  <a:pt x="14038" y="235758"/>
                </a:lnTo>
                <a:lnTo>
                  <a:pt x="30817" y="191756"/>
                </a:lnTo>
                <a:lnTo>
                  <a:pt x="53416" y="151007"/>
                </a:lnTo>
                <a:lnTo>
                  <a:pt x="81323" y="114025"/>
                </a:lnTo>
                <a:lnTo>
                  <a:pt x="114025" y="81323"/>
                </a:lnTo>
                <a:lnTo>
                  <a:pt x="151007" y="53416"/>
                </a:lnTo>
                <a:lnTo>
                  <a:pt x="191756" y="30817"/>
                </a:lnTo>
                <a:lnTo>
                  <a:pt x="235758" y="14038"/>
                </a:lnTo>
                <a:lnTo>
                  <a:pt x="282501" y="3595"/>
                </a:lnTo>
                <a:lnTo>
                  <a:pt x="331470" y="0"/>
                </a:lnTo>
                <a:lnTo>
                  <a:pt x="380438" y="3595"/>
                </a:lnTo>
                <a:lnTo>
                  <a:pt x="427181" y="14038"/>
                </a:lnTo>
                <a:lnTo>
                  <a:pt x="471183" y="30817"/>
                </a:lnTo>
                <a:lnTo>
                  <a:pt x="511932" y="53416"/>
                </a:lnTo>
                <a:lnTo>
                  <a:pt x="548914" y="81323"/>
                </a:lnTo>
                <a:lnTo>
                  <a:pt x="581616" y="114025"/>
                </a:lnTo>
                <a:lnTo>
                  <a:pt x="609523" y="151007"/>
                </a:lnTo>
                <a:lnTo>
                  <a:pt x="632122" y="191756"/>
                </a:lnTo>
                <a:lnTo>
                  <a:pt x="648901" y="235758"/>
                </a:lnTo>
                <a:lnTo>
                  <a:pt x="659344" y="282501"/>
                </a:lnTo>
                <a:lnTo>
                  <a:pt x="662939" y="331469"/>
                </a:lnTo>
                <a:lnTo>
                  <a:pt x="659344" y="380438"/>
                </a:lnTo>
                <a:lnTo>
                  <a:pt x="648901" y="427181"/>
                </a:lnTo>
                <a:lnTo>
                  <a:pt x="632122" y="471183"/>
                </a:lnTo>
                <a:lnTo>
                  <a:pt x="609523" y="511932"/>
                </a:lnTo>
                <a:lnTo>
                  <a:pt x="581616" y="548914"/>
                </a:lnTo>
                <a:lnTo>
                  <a:pt x="548914" y="581616"/>
                </a:lnTo>
                <a:lnTo>
                  <a:pt x="511932" y="609523"/>
                </a:lnTo>
                <a:lnTo>
                  <a:pt x="471183" y="632122"/>
                </a:lnTo>
                <a:lnTo>
                  <a:pt x="427181" y="648901"/>
                </a:lnTo>
                <a:lnTo>
                  <a:pt x="380438" y="659344"/>
                </a:lnTo>
                <a:lnTo>
                  <a:pt x="331470" y="662939"/>
                </a:lnTo>
                <a:lnTo>
                  <a:pt x="282501" y="659344"/>
                </a:lnTo>
                <a:lnTo>
                  <a:pt x="235758" y="648901"/>
                </a:lnTo>
                <a:lnTo>
                  <a:pt x="191756" y="632122"/>
                </a:lnTo>
                <a:lnTo>
                  <a:pt x="151007" y="609523"/>
                </a:lnTo>
                <a:lnTo>
                  <a:pt x="114025" y="581616"/>
                </a:lnTo>
                <a:lnTo>
                  <a:pt x="81323" y="548914"/>
                </a:lnTo>
                <a:lnTo>
                  <a:pt x="53416" y="511932"/>
                </a:lnTo>
                <a:lnTo>
                  <a:pt x="30817" y="471183"/>
                </a:lnTo>
                <a:lnTo>
                  <a:pt x="14038" y="427181"/>
                </a:lnTo>
                <a:lnTo>
                  <a:pt x="3595" y="380438"/>
                </a:lnTo>
                <a:lnTo>
                  <a:pt x="0" y="331469"/>
                </a:lnTo>
                <a:close/>
              </a:path>
            </a:pathLst>
          </a:custGeom>
          <a:ln w="19812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529068" y="2038095"/>
            <a:ext cx="361315" cy="361315"/>
          </a:xfrm>
          <a:custGeom>
            <a:avLst/>
            <a:gdLst/>
            <a:ahLst/>
            <a:cxnLst/>
            <a:rect l="l" t="t" r="r" b="b"/>
            <a:pathLst>
              <a:path w="361315" h="361314">
                <a:moveTo>
                  <a:pt x="15332" y="360037"/>
                </a:moveTo>
                <a:lnTo>
                  <a:pt x="7054" y="360599"/>
                </a:lnTo>
                <a:lnTo>
                  <a:pt x="7747" y="361315"/>
                </a:lnTo>
                <a:lnTo>
                  <a:pt x="14097" y="361315"/>
                </a:lnTo>
                <a:lnTo>
                  <a:pt x="15332" y="360037"/>
                </a:lnTo>
                <a:close/>
              </a:path>
              <a:path w="361315" h="361314">
                <a:moveTo>
                  <a:pt x="704" y="354249"/>
                </a:moveTo>
                <a:lnTo>
                  <a:pt x="253" y="361061"/>
                </a:lnTo>
                <a:lnTo>
                  <a:pt x="7054" y="360599"/>
                </a:lnTo>
                <a:lnTo>
                  <a:pt x="3936" y="357378"/>
                </a:lnTo>
                <a:lnTo>
                  <a:pt x="704" y="354249"/>
                </a:lnTo>
                <a:close/>
              </a:path>
              <a:path w="361315" h="361314">
                <a:moveTo>
                  <a:pt x="22561" y="324783"/>
                </a:moveTo>
                <a:lnTo>
                  <a:pt x="3936" y="343408"/>
                </a:lnTo>
                <a:lnTo>
                  <a:pt x="1249" y="346008"/>
                </a:lnTo>
                <a:lnTo>
                  <a:pt x="704" y="354249"/>
                </a:lnTo>
                <a:lnTo>
                  <a:pt x="3936" y="357378"/>
                </a:lnTo>
                <a:lnTo>
                  <a:pt x="7054" y="360599"/>
                </a:lnTo>
                <a:lnTo>
                  <a:pt x="15332" y="360037"/>
                </a:lnTo>
                <a:lnTo>
                  <a:pt x="17906" y="357378"/>
                </a:lnTo>
                <a:lnTo>
                  <a:pt x="24256" y="351028"/>
                </a:lnTo>
                <a:lnTo>
                  <a:pt x="20827" y="351028"/>
                </a:lnTo>
                <a:lnTo>
                  <a:pt x="10286" y="340487"/>
                </a:lnTo>
                <a:lnTo>
                  <a:pt x="21573" y="339741"/>
                </a:lnTo>
                <a:lnTo>
                  <a:pt x="22561" y="324783"/>
                </a:lnTo>
                <a:close/>
              </a:path>
              <a:path w="361315" h="361314">
                <a:moveTo>
                  <a:pt x="83057" y="335661"/>
                </a:moveTo>
                <a:lnTo>
                  <a:pt x="36531" y="338753"/>
                </a:lnTo>
                <a:lnTo>
                  <a:pt x="17906" y="357378"/>
                </a:lnTo>
                <a:lnTo>
                  <a:pt x="15332" y="360037"/>
                </a:lnTo>
                <a:lnTo>
                  <a:pt x="78866" y="355727"/>
                </a:lnTo>
                <a:lnTo>
                  <a:pt x="84327" y="355473"/>
                </a:lnTo>
                <a:lnTo>
                  <a:pt x="88518" y="350647"/>
                </a:lnTo>
                <a:lnTo>
                  <a:pt x="87756" y="339725"/>
                </a:lnTo>
                <a:lnTo>
                  <a:pt x="83057" y="335661"/>
                </a:lnTo>
                <a:close/>
              </a:path>
              <a:path w="361315" h="361314">
                <a:moveTo>
                  <a:pt x="1249" y="346008"/>
                </a:moveTo>
                <a:lnTo>
                  <a:pt x="0" y="347218"/>
                </a:lnTo>
                <a:lnTo>
                  <a:pt x="0" y="353568"/>
                </a:lnTo>
                <a:lnTo>
                  <a:pt x="704" y="354249"/>
                </a:lnTo>
                <a:lnTo>
                  <a:pt x="1249" y="346008"/>
                </a:lnTo>
                <a:close/>
              </a:path>
              <a:path w="361315" h="361314">
                <a:moveTo>
                  <a:pt x="21573" y="339741"/>
                </a:moveTo>
                <a:lnTo>
                  <a:pt x="10286" y="340487"/>
                </a:lnTo>
                <a:lnTo>
                  <a:pt x="20827" y="351028"/>
                </a:lnTo>
                <a:lnTo>
                  <a:pt x="21573" y="339741"/>
                </a:lnTo>
                <a:close/>
              </a:path>
              <a:path w="361315" h="361314">
                <a:moveTo>
                  <a:pt x="36531" y="338753"/>
                </a:moveTo>
                <a:lnTo>
                  <a:pt x="21573" y="339741"/>
                </a:lnTo>
                <a:lnTo>
                  <a:pt x="20827" y="351028"/>
                </a:lnTo>
                <a:lnTo>
                  <a:pt x="24256" y="351028"/>
                </a:lnTo>
                <a:lnTo>
                  <a:pt x="36531" y="338753"/>
                </a:lnTo>
                <a:close/>
              </a:path>
              <a:path w="361315" h="361314">
                <a:moveTo>
                  <a:pt x="10540" y="272796"/>
                </a:moveTo>
                <a:lnTo>
                  <a:pt x="5841" y="276860"/>
                </a:lnTo>
                <a:lnTo>
                  <a:pt x="5368" y="283718"/>
                </a:lnTo>
                <a:lnTo>
                  <a:pt x="1249" y="346008"/>
                </a:lnTo>
                <a:lnTo>
                  <a:pt x="3936" y="343408"/>
                </a:lnTo>
                <a:lnTo>
                  <a:pt x="22561" y="324783"/>
                </a:lnTo>
                <a:lnTo>
                  <a:pt x="25370" y="282321"/>
                </a:lnTo>
                <a:lnTo>
                  <a:pt x="25653" y="278256"/>
                </a:lnTo>
                <a:lnTo>
                  <a:pt x="21462" y="273558"/>
                </a:lnTo>
                <a:lnTo>
                  <a:pt x="10540" y="272796"/>
                </a:lnTo>
                <a:close/>
              </a:path>
              <a:path w="361315" h="361314">
                <a:moveTo>
                  <a:pt x="339741" y="21573"/>
                </a:moveTo>
                <a:lnTo>
                  <a:pt x="324783" y="22561"/>
                </a:lnTo>
                <a:lnTo>
                  <a:pt x="22561" y="324783"/>
                </a:lnTo>
                <a:lnTo>
                  <a:pt x="21573" y="339741"/>
                </a:lnTo>
                <a:lnTo>
                  <a:pt x="36531" y="338753"/>
                </a:lnTo>
                <a:lnTo>
                  <a:pt x="338753" y="36531"/>
                </a:lnTo>
                <a:lnTo>
                  <a:pt x="339741" y="21573"/>
                </a:lnTo>
                <a:close/>
              </a:path>
              <a:path w="361315" h="361314">
                <a:moveTo>
                  <a:pt x="360037" y="15332"/>
                </a:moveTo>
                <a:lnTo>
                  <a:pt x="357377" y="17906"/>
                </a:lnTo>
                <a:lnTo>
                  <a:pt x="338753" y="36531"/>
                </a:lnTo>
                <a:lnTo>
                  <a:pt x="335953" y="78867"/>
                </a:lnTo>
                <a:lnTo>
                  <a:pt x="335660" y="83058"/>
                </a:lnTo>
                <a:lnTo>
                  <a:pt x="339725" y="87756"/>
                </a:lnTo>
                <a:lnTo>
                  <a:pt x="350647" y="88518"/>
                </a:lnTo>
                <a:lnTo>
                  <a:pt x="355473" y="84328"/>
                </a:lnTo>
                <a:lnTo>
                  <a:pt x="355726" y="78867"/>
                </a:lnTo>
                <a:lnTo>
                  <a:pt x="360037" y="15332"/>
                </a:lnTo>
                <a:close/>
              </a:path>
              <a:path w="361315" h="361314">
                <a:moveTo>
                  <a:pt x="360380" y="10287"/>
                </a:moveTo>
                <a:lnTo>
                  <a:pt x="340486" y="10287"/>
                </a:lnTo>
                <a:lnTo>
                  <a:pt x="351027" y="20828"/>
                </a:lnTo>
                <a:lnTo>
                  <a:pt x="339741" y="21573"/>
                </a:lnTo>
                <a:lnTo>
                  <a:pt x="338753" y="36531"/>
                </a:lnTo>
                <a:lnTo>
                  <a:pt x="357377" y="17906"/>
                </a:lnTo>
                <a:lnTo>
                  <a:pt x="360037" y="15332"/>
                </a:lnTo>
                <a:lnTo>
                  <a:pt x="360380" y="10287"/>
                </a:lnTo>
                <a:close/>
              </a:path>
              <a:path w="361315" h="361314">
                <a:moveTo>
                  <a:pt x="346008" y="1249"/>
                </a:moveTo>
                <a:lnTo>
                  <a:pt x="276859" y="5842"/>
                </a:lnTo>
                <a:lnTo>
                  <a:pt x="272796" y="10541"/>
                </a:lnTo>
                <a:lnTo>
                  <a:pt x="273557" y="21462"/>
                </a:lnTo>
                <a:lnTo>
                  <a:pt x="278256" y="25654"/>
                </a:lnTo>
                <a:lnTo>
                  <a:pt x="324783" y="22561"/>
                </a:lnTo>
                <a:lnTo>
                  <a:pt x="343407" y="3937"/>
                </a:lnTo>
                <a:lnTo>
                  <a:pt x="346008" y="1249"/>
                </a:lnTo>
                <a:close/>
              </a:path>
              <a:path w="361315" h="361314">
                <a:moveTo>
                  <a:pt x="354249" y="704"/>
                </a:moveTo>
                <a:lnTo>
                  <a:pt x="346008" y="1249"/>
                </a:lnTo>
                <a:lnTo>
                  <a:pt x="343407" y="3937"/>
                </a:lnTo>
                <a:lnTo>
                  <a:pt x="324783" y="22561"/>
                </a:lnTo>
                <a:lnTo>
                  <a:pt x="339741" y="21573"/>
                </a:lnTo>
                <a:lnTo>
                  <a:pt x="340486" y="10287"/>
                </a:lnTo>
                <a:lnTo>
                  <a:pt x="360380" y="10287"/>
                </a:lnTo>
                <a:lnTo>
                  <a:pt x="360599" y="7054"/>
                </a:lnTo>
                <a:lnTo>
                  <a:pt x="357377" y="3937"/>
                </a:lnTo>
                <a:lnTo>
                  <a:pt x="354249" y="704"/>
                </a:lnTo>
                <a:close/>
              </a:path>
              <a:path w="361315" h="361314">
                <a:moveTo>
                  <a:pt x="340486" y="10287"/>
                </a:moveTo>
                <a:lnTo>
                  <a:pt x="339741" y="21573"/>
                </a:lnTo>
                <a:lnTo>
                  <a:pt x="351027" y="20828"/>
                </a:lnTo>
                <a:lnTo>
                  <a:pt x="340486" y="10287"/>
                </a:lnTo>
                <a:close/>
              </a:path>
              <a:path w="361315" h="361314">
                <a:moveTo>
                  <a:pt x="360599" y="7054"/>
                </a:moveTo>
                <a:lnTo>
                  <a:pt x="360037" y="15332"/>
                </a:lnTo>
                <a:lnTo>
                  <a:pt x="361314" y="14097"/>
                </a:lnTo>
                <a:lnTo>
                  <a:pt x="361314" y="7747"/>
                </a:lnTo>
                <a:lnTo>
                  <a:pt x="360599" y="7054"/>
                </a:lnTo>
                <a:close/>
              </a:path>
              <a:path w="361315" h="361314">
                <a:moveTo>
                  <a:pt x="361060" y="254"/>
                </a:moveTo>
                <a:lnTo>
                  <a:pt x="354249" y="704"/>
                </a:lnTo>
                <a:lnTo>
                  <a:pt x="357377" y="3937"/>
                </a:lnTo>
                <a:lnTo>
                  <a:pt x="360599" y="7054"/>
                </a:lnTo>
                <a:lnTo>
                  <a:pt x="361060" y="254"/>
                </a:lnTo>
                <a:close/>
              </a:path>
              <a:path w="361315" h="361314">
                <a:moveTo>
                  <a:pt x="353567" y="0"/>
                </a:moveTo>
                <a:lnTo>
                  <a:pt x="347217" y="0"/>
                </a:lnTo>
                <a:lnTo>
                  <a:pt x="346008" y="1249"/>
                </a:lnTo>
                <a:lnTo>
                  <a:pt x="354249" y="704"/>
                </a:lnTo>
                <a:lnTo>
                  <a:pt x="353567" y="0"/>
                </a:lnTo>
                <a:close/>
              </a:path>
            </a:pathLst>
          </a:custGeom>
          <a:solidFill>
            <a:srgbClr val="1D51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29068" y="2038095"/>
            <a:ext cx="361315" cy="361315"/>
          </a:xfrm>
          <a:custGeom>
            <a:avLst/>
            <a:gdLst/>
            <a:ahLst/>
            <a:cxnLst/>
            <a:rect l="l" t="t" r="r" b="b"/>
            <a:pathLst>
              <a:path w="361315" h="361314">
                <a:moveTo>
                  <a:pt x="345983" y="360039"/>
                </a:moveTo>
                <a:lnTo>
                  <a:pt x="347217" y="361315"/>
                </a:lnTo>
                <a:lnTo>
                  <a:pt x="353567" y="361315"/>
                </a:lnTo>
                <a:lnTo>
                  <a:pt x="354259" y="360600"/>
                </a:lnTo>
                <a:lnTo>
                  <a:pt x="345983" y="360039"/>
                </a:lnTo>
                <a:close/>
              </a:path>
              <a:path w="361315" h="361314">
                <a:moveTo>
                  <a:pt x="360600" y="354259"/>
                </a:moveTo>
                <a:lnTo>
                  <a:pt x="357377" y="357378"/>
                </a:lnTo>
                <a:lnTo>
                  <a:pt x="354259" y="360600"/>
                </a:lnTo>
                <a:lnTo>
                  <a:pt x="361060" y="361061"/>
                </a:lnTo>
                <a:lnTo>
                  <a:pt x="360600" y="354259"/>
                </a:lnTo>
                <a:close/>
              </a:path>
              <a:path w="361315" h="361314">
                <a:moveTo>
                  <a:pt x="324783" y="338753"/>
                </a:moveTo>
                <a:lnTo>
                  <a:pt x="343407" y="357378"/>
                </a:lnTo>
                <a:lnTo>
                  <a:pt x="345983" y="360039"/>
                </a:lnTo>
                <a:lnTo>
                  <a:pt x="354259" y="360600"/>
                </a:lnTo>
                <a:lnTo>
                  <a:pt x="357377" y="357378"/>
                </a:lnTo>
                <a:lnTo>
                  <a:pt x="360600" y="354259"/>
                </a:lnTo>
                <a:lnTo>
                  <a:pt x="360381" y="351028"/>
                </a:lnTo>
                <a:lnTo>
                  <a:pt x="340486" y="351028"/>
                </a:lnTo>
                <a:lnTo>
                  <a:pt x="339741" y="339741"/>
                </a:lnTo>
                <a:lnTo>
                  <a:pt x="324783" y="338753"/>
                </a:lnTo>
                <a:close/>
              </a:path>
              <a:path w="361315" h="361314">
                <a:moveTo>
                  <a:pt x="278256" y="335661"/>
                </a:moveTo>
                <a:lnTo>
                  <a:pt x="273557" y="339725"/>
                </a:lnTo>
                <a:lnTo>
                  <a:pt x="272796" y="350647"/>
                </a:lnTo>
                <a:lnTo>
                  <a:pt x="276859" y="355473"/>
                </a:lnTo>
                <a:lnTo>
                  <a:pt x="282321" y="355727"/>
                </a:lnTo>
                <a:lnTo>
                  <a:pt x="345983" y="360039"/>
                </a:lnTo>
                <a:lnTo>
                  <a:pt x="343407" y="357378"/>
                </a:lnTo>
                <a:lnTo>
                  <a:pt x="324783" y="338753"/>
                </a:lnTo>
                <a:lnTo>
                  <a:pt x="278256" y="335661"/>
                </a:lnTo>
                <a:close/>
              </a:path>
              <a:path w="361315" h="361314">
                <a:moveTo>
                  <a:pt x="360039" y="345983"/>
                </a:moveTo>
                <a:lnTo>
                  <a:pt x="360600" y="354259"/>
                </a:lnTo>
                <a:lnTo>
                  <a:pt x="361314" y="353568"/>
                </a:lnTo>
                <a:lnTo>
                  <a:pt x="361314" y="347218"/>
                </a:lnTo>
                <a:lnTo>
                  <a:pt x="360039" y="345983"/>
                </a:lnTo>
                <a:close/>
              </a:path>
              <a:path w="361315" h="361314">
                <a:moveTo>
                  <a:pt x="339741" y="339741"/>
                </a:moveTo>
                <a:lnTo>
                  <a:pt x="340486" y="351028"/>
                </a:lnTo>
                <a:lnTo>
                  <a:pt x="351027" y="340487"/>
                </a:lnTo>
                <a:lnTo>
                  <a:pt x="339741" y="339741"/>
                </a:lnTo>
                <a:close/>
              </a:path>
              <a:path w="361315" h="361314">
                <a:moveTo>
                  <a:pt x="338753" y="324783"/>
                </a:moveTo>
                <a:lnTo>
                  <a:pt x="339741" y="339741"/>
                </a:lnTo>
                <a:lnTo>
                  <a:pt x="351027" y="340487"/>
                </a:lnTo>
                <a:lnTo>
                  <a:pt x="340486" y="351028"/>
                </a:lnTo>
                <a:lnTo>
                  <a:pt x="360381" y="351028"/>
                </a:lnTo>
                <a:lnTo>
                  <a:pt x="360039" y="345983"/>
                </a:lnTo>
                <a:lnTo>
                  <a:pt x="357377" y="343408"/>
                </a:lnTo>
                <a:lnTo>
                  <a:pt x="338753" y="324783"/>
                </a:lnTo>
                <a:close/>
              </a:path>
              <a:path w="361315" h="361314">
                <a:moveTo>
                  <a:pt x="350647" y="272796"/>
                </a:moveTo>
                <a:lnTo>
                  <a:pt x="339725" y="273558"/>
                </a:lnTo>
                <a:lnTo>
                  <a:pt x="335660" y="278256"/>
                </a:lnTo>
                <a:lnTo>
                  <a:pt x="336041" y="283718"/>
                </a:lnTo>
                <a:lnTo>
                  <a:pt x="338753" y="324783"/>
                </a:lnTo>
                <a:lnTo>
                  <a:pt x="357377" y="343408"/>
                </a:lnTo>
                <a:lnTo>
                  <a:pt x="360039" y="345983"/>
                </a:lnTo>
                <a:lnTo>
                  <a:pt x="355726" y="282321"/>
                </a:lnTo>
                <a:lnTo>
                  <a:pt x="355473" y="276860"/>
                </a:lnTo>
                <a:lnTo>
                  <a:pt x="350647" y="272796"/>
                </a:lnTo>
                <a:close/>
              </a:path>
              <a:path w="361315" h="361314">
                <a:moveTo>
                  <a:pt x="21573" y="21573"/>
                </a:moveTo>
                <a:lnTo>
                  <a:pt x="22561" y="36531"/>
                </a:lnTo>
                <a:lnTo>
                  <a:pt x="324783" y="338753"/>
                </a:lnTo>
                <a:lnTo>
                  <a:pt x="339741" y="339741"/>
                </a:lnTo>
                <a:lnTo>
                  <a:pt x="338753" y="324783"/>
                </a:lnTo>
                <a:lnTo>
                  <a:pt x="36531" y="22561"/>
                </a:lnTo>
                <a:lnTo>
                  <a:pt x="21573" y="21573"/>
                </a:lnTo>
                <a:close/>
              </a:path>
              <a:path w="361315" h="361314">
                <a:moveTo>
                  <a:pt x="1251" y="15307"/>
                </a:moveTo>
                <a:lnTo>
                  <a:pt x="5460" y="78867"/>
                </a:lnTo>
                <a:lnTo>
                  <a:pt x="5841" y="84328"/>
                </a:lnTo>
                <a:lnTo>
                  <a:pt x="10540" y="88518"/>
                </a:lnTo>
                <a:lnTo>
                  <a:pt x="21462" y="87756"/>
                </a:lnTo>
                <a:lnTo>
                  <a:pt x="25653" y="83058"/>
                </a:lnTo>
                <a:lnTo>
                  <a:pt x="25273" y="77597"/>
                </a:lnTo>
                <a:lnTo>
                  <a:pt x="22561" y="36531"/>
                </a:lnTo>
                <a:lnTo>
                  <a:pt x="3936" y="17906"/>
                </a:lnTo>
                <a:lnTo>
                  <a:pt x="1251" y="15307"/>
                </a:lnTo>
                <a:close/>
              </a:path>
              <a:path w="361315" h="361314">
                <a:moveTo>
                  <a:pt x="7064" y="705"/>
                </a:moveTo>
                <a:lnTo>
                  <a:pt x="3936" y="3937"/>
                </a:lnTo>
                <a:lnTo>
                  <a:pt x="705" y="7064"/>
                </a:lnTo>
                <a:lnTo>
                  <a:pt x="1251" y="15307"/>
                </a:lnTo>
                <a:lnTo>
                  <a:pt x="3936" y="17906"/>
                </a:lnTo>
                <a:lnTo>
                  <a:pt x="22561" y="36531"/>
                </a:lnTo>
                <a:lnTo>
                  <a:pt x="21573" y="21573"/>
                </a:lnTo>
                <a:lnTo>
                  <a:pt x="10286" y="20828"/>
                </a:lnTo>
                <a:lnTo>
                  <a:pt x="20827" y="10287"/>
                </a:lnTo>
                <a:lnTo>
                  <a:pt x="24256" y="10287"/>
                </a:lnTo>
                <a:lnTo>
                  <a:pt x="17906" y="3937"/>
                </a:lnTo>
                <a:lnTo>
                  <a:pt x="15307" y="1251"/>
                </a:lnTo>
                <a:lnTo>
                  <a:pt x="7064" y="705"/>
                </a:lnTo>
                <a:close/>
              </a:path>
              <a:path w="361315" h="361314">
                <a:moveTo>
                  <a:pt x="15307" y="1251"/>
                </a:moveTo>
                <a:lnTo>
                  <a:pt x="17906" y="3937"/>
                </a:lnTo>
                <a:lnTo>
                  <a:pt x="36531" y="22561"/>
                </a:lnTo>
                <a:lnTo>
                  <a:pt x="83057" y="25654"/>
                </a:lnTo>
                <a:lnTo>
                  <a:pt x="87756" y="21462"/>
                </a:lnTo>
                <a:lnTo>
                  <a:pt x="88518" y="10541"/>
                </a:lnTo>
                <a:lnTo>
                  <a:pt x="84327" y="5842"/>
                </a:lnTo>
                <a:lnTo>
                  <a:pt x="15307" y="1251"/>
                </a:lnTo>
                <a:close/>
              </a:path>
              <a:path w="361315" h="361314">
                <a:moveTo>
                  <a:pt x="24256" y="10287"/>
                </a:moveTo>
                <a:lnTo>
                  <a:pt x="20827" y="10287"/>
                </a:lnTo>
                <a:lnTo>
                  <a:pt x="21573" y="21573"/>
                </a:lnTo>
                <a:lnTo>
                  <a:pt x="36531" y="22561"/>
                </a:lnTo>
                <a:lnTo>
                  <a:pt x="24256" y="10287"/>
                </a:lnTo>
                <a:close/>
              </a:path>
              <a:path w="361315" h="361314">
                <a:moveTo>
                  <a:pt x="20827" y="10287"/>
                </a:moveTo>
                <a:lnTo>
                  <a:pt x="10286" y="20828"/>
                </a:lnTo>
                <a:lnTo>
                  <a:pt x="21573" y="21573"/>
                </a:lnTo>
                <a:lnTo>
                  <a:pt x="20827" y="10287"/>
                </a:lnTo>
                <a:close/>
              </a:path>
              <a:path w="361315" h="361314">
                <a:moveTo>
                  <a:pt x="705" y="7064"/>
                </a:moveTo>
                <a:lnTo>
                  <a:pt x="0" y="7747"/>
                </a:lnTo>
                <a:lnTo>
                  <a:pt x="0" y="14097"/>
                </a:lnTo>
                <a:lnTo>
                  <a:pt x="1251" y="15307"/>
                </a:lnTo>
                <a:lnTo>
                  <a:pt x="705" y="7064"/>
                </a:lnTo>
                <a:close/>
              </a:path>
              <a:path w="361315" h="361314">
                <a:moveTo>
                  <a:pt x="253" y="254"/>
                </a:moveTo>
                <a:lnTo>
                  <a:pt x="705" y="7064"/>
                </a:lnTo>
                <a:lnTo>
                  <a:pt x="3936" y="3937"/>
                </a:lnTo>
                <a:lnTo>
                  <a:pt x="7064" y="705"/>
                </a:lnTo>
                <a:lnTo>
                  <a:pt x="253" y="254"/>
                </a:lnTo>
                <a:close/>
              </a:path>
              <a:path w="361315" h="361314">
                <a:moveTo>
                  <a:pt x="14097" y="0"/>
                </a:moveTo>
                <a:lnTo>
                  <a:pt x="7747" y="0"/>
                </a:lnTo>
                <a:lnTo>
                  <a:pt x="7064" y="705"/>
                </a:lnTo>
                <a:lnTo>
                  <a:pt x="15307" y="1251"/>
                </a:lnTo>
                <a:lnTo>
                  <a:pt x="14097" y="0"/>
                </a:lnTo>
                <a:close/>
              </a:path>
            </a:pathLst>
          </a:custGeom>
          <a:solidFill>
            <a:srgbClr val="1D51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476504" y="4786823"/>
            <a:ext cx="3927475" cy="137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©</a:t>
            </a:r>
            <a:r>
              <a:rPr sz="700" spc="1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10" dirty="0">
                <a:solidFill>
                  <a:srgbClr val="0D2836"/>
                </a:solidFill>
                <a:latin typeface="Microsoft YaHei UI"/>
                <a:cs typeface="Microsoft YaHei UI"/>
              </a:rPr>
              <a:t>2019,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Amazon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Web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10" dirty="0">
                <a:solidFill>
                  <a:srgbClr val="0D2836"/>
                </a:solidFill>
                <a:latin typeface="Microsoft YaHei UI"/>
                <a:cs typeface="Microsoft YaHei UI"/>
              </a:rPr>
              <a:t>Services,</a:t>
            </a:r>
            <a:r>
              <a:rPr sz="700" spc="2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Inc.</a:t>
            </a:r>
            <a:r>
              <a:rPr sz="70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or</a:t>
            </a:r>
            <a:r>
              <a:rPr sz="700" spc="1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its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Affiliates.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All</a:t>
            </a:r>
            <a:r>
              <a:rPr sz="70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rights</a:t>
            </a:r>
            <a:r>
              <a:rPr sz="700" spc="1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reserved.</a:t>
            </a:r>
            <a:r>
              <a:rPr sz="700" spc="2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Amazon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Confidential</a:t>
            </a:r>
            <a:endParaRPr sz="7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F1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103107" y="4707635"/>
            <a:ext cx="440435" cy="263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0520" y="3945635"/>
            <a:ext cx="8458200" cy="678180"/>
          </a:xfrm>
          <a:custGeom>
            <a:avLst/>
            <a:gdLst/>
            <a:ahLst/>
            <a:cxnLst/>
            <a:rect l="l" t="t" r="r" b="b"/>
            <a:pathLst>
              <a:path w="8458200" h="678179">
                <a:moveTo>
                  <a:pt x="0" y="678179"/>
                </a:moveTo>
                <a:lnTo>
                  <a:pt x="8458200" y="678179"/>
                </a:lnTo>
                <a:lnTo>
                  <a:pt x="8458200" y="0"/>
                </a:lnTo>
                <a:lnTo>
                  <a:pt x="0" y="0"/>
                </a:lnTo>
                <a:lnTo>
                  <a:pt x="0" y="67817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0520" y="3945635"/>
            <a:ext cx="8458200" cy="678180"/>
          </a:xfrm>
          <a:custGeom>
            <a:avLst/>
            <a:gdLst/>
            <a:ahLst/>
            <a:cxnLst/>
            <a:rect l="l" t="t" r="r" b="b"/>
            <a:pathLst>
              <a:path w="8458200" h="678179">
                <a:moveTo>
                  <a:pt x="0" y="678179"/>
                </a:moveTo>
                <a:lnTo>
                  <a:pt x="8458200" y="678179"/>
                </a:lnTo>
                <a:lnTo>
                  <a:pt x="8458200" y="0"/>
                </a:lnTo>
                <a:lnTo>
                  <a:pt x="0" y="0"/>
                </a:lnTo>
                <a:lnTo>
                  <a:pt x="0" y="678179"/>
                </a:lnTo>
                <a:close/>
              </a:path>
            </a:pathLst>
          </a:custGeom>
          <a:ln w="15240">
            <a:solidFill>
              <a:srgbClr val="EB5F0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3756" y="1325880"/>
            <a:ext cx="8458200" cy="678180"/>
          </a:xfrm>
          <a:custGeom>
            <a:avLst/>
            <a:gdLst/>
            <a:ahLst/>
            <a:cxnLst/>
            <a:rect l="l" t="t" r="r" b="b"/>
            <a:pathLst>
              <a:path w="8458200" h="678180">
                <a:moveTo>
                  <a:pt x="0" y="678179"/>
                </a:moveTo>
                <a:lnTo>
                  <a:pt x="8458200" y="678179"/>
                </a:lnTo>
                <a:lnTo>
                  <a:pt x="8458200" y="0"/>
                </a:lnTo>
                <a:lnTo>
                  <a:pt x="0" y="0"/>
                </a:lnTo>
                <a:lnTo>
                  <a:pt x="0" y="67817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3756" y="1325880"/>
            <a:ext cx="8458200" cy="678180"/>
          </a:xfrm>
          <a:custGeom>
            <a:avLst/>
            <a:gdLst/>
            <a:ahLst/>
            <a:cxnLst/>
            <a:rect l="l" t="t" r="r" b="b"/>
            <a:pathLst>
              <a:path w="8458200" h="678180">
                <a:moveTo>
                  <a:pt x="0" y="678179"/>
                </a:moveTo>
                <a:lnTo>
                  <a:pt x="8458200" y="678179"/>
                </a:lnTo>
                <a:lnTo>
                  <a:pt x="8458200" y="0"/>
                </a:lnTo>
                <a:lnTo>
                  <a:pt x="0" y="0"/>
                </a:lnTo>
                <a:lnTo>
                  <a:pt x="0" y="678179"/>
                </a:lnTo>
                <a:close/>
              </a:path>
            </a:pathLst>
          </a:custGeom>
          <a:ln w="15240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2900" y="2196083"/>
            <a:ext cx="8458200" cy="678180"/>
          </a:xfrm>
          <a:custGeom>
            <a:avLst/>
            <a:gdLst/>
            <a:ahLst/>
            <a:cxnLst/>
            <a:rect l="l" t="t" r="r" b="b"/>
            <a:pathLst>
              <a:path w="8458200" h="678180">
                <a:moveTo>
                  <a:pt x="0" y="678180"/>
                </a:moveTo>
                <a:lnTo>
                  <a:pt x="8458200" y="678180"/>
                </a:lnTo>
                <a:lnTo>
                  <a:pt x="8458200" y="0"/>
                </a:lnTo>
                <a:lnTo>
                  <a:pt x="0" y="0"/>
                </a:lnTo>
                <a:lnTo>
                  <a:pt x="0" y="67818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2900" y="2196083"/>
            <a:ext cx="8458200" cy="678180"/>
          </a:xfrm>
          <a:custGeom>
            <a:avLst/>
            <a:gdLst/>
            <a:ahLst/>
            <a:cxnLst/>
            <a:rect l="l" t="t" r="r" b="b"/>
            <a:pathLst>
              <a:path w="8458200" h="678180">
                <a:moveTo>
                  <a:pt x="0" y="678180"/>
                </a:moveTo>
                <a:lnTo>
                  <a:pt x="8458200" y="678180"/>
                </a:lnTo>
                <a:lnTo>
                  <a:pt x="8458200" y="0"/>
                </a:lnTo>
                <a:lnTo>
                  <a:pt x="0" y="0"/>
                </a:lnTo>
                <a:lnTo>
                  <a:pt x="0" y="678180"/>
                </a:lnTo>
                <a:close/>
              </a:path>
            </a:pathLst>
          </a:custGeom>
          <a:ln w="1524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9852" y="3069335"/>
            <a:ext cx="8458200" cy="678180"/>
          </a:xfrm>
          <a:custGeom>
            <a:avLst/>
            <a:gdLst/>
            <a:ahLst/>
            <a:cxnLst/>
            <a:rect l="l" t="t" r="r" b="b"/>
            <a:pathLst>
              <a:path w="8458200" h="678179">
                <a:moveTo>
                  <a:pt x="0" y="678179"/>
                </a:moveTo>
                <a:lnTo>
                  <a:pt x="8458200" y="678179"/>
                </a:lnTo>
                <a:lnTo>
                  <a:pt x="8458200" y="0"/>
                </a:lnTo>
                <a:lnTo>
                  <a:pt x="0" y="0"/>
                </a:lnTo>
                <a:lnTo>
                  <a:pt x="0" y="67817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9852" y="3069335"/>
            <a:ext cx="8458200" cy="678180"/>
          </a:xfrm>
          <a:custGeom>
            <a:avLst/>
            <a:gdLst/>
            <a:ahLst/>
            <a:cxnLst/>
            <a:rect l="l" t="t" r="r" b="b"/>
            <a:pathLst>
              <a:path w="8458200" h="678179">
                <a:moveTo>
                  <a:pt x="0" y="678179"/>
                </a:moveTo>
                <a:lnTo>
                  <a:pt x="8458200" y="678179"/>
                </a:lnTo>
                <a:lnTo>
                  <a:pt x="8458200" y="0"/>
                </a:lnTo>
                <a:lnTo>
                  <a:pt x="0" y="0"/>
                </a:lnTo>
                <a:lnTo>
                  <a:pt x="0" y="678179"/>
                </a:lnTo>
                <a:close/>
              </a:path>
            </a:pathLst>
          </a:custGeom>
          <a:ln w="15240">
            <a:solidFill>
              <a:srgbClr val="69AE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92684" y="127507"/>
            <a:ext cx="19831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D2735"/>
                </a:solidFill>
              </a:rPr>
              <a:t>Our</a:t>
            </a:r>
            <a:r>
              <a:rPr sz="2800" spc="-40" dirty="0">
                <a:solidFill>
                  <a:srgbClr val="0D2735"/>
                </a:solidFill>
              </a:rPr>
              <a:t> </a:t>
            </a:r>
            <a:r>
              <a:rPr sz="2800" spc="-5" dirty="0">
                <a:solidFill>
                  <a:srgbClr val="0D2735"/>
                </a:solidFill>
              </a:rPr>
              <a:t>portfolio</a:t>
            </a:r>
            <a:endParaRPr sz="2800"/>
          </a:p>
        </p:txBody>
      </p:sp>
      <p:sp>
        <p:nvSpPr>
          <p:cNvPr id="13" name="object 13"/>
          <p:cNvSpPr txBox="1"/>
          <p:nvPr/>
        </p:nvSpPr>
        <p:spPr>
          <a:xfrm>
            <a:off x="392684" y="553923"/>
            <a:ext cx="7369809" cy="377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0D2735"/>
                </a:solidFill>
                <a:latin typeface="Arial"/>
                <a:cs typeface="Arial"/>
              </a:rPr>
              <a:t>Broadest and deepest portfolio, purpose-built for</a:t>
            </a:r>
            <a:r>
              <a:rPr sz="2300" spc="-225" dirty="0">
                <a:solidFill>
                  <a:srgbClr val="0D2735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0D2735"/>
                </a:solidFill>
                <a:latin typeface="Arial"/>
                <a:cs typeface="Arial"/>
              </a:rPr>
              <a:t>builders</a:t>
            </a:r>
            <a:endParaRPr sz="23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39439" y="4218228"/>
            <a:ext cx="18643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282828"/>
                </a:solidFill>
                <a:latin typeface="Microsoft YaHei UI"/>
                <a:cs typeface="Microsoft YaHei UI"/>
              </a:rPr>
              <a:t>Migration </a:t>
            </a:r>
            <a:r>
              <a:rPr sz="900" b="1" dirty="0">
                <a:solidFill>
                  <a:srgbClr val="282828"/>
                </a:solidFill>
                <a:latin typeface="Microsoft YaHei UI"/>
                <a:cs typeface="Microsoft YaHei UI"/>
              </a:rPr>
              <a:t>&amp; </a:t>
            </a:r>
            <a:r>
              <a:rPr sz="900" b="1" spc="-5" dirty="0">
                <a:solidFill>
                  <a:srgbClr val="282828"/>
                </a:solidFill>
                <a:latin typeface="Microsoft YaHei UI"/>
                <a:cs typeface="Microsoft YaHei UI"/>
              </a:rPr>
              <a:t>Streaming</a:t>
            </a:r>
            <a:r>
              <a:rPr sz="900" b="1" dirty="0">
                <a:solidFill>
                  <a:srgbClr val="282828"/>
                </a:solidFill>
                <a:latin typeface="Microsoft YaHei UI"/>
                <a:cs typeface="Microsoft YaHei UI"/>
              </a:rPr>
              <a:t> </a:t>
            </a:r>
            <a:r>
              <a:rPr sz="900" b="1" spc="-5" dirty="0">
                <a:solidFill>
                  <a:srgbClr val="282828"/>
                </a:solidFill>
                <a:latin typeface="Microsoft YaHei UI"/>
                <a:cs typeface="Microsoft YaHei UI"/>
              </a:rPr>
              <a:t>Services</a:t>
            </a:r>
            <a:endParaRPr sz="900">
              <a:latin typeface="Microsoft YaHei UI"/>
              <a:cs typeface="Microsoft Ya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12035" y="3330067"/>
            <a:ext cx="8216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282828"/>
                </a:solidFill>
                <a:latin typeface="Microsoft YaHei UI"/>
                <a:cs typeface="Microsoft YaHei UI"/>
              </a:rPr>
              <a:t>Infrastructure</a:t>
            </a:r>
            <a:endParaRPr sz="900">
              <a:latin typeface="Microsoft YaHei UI"/>
              <a:cs typeface="Microsoft YaHei U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33016" y="3297935"/>
            <a:ext cx="236219" cy="2362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286627" y="3286759"/>
            <a:ext cx="7702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282828"/>
                </a:solidFill>
                <a:latin typeface="Microsoft YaHei UI"/>
                <a:cs typeface="Microsoft YaHei UI"/>
              </a:rPr>
              <a:t>Data</a:t>
            </a:r>
            <a:r>
              <a:rPr sz="900" b="1" spc="-65" dirty="0">
                <a:solidFill>
                  <a:srgbClr val="282828"/>
                </a:solidFill>
                <a:latin typeface="Microsoft YaHei UI"/>
                <a:cs typeface="Microsoft YaHei UI"/>
              </a:rPr>
              <a:t> </a:t>
            </a:r>
            <a:r>
              <a:rPr sz="900" b="1" spc="-5" dirty="0">
                <a:solidFill>
                  <a:srgbClr val="282828"/>
                </a:solidFill>
                <a:latin typeface="Microsoft YaHei UI"/>
                <a:cs typeface="Microsoft YaHei UI"/>
              </a:rPr>
              <a:t>Catalog  </a:t>
            </a:r>
            <a:r>
              <a:rPr sz="900" b="1" dirty="0">
                <a:solidFill>
                  <a:srgbClr val="282828"/>
                </a:solidFill>
                <a:latin typeface="Microsoft YaHei UI"/>
                <a:cs typeface="Microsoft YaHei UI"/>
              </a:rPr>
              <a:t>&amp;</a:t>
            </a:r>
            <a:r>
              <a:rPr sz="900" b="1" spc="-10" dirty="0">
                <a:solidFill>
                  <a:srgbClr val="282828"/>
                </a:solidFill>
                <a:latin typeface="Microsoft YaHei UI"/>
                <a:cs typeface="Microsoft YaHei UI"/>
              </a:rPr>
              <a:t> </a:t>
            </a:r>
            <a:r>
              <a:rPr sz="900" b="1" dirty="0">
                <a:solidFill>
                  <a:srgbClr val="282828"/>
                </a:solidFill>
                <a:latin typeface="Microsoft YaHei UI"/>
                <a:cs typeface="Microsoft YaHei UI"/>
              </a:rPr>
              <a:t>ETL</a:t>
            </a:r>
            <a:endParaRPr sz="900">
              <a:latin typeface="Microsoft YaHei UI"/>
              <a:cs typeface="Microsoft YaHei U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039611" y="3297935"/>
            <a:ext cx="237743" cy="2362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410583" y="3286759"/>
            <a:ext cx="793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282828"/>
                </a:solidFill>
                <a:latin typeface="Microsoft YaHei UI"/>
                <a:cs typeface="Microsoft YaHei UI"/>
              </a:rPr>
              <a:t>Security &amp;  </a:t>
            </a:r>
            <a:r>
              <a:rPr sz="900" b="1" spc="-5" dirty="0">
                <a:solidFill>
                  <a:srgbClr val="282828"/>
                </a:solidFill>
                <a:latin typeface="Microsoft YaHei UI"/>
                <a:cs typeface="Microsoft YaHei UI"/>
              </a:rPr>
              <a:t>M</a:t>
            </a:r>
            <a:r>
              <a:rPr sz="900" b="1" spc="-10" dirty="0">
                <a:solidFill>
                  <a:srgbClr val="282828"/>
                </a:solidFill>
                <a:latin typeface="Microsoft YaHei UI"/>
                <a:cs typeface="Microsoft YaHei UI"/>
              </a:rPr>
              <a:t>a</a:t>
            </a:r>
            <a:r>
              <a:rPr sz="900" b="1" dirty="0">
                <a:solidFill>
                  <a:srgbClr val="282828"/>
                </a:solidFill>
                <a:latin typeface="Microsoft YaHei UI"/>
                <a:cs typeface="Microsoft YaHei UI"/>
              </a:rPr>
              <a:t>n</a:t>
            </a:r>
            <a:r>
              <a:rPr sz="900" b="1" spc="-5" dirty="0">
                <a:solidFill>
                  <a:srgbClr val="282828"/>
                </a:solidFill>
                <a:latin typeface="Microsoft YaHei UI"/>
                <a:cs typeface="Microsoft YaHei UI"/>
              </a:rPr>
              <a:t>a</a:t>
            </a:r>
            <a:r>
              <a:rPr sz="900" b="1" dirty="0">
                <a:solidFill>
                  <a:srgbClr val="282828"/>
                </a:solidFill>
                <a:latin typeface="Microsoft YaHei UI"/>
                <a:cs typeface="Microsoft YaHei UI"/>
              </a:rPr>
              <a:t>gement</a:t>
            </a:r>
            <a:endParaRPr sz="900">
              <a:latin typeface="Microsoft YaHei UI"/>
              <a:cs typeface="Microsoft YaHei U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076700" y="3255264"/>
            <a:ext cx="304800" cy="3215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61716" y="1575816"/>
            <a:ext cx="236219" cy="228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895088" y="1569719"/>
            <a:ext cx="236220" cy="2407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117803" y="2398014"/>
            <a:ext cx="793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282828"/>
                </a:solidFill>
                <a:latin typeface="Microsoft YaHei UI"/>
                <a:cs typeface="Microsoft YaHei UI"/>
              </a:rPr>
              <a:t>Data  </a:t>
            </a:r>
            <a:r>
              <a:rPr sz="900" b="1" dirty="0">
                <a:solidFill>
                  <a:srgbClr val="282828"/>
                </a:solidFill>
                <a:latin typeface="Microsoft YaHei UI"/>
                <a:cs typeface="Microsoft YaHei UI"/>
              </a:rPr>
              <a:t>W</a:t>
            </a:r>
            <a:r>
              <a:rPr sz="900" b="1" spc="-5" dirty="0">
                <a:solidFill>
                  <a:srgbClr val="282828"/>
                </a:solidFill>
                <a:latin typeface="Microsoft YaHei UI"/>
                <a:cs typeface="Microsoft YaHei UI"/>
              </a:rPr>
              <a:t>a</a:t>
            </a:r>
            <a:r>
              <a:rPr sz="900" b="1" dirty="0">
                <a:solidFill>
                  <a:srgbClr val="282828"/>
                </a:solidFill>
                <a:latin typeface="Microsoft YaHei UI"/>
                <a:cs typeface="Microsoft YaHei UI"/>
              </a:rPr>
              <a:t>r</a:t>
            </a:r>
            <a:r>
              <a:rPr sz="900" b="1" spc="5" dirty="0">
                <a:solidFill>
                  <a:srgbClr val="282828"/>
                </a:solidFill>
                <a:latin typeface="Microsoft YaHei UI"/>
                <a:cs typeface="Microsoft YaHei UI"/>
              </a:rPr>
              <a:t>e</a:t>
            </a:r>
            <a:r>
              <a:rPr sz="900" b="1" spc="-5" dirty="0">
                <a:solidFill>
                  <a:srgbClr val="282828"/>
                </a:solidFill>
                <a:latin typeface="Microsoft YaHei UI"/>
                <a:cs typeface="Microsoft YaHei UI"/>
              </a:rPr>
              <a:t>ho</a:t>
            </a:r>
            <a:r>
              <a:rPr sz="900" b="1" dirty="0">
                <a:solidFill>
                  <a:srgbClr val="282828"/>
                </a:solidFill>
                <a:latin typeface="Microsoft YaHei UI"/>
                <a:cs typeface="Microsoft YaHei UI"/>
              </a:rPr>
              <a:t>us</a:t>
            </a:r>
            <a:r>
              <a:rPr sz="900" b="1" spc="-5" dirty="0">
                <a:solidFill>
                  <a:srgbClr val="282828"/>
                </a:solidFill>
                <a:latin typeface="Microsoft YaHei UI"/>
                <a:cs typeface="Microsoft YaHei UI"/>
              </a:rPr>
              <a:t>i</a:t>
            </a:r>
            <a:r>
              <a:rPr sz="900" b="1" dirty="0">
                <a:solidFill>
                  <a:srgbClr val="282828"/>
                </a:solidFill>
                <a:latin typeface="Microsoft YaHei UI"/>
                <a:cs typeface="Microsoft YaHei UI"/>
              </a:rPr>
              <a:t>ng</a:t>
            </a:r>
            <a:endParaRPr sz="900">
              <a:latin typeface="Microsoft YaHei UI"/>
              <a:cs typeface="Microsoft YaHei U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62583" y="2409444"/>
            <a:ext cx="236220" cy="2362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465070" y="2383282"/>
            <a:ext cx="647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282828"/>
                </a:solidFill>
                <a:latin typeface="Microsoft YaHei UI"/>
                <a:cs typeface="Microsoft YaHei UI"/>
              </a:rPr>
              <a:t>Big Data  P</a:t>
            </a:r>
            <a:r>
              <a:rPr sz="900" b="1" dirty="0">
                <a:solidFill>
                  <a:srgbClr val="282828"/>
                </a:solidFill>
                <a:latin typeface="Microsoft YaHei UI"/>
                <a:cs typeface="Microsoft YaHei UI"/>
              </a:rPr>
              <a:t>roc</a:t>
            </a:r>
            <a:r>
              <a:rPr sz="900" b="1" spc="5" dirty="0">
                <a:solidFill>
                  <a:srgbClr val="282828"/>
                </a:solidFill>
                <a:latin typeface="Microsoft YaHei UI"/>
                <a:cs typeface="Microsoft YaHei UI"/>
              </a:rPr>
              <a:t>e</a:t>
            </a:r>
            <a:r>
              <a:rPr sz="900" b="1" dirty="0">
                <a:solidFill>
                  <a:srgbClr val="282828"/>
                </a:solidFill>
                <a:latin typeface="Microsoft YaHei UI"/>
                <a:cs typeface="Microsoft YaHei UI"/>
              </a:rPr>
              <a:t>ss</a:t>
            </a:r>
            <a:r>
              <a:rPr sz="900" b="1" spc="-5" dirty="0">
                <a:solidFill>
                  <a:srgbClr val="282828"/>
                </a:solidFill>
                <a:latin typeface="Microsoft YaHei UI"/>
                <a:cs typeface="Microsoft YaHei UI"/>
              </a:rPr>
              <a:t>i</a:t>
            </a:r>
            <a:r>
              <a:rPr sz="900" b="1" dirty="0">
                <a:solidFill>
                  <a:srgbClr val="282828"/>
                </a:solidFill>
                <a:latin typeface="Microsoft YaHei UI"/>
                <a:cs typeface="Microsoft YaHei UI"/>
              </a:rPr>
              <a:t>ng</a:t>
            </a:r>
            <a:endParaRPr sz="900">
              <a:latin typeface="Microsoft YaHei UI"/>
              <a:cs typeface="Microsoft YaHei U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177795" y="2409444"/>
            <a:ext cx="237744" cy="2362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149341" y="2398014"/>
            <a:ext cx="638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282828"/>
                </a:solidFill>
                <a:latin typeface="Microsoft YaHei UI"/>
                <a:cs typeface="Microsoft YaHei UI"/>
              </a:rPr>
              <a:t>I</a:t>
            </a:r>
            <a:r>
              <a:rPr sz="900" b="1" dirty="0">
                <a:solidFill>
                  <a:srgbClr val="282828"/>
                </a:solidFill>
                <a:latin typeface="Microsoft YaHei UI"/>
                <a:cs typeface="Microsoft YaHei UI"/>
              </a:rPr>
              <a:t>n</a:t>
            </a:r>
            <a:r>
              <a:rPr sz="900" b="1" spc="-5" dirty="0">
                <a:solidFill>
                  <a:srgbClr val="282828"/>
                </a:solidFill>
                <a:latin typeface="Microsoft YaHei UI"/>
                <a:cs typeface="Microsoft YaHei UI"/>
              </a:rPr>
              <a:t>t</a:t>
            </a:r>
            <a:r>
              <a:rPr sz="900" b="1" dirty="0">
                <a:solidFill>
                  <a:srgbClr val="282828"/>
                </a:solidFill>
                <a:latin typeface="Microsoft YaHei UI"/>
                <a:cs typeface="Microsoft YaHei UI"/>
              </a:rPr>
              <a:t>eracti</a:t>
            </a:r>
            <a:r>
              <a:rPr sz="900" b="1" spc="-10" dirty="0">
                <a:solidFill>
                  <a:srgbClr val="282828"/>
                </a:solidFill>
                <a:latin typeface="Microsoft YaHei UI"/>
                <a:cs typeface="Microsoft YaHei UI"/>
              </a:rPr>
              <a:t>v</a:t>
            </a:r>
            <a:r>
              <a:rPr sz="900" b="1" dirty="0">
                <a:solidFill>
                  <a:srgbClr val="282828"/>
                </a:solidFill>
                <a:latin typeface="Microsoft YaHei UI"/>
                <a:cs typeface="Microsoft YaHei UI"/>
              </a:rPr>
              <a:t>e  </a:t>
            </a:r>
            <a:r>
              <a:rPr sz="900" b="1" spc="-5" dirty="0">
                <a:solidFill>
                  <a:srgbClr val="282828"/>
                </a:solidFill>
                <a:latin typeface="Microsoft YaHei UI"/>
                <a:cs typeface="Microsoft YaHei UI"/>
              </a:rPr>
              <a:t>Query</a:t>
            </a:r>
            <a:endParaRPr sz="900">
              <a:latin typeface="Microsoft YaHei UI"/>
              <a:cs typeface="Microsoft YaHei U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875276" y="2409444"/>
            <a:ext cx="237744" cy="2362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439661" y="2398014"/>
            <a:ext cx="705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282828"/>
                </a:solidFill>
                <a:latin typeface="Microsoft YaHei UI"/>
                <a:cs typeface="Microsoft YaHei UI"/>
              </a:rPr>
              <a:t>O</a:t>
            </a:r>
            <a:r>
              <a:rPr sz="900" b="1" dirty="0">
                <a:solidFill>
                  <a:srgbClr val="282828"/>
                </a:solidFill>
                <a:latin typeface="Microsoft YaHei UI"/>
                <a:cs typeface="Microsoft YaHei UI"/>
              </a:rPr>
              <a:t>perat</a:t>
            </a:r>
            <a:r>
              <a:rPr sz="900" b="1" spc="-5" dirty="0">
                <a:solidFill>
                  <a:srgbClr val="282828"/>
                </a:solidFill>
                <a:latin typeface="Microsoft YaHei UI"/>
                <a:cs typeface="Microsoft YaHei UI"/>
              </a:rPr>
              <a:t>io</a:t>
            </a:r>
            <a:r>
              <a:rPr sz="900" b="1" dirty="0">
                <a:solidFill>
                  <a:srgbClr val="282828"/>
                </a:solidFill>
                <a:latin typeface="Microsoft YaHei UI"/>
                <a:cs typeface="Microsoft YaHei UI"/>
              </a:rPr>
              <a:t>n</a:t>
            </a:r>
            <a:r>
              <a:rPr sz="900" b="1" spc="-5" dirty="0">
                <a:solidFill>
                  <a:srgbClr val="282828"/>
                </a:solidFill>
                <a:latin typeface="Microsoft YaHei UI"/>
                <a:cs typeface="Microsoft YaHei UI"/>
              </a:rPr>
              <a:t>a</a:t>
            </a:r>
            <a:r>
              <a:rPr sz="900" b="1" dirty="0">
                <a:solidFill>
                  <a:srgbClr val="282828"/>
                </a:solidFill>
                <a:latin typeface="Microsoft YaHei UI"/>
                <a:cs typeface="Microsoft YaHei UI"/>
              </a:rPr>
              <a:t>l  </a:t>
            </a:r>
            <a:r>
              <a:rPr sz="900" b="1" spc="-5" dirty="0">
                <a:solidFill>
                  <a:srgbClr val="282828"/>
                </a:solidFill>
                <a:latin typeface="Microsoft YaHei UI"/>
                <a:cs typeface="Microsoft YaHei UI"/>
              </a:rPr>
              <a:t>Analytics</a:t>
            </a:r>
            <a:endParaRPr sz="900">
              <a:latin typeface="Microsoft YaHei UI"/>
              <a:cs typeface="Microsoft YaHei U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141720" y="2409444"/>
            <a:ext cx="236220" cy="2362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717663" y="2398014"/>
            <a:ext cx="564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282828"/>
                </a:solidFill>
                <a:latin typeface="Microsoft YaHei UI"/>
                <a:cs typeface="Microsoft YaHei UI"/>
              </a:rPr>
              <a:t>Real</a:t>
            </a:r>
            <a:r>
              <a:rPr sz="900" b="1" spc="-85" dirty="0">
                <a:solidFill>
                  <a:srgbClr val="282828"/>
                </a:solidFill>
                <a:latin typeface="Microsoft YaHei UI"/>
                <a:cs typeface="Microsoft YaHei UI"/>
              </a:rPr>
              <a:t> </a:t>
            </a:r>
            <a:r>
              <a:rPr sz="900" b="1" spc="-5" dirty="0">
                <a:solidFill>
                  <a:srgbClr val="282828"/>
                </a:solidFill>
                <a:latin typeface="Microsoft YaHei UI"/>
                <a:cs typeface="Microsoft YaHei UI"/>
              </a:rPr>
              <a:t>time  Analytics</a:t>
            </a:r>
            <a:endParaRPr sz="900">
              <a:latin typeface="Microsoft YaHei UI"/>
              <a:cs typeface="Microsoft YaHei U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431023" y="2409444"/>
            <a:ext cx="237744" cy="2362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699509" y="2390901"/>
            <a:ext cx="648335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282828"/>
                </a:solidFill>
                <a:latin typeface="Microsoft YaHei UI"/>
                <a:cs typeface="Microsoft YaHei UI"/>
              </a:rPr>
              <a:t>Serverless  Data  </a:t>
            </a:r>
            <a:r>
              <a:rPr sz="900" b="1" dirty="0">
                <a:solidFill>
                  <a:srgbClr val="282828"/>
                </a:solidFill>
                <a:latin typeface="Microsoft YaHei UI"/>
                <a:cs typeface="Microsoft YaHei UI"/>
              </a:rPr>
              <a:t>pr</a:t>
            </a:r>
            <a:r>
              <a:rPr sz="900" b="1" spc="-5" dirty="0">
                <a:solidFill>
                  <a:srgbClr val="282828"/>
                </a:solidFill>
                <a:latin typeface="Microsoft YaHei UI"/>
                <a:cs typeface="Microsoft YaHei UI"/>
              </a:rPr>
              <a:t>o</a:t>
            </a:r>
            <a:r>
              <a:rPr sz="900" b="1" dirty="0">
                <a:solidFill>
                  <a:srgbClr val="282828"/>
                </a:solidFill>
                <a:latin typeface="Microsoft YaHei UI"/>
                <a:cs typeface="Microsoft YaHei UI"/>
              </a:rPr>
              <a:t>c</a:t>
            </a:r>
            <a:r>
              <a:rPr sz="900" b="1" spc="5" dirty="0">
                <a:solidFill>
                  <a:srgbClr val="282828"/>
                </a:solidFill>
                <a:latin typeface="Microsoft YaHei UI"/>
                <a:cs typeface="Microsoft YaHei UI"/>
              </a:rPr>
              <a:t>e</a:t>
            </a:r>
            <a:r>
              <a:rPr sz="900" b="1" dirty="0">
                <a:solidFill>
                  <a:srgbClr val="282828"/>
                </a:solidFill>
                <a:latin typeface="Microsoft YaHei UI"/>
                <a:cs typeface="Microsoft YaHei UI"/>
              </a:rPr>
              <a:t>ss</a:t>
            </a:r>
            <a:r>
              <a:rPr sz="900" b="1" spc="-5" dirty="0">
                <a:solidFill>
                  <a:srgbClr val="282828"/>
                </a:solidFill>
                <a:latin typeface="Microsoft YaHei UI"/>
                <a:cs typeface="Microsoft YaHei UI"/>
              </a:rPr>
              <a:t>i</a:t>
            </a:r>
            <a:r>
              <a:rPr sz="900" b="1" dirty="0">
                <a:solidFill>
                  <a:srgbClr val="282828"/>
                </a:solidFill>
                <a:latin typeface="Microsoft YaHei UI"/>
                <a:cs typeface="Microsoft YaHei UI"/>
              </a:rPr>
              <a:t>ng</a:t>
            </a:r>
            <a:endParaRPr sz="900">
              <a:latin typeface="Microsoft YaHei UI"/>
              <a:cs typeface="Microsoft YaHei U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461003" y="2409444"/>
            <a:ext cx="236220" cy="2362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084064" y="3276600"/>
            <a:ext cx="250190" cy="102235"/>
          </a:xfrm>
          <a:custGeom>
            <a:avLst/>
            <a:gdLst/>
            <a:ahLst/>
            <a:cxnLst/>
            <a:rect l="l" t="t" r="r" b="b"/>
            <a:pathLst>
              <a:path w="250189" h="102235">
                <a:moveTo>
                  <a:pt x="0" y="102107"/>
                </a:moveTo>
                <a:lnTo>
                  <a:pt x="249936" y="102107"/>
                </a:lnTo>
                <a:lnTo>
                  <a:pt x="249936" y="0"/>
                </a:lnTo>
                <a:lnTo>
                  <a:pt x="0" y="0"/>
                </a:lnTo>
                <a:lnTo>
                  <a:pt x="0" y="102107"/>
                </a:lnTo>
                <a:close/>
              </a:path>
            </a:pathLst>
          </a:custGeom>
          <a:solidFill>
            <a:srgbClr val="69AE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142738" y="3303651"/>
            <a:ext cx="136398" cy="4178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247644" y="1199388"/>
            <a:ext cx="2649220" cy="254635"/>
          </a:xfrm>
          <a:custGeom>
            <a:avLst/>
            <a:gdLst/>
            <a:ahLst/>
            <a:cxnLst/>
            <a:rect l="l" t="t" r="r" b="b"/>
            <a:pathLst>
              <a:path w="2649220" h="254634">
                <a:moveTo>
                  <a:pt x="0" y="254508"/>
                </a:moveTo>
                <a:lnTo>
                  <a:pt x="2648711" y="254508"/>
                </a:lnTo>
                <a:lnTo>
                  <a:pt x="2648711" y="0"/>
                </a:lnTo>
                <a:lnTo>
                  <a:pt x="0" y="0"/>
                </a:lnTo>
                <a:lnTo>
                  <a:pt x="0" y="254508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3365372" y="1215644"/>
            <a:ext cx="2865120" cy="550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90905" marR="722630" indent="-611505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1D516C"/>
                </a:solidFill>
                <a:latin typeface="Microsoft YaHei UI"/>
                <a:cs typeface="Microsoft YaHei UI"/>
              </a:rPr>
              <a:t>Visualization </a:t>
            </a:r>
            <a:r>
              <a:rPr sz="1200" b="1" dirty="0">
                <a:solidFill>
                  <a:srgbClr val="1D516C"/>
                </a:solidFill>
                <a:latin typeface="Microsoft YaHei UI"/>
                <a:cs typeface="Microsoft YaHei UI"/>
              </a:rPr>
              <a:t>&amp;</a:t>
            </a:r>
            <a:r>
              <a:rPr sz="1200" b="1" spc="-90" dirty="0">
                <a:solidFill>
                  <a:srgbClr val="1D516C"/>
                </a:solidFill>
                <a:latin typeface="Microsoft YaHei UI"/>
                <a:cs typeface="Microsoft YaHei UI"/>
              </a:rPr>
              <a:t> </a:t>
            </a:r>
            <a:r>
              <a:rPr sz="1200" b="1" dirty="0">
                <a:solidFill>
                  <a:srgbClr val="1D516C"/>
                </a:solidFill>
                <a:latin typeface="Microsoft YaHei UI"/>
                <a:cs typeface="Microsoft YaHei UI"/>
              </a:rPr>
              <a:t>machine  learning</a:t>
            </a:r>
            <a:endParaRPr sz="1200">
              <a:latin typeface="Microsoft YaHei UI"/>
              <a:cs typeface="Microsoft YaHei UI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  <a:tabLst>
                <a:tab pos="1825625" algn="l"/>
              </a:tabLst>
            </a:pPr>
            <a:r>
              <a:rPr sz="900" b="1" spc="-5" dirty="0">
                <a:solidFill>
                  <a:srgbClr val="282828"/>
                </a:solidFill>
                <a:latin typeface="Microsoft YaHei UI"/>
                <a:cs typeface="Microsoft YaHei UI"/>
              </a:rPr>
              <a:t>Dashboards	Machine</a:t>
            </a:r>
            <a:r>
              <a:rPr sz="900" b="1" spc="-60" dirty="0">
                <a:solidFill>
                  <a:srgbClr val="282828"/>
                </a:solidFill>
                <a:latin typeface="Microsoft YaHei UI"/>
                <a:cs typeface="Microsoft YaHei UI"/>
              </a:rPr>
              <a:t> </a:t>
            </a:r>
            <a:r>
              <a:rPr sz="900" b="1" dirty="0">
                <a:solidFill>
                  <a:srgbClr val="282828"/>
                </a:solidFill>
                <a:latin typeface="Microsoft YaHei UI"/>
                <a:cs typeface="Microsoft YaHei UI"/>
              </a:rPr>
              <a:t>Learning</a:t>
            </a:r>
            <a:endParaRPr sz="900">
              <a:latin typeface="Microsoft YaHei UI"/>
              <a:cs typeface="Microsoft YaHei U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76504" y="4786823"/>
            <a:ext cx="3927475" cy="137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©</a:t>
            </a:r>
            <a:r>
              <a:rPr sz="700" spc="1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10" dirty="0">
                <a:solidFill>
                  <a:srgbClr val="0D2836"/>
                </a:solidFill>
                <a:latin typeface="Microsoft YaHei UI"/>
                <a:cs typeface="Microsoft YaHei UI"/>
              </a:rPr>
              <a:t>2019,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Amazon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Web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10" dirty="0">
                <a:solidFill>
                  <a:srgbClr val="0D2836"/>
                </a:solidFill>
                <a:latin typeface="Microsoft YaHei UI"/>
                <a:cs typeface="Microsoft YaHei UI"/>
              </a:rPr>
              <a:t>Services,</a:t>
            </a:r>
            <a:r>
              <a:rPr sz="700" spc="2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Inc.</a:t>
            </a:r>
            <a:r>
              <a:rPr sz="70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or</a:t>
            </a:r>
            <a:r>
              <a:rPr sz="700" spc="1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its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Affiliates.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All</a:t>
            </a:r>
            <a:r>
              <a:rPr sz="70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rights</a:t>
            </a:r>
            <a:r>
              <a:rPr sz="700" spc="1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reserved.</a:t>
            </a:r>
            <a:r>
              <a:rPr sz="700" spc="2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Amazon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Confidential</a:t>
            </a:r>
            <a:endParaRPr sz="700">
              <a:latin typeface="Microsoft YaHei UI"/>
              <a:cs typeface="Microsoft YaHei U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861815" y="3797808"/>
            <a:ext cx="1420495" cy="25463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29209" rIns="0" bIns="0" rtlCol="0">
            <a:spAutoFit/>
          </a:bodyPr>
          <a:lstStyle/>
          <a:p>
            <a:pPr marL="95885">
              <a:lnSpc>
                <a:spcPct val="100000"/>
              </a:lnSpc>
              <a:spcBef>
                <a:spcPts val="229"/>
              </a:spcBef>
            </a:pPr>
            <a:r>
              <a:rPr sz="1200" b="1" spc="-5" dirty="0">
                <a:solidFill>
                  <a:srgbClr val="EB5F07"/>
                </a:solidFill>
                <a:latin typeface="Microsoft YaHei UI"/>
                <a:cs typeface="Microsoft YaHei UI"/>
              </a:rPr>
              <a:t>Data</a:t>
            </a:r>
            <a:r>
              <a:rPr sz="1200" b="1" spc="-20" dirty="0">
                <a:solidFill>
                  <a:srgbClr val="EB5F07"/>
                </a:solidFill>
                <a:latin typeface="Microsoft YaHei UI"/>
                <a:cs typeface="Microsoft YaHei UI"/>
              </a:rPr>
              <a:t> </a:t>
            </a:r>
            <a:r>
              <a:rPr sz="1200" b="1" spc="-5" dirty="0">
                <a:solidFill>
                  <a:srgbClr val="EB5F07"/>
                </a:solidFill>
                <a:latin typeface="Microsoft YaHei UI"/>
                <a:cs typeface="Microsoft YaHei UI"/>
              </a:rPr>
              <a:t>movement</a:t>
            </a:r>
            <a:endParaRPr sz="1200">
              <a:latin typeface="Microsoft YaHei UI"/>
              <a:cs typeface="Microsoft YaHei U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021835" y="2048255"/>
            <a:ext cx="1100455" cy="25463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28575" rIns="0" bIns="0" rtlCol="0">
            <a:spAutoFit/>
          </a:bodyPr>
          <a:lstStyle/>
          <a:p>
            <a:pPr marL="201930">
              <a:lnSpc>
                <a:spcPct val="100000"/>
              </a:lnSpc>
              <a:spcBef>
                <a:spcPts val="225"/>
              </a:spcBef>
            </a:pPr>
            <a:r>
              <a:rPr sz="1200" b="1" spc="-5" dirty="0">
                <a:solidFill>
                  <a:srgbClr val="FF9900"/>
                </a:solidFill>
                <a:latin typeface="Microsoft YaHei UI"/>
                <a:cs typeface="Microsoft YaHei UI"/>
              </a:rPr>
              <a:t>Analytics</a:t>
            </a:r>
            <a:endParaRPr sz="1200">
              <a:latin typeface="Microsoft YaHei UI"/>
              <a:cs typeface="Microsoft YaHei U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021835" y="2918460"/>
            <a:ext cx="1100455" cy="25336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28575" rIns="0" bIns="0" rtlCol="0">
            <a:spAutoFit/>
          </a:bodyPr>
          <a:lstStyle/>
          <a:p>
            <a:pPr marL="191135">
              <a:lnSpc>
                <a:spcPct val="100000"/>
              </a:lnSpc>
              <a:spcBef>
                <a:spcPts val="225"/>
              </a:spcBef>
            </a:pPr>
            <a:r>
              <a:rPr sz="1200" b="1" dirty="0">
                <a:solidFill>
                  <a:srgbClr val="69AE34"/>
                </a:solidFill>
                <a:latin typeface="Microsoft YaHei UI"/>
                <a:cs typeface="Microsoft YaHei UI"/>
              </a:rPr>
              <a:t>Data</a:t>
            </a:r>
            <a:r>
              <a:rPr sz="1200" b="1" spc="-20" dirty="0">
                <a:solidFill>
                  <a:srgbClr val="69AE34"/>
                </a:solidFill>
                <a:latin typeface="Microsoft YaHei UI"/>
                <a:cs typeface="Microsoft YaHei UI"/>
              </a:rPr>
              <a:t> </a:t>
            </a:r>
            <a:r>
              <a:rPr sz="1200" b="1" spc="-5" dirty="0">
                <a:solidFill>
                  <a:srgbClr val="69AE34"/>
                </a:solidFill>
                <a:latin typeface="Microsoft YaHei UI"/>
                <a:cs typeface="Microsoft YaHei UI"/>
              </a:rPr>
              <a:t>lake</a:t>
            </a:r>
            <a:endParaRPr sz="12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F1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103107" y="4707635"/>
            <a:ext cx="440435" cy="263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0520" y="3945635"/>
            <a:ext cx="8458200" cy="678180"/>
          </a:xfrm>
          <a:custGeom>
            <a:avLst/>
            <a:gdLst/>
            <a:ahLst/>
            <a:cxnLst/>
            <a:rect l="l" t="t" r="r" b="b"/>
            <a:pathLst>
              <a:path w="8458200" h="678179">
                <a:moveTo>
                  <a:pt x="0" y="678179"/>
                </a:moveTo>
                <a:lnTo>
                  <a:pt x="8458200" y="678179"/>
                </a:lnTo>
                <a:lnTo>
                  <a:pt x="8458200" y="0"/>
                </a:lnTo>
                <a:lnTo>
                  <a:pt x="0" y="0"/>
                </a:lnTo>
                <a:lnTo>
                  <a:pt x="0" y="67817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0520" y="3945635"/>
            <a:ext cx="8458200" cy="678180"/>
          </a:xfrm>
          <a:custGeom>
            <a:avLst/>
            <a:gdLst/>
            <a:ahLst/>
            <a:cxnLst/>
            <a:rect l="l" t="t" r="r" b="b"/>
            <a:pathLst>
              <a:path w="8458200" h="678179">
                <a:moveTo>
                  <a:pt x="0" y="678179"/>
                </a:moveTo>
                <a:lnTo>
                  <a:pt x="8458200" y="678179"/>
                </a:lnTo>
                <a:lnTo>
                  <a:pt x="8458200" y="0"/>
                </a:lnTo>
                <a:lnTo>
                  <a:pt x="0" y="0"/>
                </a:lnTo>
                <a:lnTo>
                  <a:pt x="0" y="678179"/>
                </a:lnTo>
                <a:close/>
              </a:path>
            </a:pathLst>
          </a:custGeom>
          <a:ln w="15240">
            <a:solidFill>
              <a:srgbClr val="EB5F0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3756" y="1325880"/>
            <a:ext cx="8458200" cy="678180"/>
          </a:xfrm>
          <a:custGeom>
            <a:avLst/>
            <a:gdLst/>
            <a:ahLst/>
            <a:cxnLst/>
            <a:rect l="l" t="t" r="r" b="b"/>
            <a:pathLst>
              <a:path w="8458200" h="678180">
                <a:moveTo>
                  <a:pt x="0" y="678179"/>
                </a:moveTo>
                <a:lnTo>
                  <a:pt x="8458200" y="678179"/>
                </a:lnTo>
                <a:lnTo>
                  <a:pt x="8458200" y="0"/>
                </a:lnTo>
                <a:lnTo>
                  <a:pt x="0" y="0"/>
                </a:lnTo>
                <a:lnTo>
                  <a:pt x="0" y="67817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3756" y="1325880"/>
            <a:ext cx="8458200" cy="678180"/>
          </a:xfrm>
          <a:custGeom>
            <a:avLst/>
            <a:gdLst/>
            <a:ahLst/>
            <a:cxnLst/>
            <a:rect l="l" t="t" r="r" b="b"/>
            <a:pathLst>
              <a:path w="8458200" h="678180">
                <a:moveTo>
                  <a:pt x="0" y="678179"/>
                </a:moveTo>
                <a:lnTo>
                  <a:pt x="8458200" y="678179"/>
                </a:lnTo>
                <a:lnTo>
                  <a:pt x="8458200" y="0"/>
                </a:lnTo>
                <a:lnTo>
                  <a:pt x="0" y="0"/>
                </a:lnTo>
                <a:lnTo>
                  <a:pt x="0" y="678179"/>
                </a:lnTo>
                <a:close/>
              </a:path>
            </a:pathLst>
          </a:custGeom>
          <a:ln w="15240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2900" y="2196083"/>
            <a:ext cx="8458200" cy="678180"/>
          </a:xfrm>
          <a:custGeom>
            <a:avLst/>
            <a:gdLst/>
            <a:ahLst/>
            <a:cxnLst/>
            <a:rect l="l" t="t" r="r" b="b"/>
            <a:pathLst>
              <a:path w="8458200" h="678180">
                <a:moveTo>
                  <a:pt x="0" y="678180"/>
                </a:moveTo>
                <a:lnTo>
                  <a:pt x="8458200" y="678180"/>
                </a:lnTo>
                <a:lnTo>
                  <a:pt x="8458200" y="0"/>
                </a:lnTo>
                <a:lnTo>
                  <a:pt x="0" y="0"/>
                </a:lnTo>
                <a:lnTo>
                  <a:pt x="0" y="67818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2900" y="2196083"/>
            <a:ext cx="8458200" cy="678180"/>
          </a:xfrm>
          <a:custGeom>
            <a:avLst/>
            <a:gdLst/>
            <a:ahLst/>
            <a:cxnLst/>
            <a:rect l="l" t="t" r="r" b="b"/>
            <a:pathLst>
              <a:path w="8458200" h="678180">
                <a:moveTo>
                  <a:pt x="0" y="678180"/>
                </a:moveTo>
                <a:lnTo>
                  <a:pt x="8458200" y="678180"/>
                </a:lnTo>
                <a:lnTo>
                  <a:pt x="8458200" y="0"/>
                </a:lnTo>
                <a:lnTo>
                  <a:pt x="0" y="0"/>
                </a:lnTo>
                <a:lnTo>
                  <a:pt x="0" y="678180"/>
                </a:lnTo>
                <a:close/>
              </a:path>
            </a:pathLst>
          </a:custGeom>
          <a:ln w="1524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9852" y="3069335"/>
            <a:ext cx="8458200" cy="678180"/>
          </a:xfrm>
          <a:custGeom>
            <a:avLst/>
            <a:gdLst/>
            <a:ahLst/>
            <a:cxnLst/>
            <a:rect l="l" t="t" r="r" b="b"/>
            <a:pathLst>
              <a:path w="8458200" h="678179">
                <a:moveTo>
                  <a:pt x="0" y="678179"/>
                </a:moveTo>
                <a:lnTo>
                  <a:pt x="8458200" y="678179"/>
                </a:lnTo>
                <a:lnTo>
                  <a:pt x="8458200" y="0"/>
                </a:lnTo>
                <a:lnTo>
                  <a:pt x="0" y="0"/>
                </a:lnTo>
                <a:lnTo>
                  <a:pt x="0" y="67817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9852" y="3069335"/>
            <a:ext cx="8458200" cy="678180"/>
          </a:xfrm>
          <a:custGeom>
            <a:avLst/>
            <a:gdLst/>
            <a:ahLst/>
            <a:cxnLst/>
            <a:rect l="l" t="t" r="r" b="b"/>
            <a:pathLst>
              <a:path w="8458200" h="678179">
                <a:moveTo>
                  <a:pt x="0" y="678179"/>
                </a:moveTo>
                <a:lnTo>
                  <a:pt x="8458200" y="678179"/>
                </a:lnTo>
                <a:lnTo>
                  <a:pt x="8458200" y="0"/>
                </a:lnTo>
                <a:lnTo>
                  <a:pt x="0" y="0"/>
                </a:lnTo>
                <a:lnTo>
                  <a:pt x="0" y="678179"/>
                </a:lnTo>
                <a:close/>
              </a:path>
            </a:pathLst>
          </a:custGeom>
          <a:ln w="15240">
            <a:solidFill>
              <a:srgbClr val="69AE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861815" y="3797808"/>
            <a:ext cx="1420495" cy="25463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29209" rIns="0" bIns="0" rtlCol="0">
            <a:spAutoFit/>
          </a:bodyPr>
          <a:lstStyle/>
          <a:p>
            <a:pPr marL="95885">
              <a:lnSpc>
                <a:spcPct val="100000"/>
              </a:lnSpc>
              <a:spcBef>
                <a:spcPts val="229"/>
              </a:spcBef>
            </a:pPr>
            <a:r>
              <a:rPr sz="1200" b="1" spc="-5" dirty="0">
                <a:solidFill>
                  <a:srgbClr val="EB5F07"/>
                </a:solidFill>
                <a:latin typeface="Microsoft YaHei UI"/>
                <a:cs typeface="Microsoft YaHei UI"/>
              </a:rPr>
              <a:t>Data</a:t>
            </a:r>
            <a:r>
              <a:rPr sz="1200" b="1" spc="-20" dirty="0">
                <a:solidFill>
                  <a:srgbClr val="EB5F07"/>
                </a:solidFill>
                <a:latin typeface="Microsoft YaHei UI"/>
                <a:cs typeface="Microsoft YaHei UI"/>
              </a:rPr>
              <a:t> </a:t>
            </a:r>
            <a:r>
              <a:rPr sz="1200" b="1" spc="-5" dirty="0">
                <a:solidFill>
                  <a:srgbClr val="EB5F07"/>
                </a:solidFill>
                <a:latin typeface="Microsoft YaHei UI"/>
                <a:cs typeface="Microsoft YaHei UI"/>
              </a:rPr>
              <a:t>movement</a:t>
            </a:r>
            <a:endParaRPr sz="1200">
              <a:latin typeface="Microsoft YaHei UI"/>
              <a:cs typeface="Microsoft Ya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21835" y="2048255"/>
            <a:ext cx="1100455" cy="25463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28575" rIns="0" bIns="0" rtlCol="0">
            <a:spAutoFit/>
          </a:bodyPr>
          <a:lstStyle/>
          <a:p>
            <a:pPr marL="201930">
              <a:lnSpc>
                <a:spcPct val="100000"/>
              </a:lnSpc>
              <a:spcBef>
                <a:spcPts val="225"/>
              </a:spcBef>
            </a:pPr>
            <a:r>
              <a:rPr sz="1200" b="1" spc="-5" dirty="0">
                <a:solidFill>
                  <a:srgbClr val="FF9900"/>
                </a:solidFill>
                <a:latin typeface="Microsoft YaHei UI"/>
                <a:cs typeface="Microsoft YaHei UI"/>
              </a:rPr>
              <a:t>Analytics</a:t>
            </a:r>
            <a:endParaRPr sz="1200">
              <a:latin typeface="Microsoft YaHei UI"/>
              <a:cs typeface="Microsoft Ya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021835" y="2918460"/>
            <a:ext cx="1100455" cy="25336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28575" rIns="0" bIns="0" rtlCol="0">
            <a:spAutoFit/>
          </a:bodyPr>
          <a:lstStyle/>
          <a:p>
            <a:pPr marL="191135">
              <a:lnSpc>
                <a:spcPct val="100000"/>
              </a:lnSpc>
              <a:spcBef>
                <a:spcPts val="225"/>
              </a:spcBef>
            </a:pPr>
            <a:r>
              <a:rPr sz="1200" b="1" dirty="0">
                <a:solidFill>
                  <a:srgbClr val="69AE34"/>
                </a:solidFill>
                <a:latin typeface="Microsoft YaHei UI"/>
                <a:cs typeface="Microsoft YaHei UI"/>
              </a:rPr>
              <a:t>Data</a:t>
            </a:r>
            <a:r>
              <a:rPr sz="1200" b="1" spc="-20" dirty="0">
                <a:solidFill>
                  <a:srgbClr val="69AE34"/>
                </a:solidFill>
                <a:latin typeface="Microsoft YaHei UI"/>
                <a:cs typeface="Microsoft YaHei UI"/>
              </a:rPr>
              <a:t> </a:t>
            </a:r>
            <a:r>
              <a:rPr sz="1200" b="1" spc="-5" dirty="0">
                <a:solidFill>
                  <a:srgbClr val="69AE34"/>
                </a:solidFill>
                <a:latin typeface="Microsoft YaHei UI"/>
                <a:cs typeface="Microsoft YaHei UI"/>
              </a:rPr>
              <a:t>lake</a:t>
            </a:r>
            <a:endParaRPr sz="1200">
              <a:latin typeface="Microsoft YaHei UI"/>
              <a:cs typeface="Microsoft YaHei U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92684" y="127507"/>
            <a:ext cx="19831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D2735"/>
                </a:solidFill>
              </a:rPr>
              <a:t>Our</a:t>
            </a:r>
            <a:r>
              <a:rPr sz="2800" spc="-40" dirty="0">
                <a:solidFill>
                  <a:srgbClr val="0D2735"/>
                </a:solidFill>
              </a:rPr>
              <a:t> </a:t>
            </a:r>
            <a:r>
              <a:rPr sz="2800" spc="-5" dirty="0">
                <a:solidFill>
                  <a:srgbClr val="0D2735"/>
                </a:solidFill>
              </a:rPr>
              <a:t>portfolio</a:t>
            </a:r>
            <a:endParaRPr sz="2800"/>
          </a:p>
        </p:txBody>
      </p:sp>
      <p:sp>
        <p:nvSpPr>
          <p:cNvPr id="16" name="object 16"/>
          <p:cNvSpPr txBox="1"/>
          <p:nvPr/>
        </p:nvSpPr>
        <p:spPr>
          <a:xfrm>
            <a:off x="392684" y="553923"/>
            <a:ext cx="7369809" cy="377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0D2735"/>
                </a:solidFill>
                <a:latin typeface="Arial"/>
                <a:cs typeface="Arial"/>
              </a:rPr>
              <a:t>Broadest and deepest portfolio, purpose-built for</a:t>
            </a:r>
            <a:r>
              <a:rPr sz="2300" spc="-225" dirty="0">
                <a:solidFill>
                  <a:srgbClr val="0D2735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0D2735"/>
                </a:solidFill>
                <a:latin typeface="Arial"/>
                <a:cs typeface="Arial"/>
              </a:rPr>
              <a:t>builders</a:t>
            </a:r>
            <a:endParaRPr sz="23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066288" y="1578863"/>
            <a:ext cx="237743" cy="227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890515" y="1565147"/>
            <a:ext cx="236220" cy="2407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28243" y="4210913"/>
            <a:ext cx="161290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282828"/>
                </a:solidFill>
                <a:latin typeface="Microsoft YaHei UI"/>
                <a:cs typeface="Microsoft YaHei UI"/>
              </a:rPr>
              <a:t>Database Migration</a:t>
            </a:r>
            <a:r>
              <a:rPr sz="900" b="1" spc="5" dirty="0">
                <a:solidFill>
                  <a:srgbClr val="282828"/>
                </a:solidFill>
                <a:latin typeface="Microsoft YaHei UI"/>
                <a:cs typeface="Microsoft YaHei UI"/>
              </a:rPr>
              <a:t> </a:t>
            </a:r>
            <a:r>
              <a:rPr sz="900" b="1" spc="-5" dirty="0">
                <a:solidFill>
                  <a:srgbClr val="282828"/>
                </a:solidFill>
                <a:latin typeface="Microsoft YaHei UI"/>
                <a:cs typeface="Microsoft YaHei UI"/>
              </a:rPr>
              <a:t>Service</a:t>
            </a:r>
            <a:endParaRPr sz="900">
              <a:latin typeface="Microsoft YaHei UI"/>
              <a:cs typeface="Microsoft YaHei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15250" y="4210913"/>
            <a:ext cx="58013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282828"/>
                </a:solidFill>
                <a:latin typeface="Microsoft YaHei UI"/>
                <a:cs typeface="Microsoft YaHei UI"/>
              </a:rPr>
              <a:t>| </a:t>
            </a:r>
            <a:r>
              <a:rPr sz="900" b="1" spc="-5" dirty="0">
                <a:solidFill>
                  <a:srgbClr val="282828"/>
                </a:solidFill>
                <a:latin typeface="Microsoft YaHei UI"/>
                <a:cs typeface="Microsoft YaHei UI"/>
              </a:rPr>
              <a:t>Snowball </a:t>
            </a:r>
            <a:r>
              <a:rPr sz="900" b="1" dirty="0">
                <a:solidFill>
                  <a:srgbClr val="282828"/>
                </a:solidFill>
                <a:latin typeface="Microsoft YaHei UI"/>
                <a:cs typeface="Microsoft YaHei UI"/>
              </a:rPr>
              <a:t>| </a:t>
            </a:r>
            <a:r>
              <a:rPr sz="900" b="1" spc="-5" dirty="0">
                <a:solidFill>
                  <a:srgbClr val="282828"/>
                </a:solidFill>
                <a:latin typeface="Microsoft YaHei UI"/>
                <a:cs typeface="Microsoft YaHei UI"/>
              </a:rPr>
              <a:t>Snowmobile </a:t>
            </a:r>
            <a:r>
              <a:rPr sz="900" b="1" dirty="0">
                <a:solidFill>
                  <a:srgbClr val="282828"/>
                </a:solidFill>
                <a:latin typeface="Microsoft YaHei UI"/>
                <a:cs typeface="Microsoft YaHei UI"/>
              </a:rPr>
              <a:t>| </a:t>
            </a:r>
            <a:r>
              <a:rPr sz="900" b="1" spc="-5" dirty="0">
                <a:solidFill>
                  <a:srgbClr val="282828"/>
                </a:solidFill>
                <a:latin typeface="Microsoft YaHei UI"/>
                <a:cs typeface="Microsoft YaHei UI"/>
              </a:rPr>
              <a:t>Kinesis Data Firehose </a:t>
            </a:r>
            <a:r>
              <a:rPr sz="900" b="1" dirty="0">
                <a:solidFill>
                  <a:srgbClr val="282828"/>
                </a:solidFill>
                <a:latin typeface="Microsoft YaHei UI"/>
                <a:cs typeface="Microsoft YaHei UI"/>
              </a:rPr>
              <a:t>| </a:t>
            </a:r>
            <a:r>
              <a:rPr sz="900" b="1" spc="-5" dirty="0">
                <a:solidFill>
                  <a:srgbClr val="282828"/>
                </a:solidFill>
                <a:latin typeface="Microsoft YaHei UI"/>
                <a:cs typeface="Microsoft YaHei UI"/>
              </a:rPr>
              <a:t>Kinesis Data Streams </a:t>
            </a:r>
            <a:r>
              <a:rPr sz="900" b="1" dirty="0">
                <a:solidFill>
                  <a:srgbClr val="282828"/>
                </a:solidFill>
                <a:latin typeface="Microsoft YaHei UI"/>
                <a:cs typeface="Microsoft YaHei UI"/>
              </a:rPr>
              <a:t>| </a:t>
            </a:r>
            <a:r>
              <a:rPr sz="900" b="1" spc="-5" dirty="0">
                <a:solidFill>
                  <a:srgbClr val="282828"/>
                </a:solidFill>
                <a:latin typeface="Microsoft YaHei UI"/>
                <a:cs typeface="Microsoft YaHei UI"/>
              </a:rPr>
              <a:t>Managed </a:t>
            </a:r>
            <a:r>
              <a:rPr sz="900" b="1" dirty="0">
                <a:solidFill>
                  <a:srgbClr val="282828"/>
                </a:solidFill>
                <a:latin typeface="Microsoft YaHei UI"/>
                <a:cs typeface="Microsoft YaHei UI"/>
              </a:rPr>
              <a:t>Streaming</a:t>
            </a:r>
            <a:r>
              <a:rPr sz="900" b="1" spc="90" dirty="0">
                <a:solidFill>
                  <a:srgbClr val="282828"/>
                </a:solidFill>
                <a:latin typeface="Microsoft YaHei UI"/>
                <a:cs typeface="Microsoft YaHei UI"/>
              </a:rPr>
              <a:t> </a:t>
            </a:r>
            <a:r>
              <a:rPr sz="900" b="1" spc="-5" dirty="0">
                <a:solidFill>
                  <a:srgbClr val="282828"/>
                </a:solidFill>
                <a:latin typeface="Microsoft YaHei UI"/>
                <a:cs typeface="Microsoft YaHei UI"/>
              </a:rPr>
              <a:t>for</a:t>
            </a:r>
            <a:endParaRPr sz="900">
              <a:latin typeface="Microsoft YaHei UI"/>
              <a:cs typeface="Microsoft YaHei UI"/>
            </a:endParaRPr>
          </a:p>
          <a:p>
            <a:pPr marL="1894839">
              <a:lnSpc>
                <a:spcPct val="100000"/>
              </a:lnSpc>
              <a:spcBef>
                <a:spcPts val="5"/>
              </a:spcBef>
            </a:pPr>
            <a:r>
              <a:rPr sz="900" b="1" spc="-5" dirty="0">
                <a:solidFill>
                  <a:srgbClr val="282828"/>
                </a:solidFill>
                <a:latin typeface="Microsoft YaHei UI"/>
                <a:cs typeface="Microsoft YaHei UI"/>
              </a:rPr>
              <a:t>Kafka</a:t>
            </a:r>
            <a:endParaRPr sz="900">
              <a:latin typeface="Microsoft YaHei UI"/>
              <a:cs typeface="Microsoft YaHei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40663" y="2457957"/>
            <a:ext cx="5041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282828"/>
                </a:solidFill>
                <a:latin typeface="Microsoft YaHei UI"/>
                <a:cs typeface="Microsoft YaHei UI"/>
              </a:rPr>
              <a:t>R</a:t>
            </a:r>
            <a:r>
              <a:rPr sz="900" b="1" dirty="0">
                <a:solidFill>
                  <a:srgbClr val="282828"/>
                </a:solidFill>
                <a:latin typeface="Microsoft YaHei UI"/>
                <a:cs typeface="Microsoft YaHei UI"/>
              </a:rPr>
              <a:t>eds</a:t>
            </a:r>
            <a:r>
              <a:rPr sz="900" b="1" spc="-5" dirty="0">
                <a:solidFill>
                  <a:srgbClr val="282828"/>
                </a:solidFill>
                <a:latin typeface="Microsoft YaHei UI"/>
                <a:cs typeface="Microsoft YaHei UI"/>
              </a:rPr>
              <a:t>h</a:t>
            </a:r>
            <a:r>
              <a:rPr sz="900" b="1" dirty="0">
                <a:solidFill>
                  <a:srgbClr val="282828"/>
                </a:solidFill>
                <a:latin typeface="Microsoft YaHei UI"/>
                <a:cs typeface="Microsoft YaHei UI"/>
              </a:rPr>
              <a:t>i</a:t>
            </a:r>
            <a:r>
              <a:rPr sz="900" b="1" spc="-10" dirty="0">
                <a:solidFill>
                  <a:srgbClr val="282828"/>
                </a:solidFill>
                <a:latin typeface="Microsoft YaHei UI"/>
                <a:cs typeface="Microsoft YaHei UI"/>
              </a:rPr>
              <a:t>f</a:t>
            </a:r>
            <a:r>
              <a:rPr sz="900" b="1" dirty="0">
                <a:solidFill>
                  <a:srgbClr val="282828"/>
                </a:solidFill>
                <a:latin typeface="Microsoft YaHei UI"/>
                <a:cs typeface="Microsoft YaHei UI"/>
              </a:rPr>
              <a:t>t</a:t>
            </a:r>
            <a:endParaRPr sz="900">
              <a:latin typeface="Microsoft YaHei UI"/>
              <a:cs typeface="Microsoft YaHei U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62583" y="2407920"/>
            <a:ext cx="236220" cy="2346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487929" y="2450414"/>
            <a:ext cx="28892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282828"/>
                </a:solidFill>
                <a:latin typeface="Microsoft YaHei UI"/>
                <a:cs typeface="Microsoft YaHei UI"/>
              </a:rPr>
              <a:t>E</a:t>
            </a:r>
            <a:r>
              <a:rPr sz="900" b="1" spc="-5" dirty="0">
                <a:solidFill>
                  <a:srgbClr val="282828"/>
                </a:solidFill>
                <a:latin typeface="Microsoft YaHei UI"/>
                <a:cs typeface="Microsoft YaHei UI"/>
              </a:rPr>
              <a:t>M</a:t>
            </a:r>
            <a:r>
              <a:rPr sz="900" b="1" dirty="0">
                <a:solidFill>
                  <a:srgbClr val="282828"/>
                </a:solidFill>
                <a:latin typeface="Microsoft YaHei UI"/>
                <a:cs typeface="Microsoft YaHei UI"/>
              </a:rPr>
              <a:t>R</a:t>
            </a:r>
            <a:endParaRPr sz="900">
              <a:latin typeface="Microsoft YaHei UI"/>
              <a:cs typeface="Microsoft YaHei U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177795" y="2406395"/>
            <a:ext cx="237744" cy="2377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172202" y="2457957"/>
            <a:ext cx="43878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282828"/>
                </a:solidFill>
                <a:latin typeface="Microsoft YaHei UI"/>
                <a:cs typeface="Microsoft YaHei UI"/>
              </a:rPr>
              <a:t>At</a:t>
            </a:r>
            <a:r>
              <a:rPr sz="900" b="1" spc="-10" dirty="0">
                <a:solidFill>
                  <a:srgbClr val="282828"/>
                </a:solidFill>
                <a:latin typeface="Microsoft YaHei UI"/>
                <a:cs typeface="Microsoft YaHei UI"/>
              </a:rPr>
              <a:t>h</a:t>
            </a:r>
            <a:r>
              <a:rPr sz="900" b="1" dirty="0">
                <a:solidFill>
                  <a:srgbClr val="282828"/>
                </a:solidFill>
                <a:latin typeface="Microsoft YaHei UI"/>
                <a:cs typeface="Microsoft YaHei UI"/>
              </a:rPr>
              <a:t>ena</a:t>
            </a:r>
            <a:endParaRPr sz="900">
              <a:latin typeface="Microsoft YaHei UI"/>
              <a:cs typeface="Microsoft YaHei U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875276" y="2406395"/>
            <a:ext cx="237744" cy="2377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462521" y="2407666"/>
            <a:ext cx="683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282828"/>
                </a:solidFill>
                <a:latin typeface="Microsoft YaHei UI"/>
                <a:cs typeface="Microsoft YaHei UI"/>
              </a:rPr>
              <a:t>El</a:t>
            </a:r>
            <a:r>
              <a:rPr sz="900" b="1" spc="-10" dirty="0">
                <a:solidFill>
                  <a:srgbClr val="282828"/>
                </a:solidFill>
                <a:latin typeface="Microsoft YaHei UI"/>
                <a:cs typeface="Microsoft YaHei UI"/>
              </a:rPr>
              <a:t>a</a:t>
            </a:r>
            <a:r>
              <a:rPr sz="900" b="1" dirty="0">
                <a:solidFill>
                  <a:srgbClr val="282828"/>
                </a:solidFill>
                <a:latin typeface="Microsoft YaHei UI"/>
                <a:cs typeface="Microsoft YaHei UI"/>
              </a:rPr>
              <a:t>st</a:t>
            </a:r>
            <a:r>
              <a:rPr sz="900" b="1" spc="-5" dirty="0">
                <a:solidFill>
                  <a:srgbClr val="282828"/>
                </a:solidFill>
                <a:latin typeface="Microsoft YaHei UI"/>
                <a:cs typeface="Microsoft YaHei UI"/>
              </a:rPr>
              <a:t>i</a:t>
            </a:r>
            <a:r>
              <a:rPr sz="900" b="1" dirty="0">
                <a:solidFill>
                  <a:srgbClr val="282828"/>
                </a:solidFill>
                <a:latin typeface="Microsoft YaHei UI"/>
                <a:cs typeface="Microsoft YaHei UI"/>
              </a:rPr>
              <a:t>cs</a:t>
            </a:r>
            <a:r>
              <a:rPr sz="900" b="1" spc="5" dirty="0">
                <a:solidFill>
                  <a:srgbClr val="282828"/>
                </a:solidFill>
                <a:latin typeface="Microsoft YaHei UI"/>
                <a:cs typeface="Microsoft YaHei UI"/>
              </a:rPr>
              <a:t>e</a:t>
            </a:r>
            <a:r>
              <a:rPr sz="900" b="1" spc="-5" dirty="0">
                <a:solidFill>
                  <a:srgbClr val="282828"/>
                </a:solidFill>
                <a:latin typeface="Microsoft YaHei UI"/>
                <a:cs typeface="Microsoft YaHei UI"/>
              </a:rPr>
              <a:t>a</a:t>
            </a:r>
            <a:r>
              <a:rPr sz="900" b="1" dirty="0">
                <a:solidFill>
                  <a:srgbClr val="282828"/>
                </a:solidFill>
                <a:latin typeface="Microsoft YaHei UI"/>
                <a:cs typeface="Microsoft YaHei UI"/>
              </a:rPr>
              <a:t>rc  h</a:t>
            </a:r>
            <a:r>
              <a:rPr sz="900" b="1" spc="-25" dirty="0">
                <a:solidFill>
                  <a:srgbClr val="282828"/>
                </a:solidFill>
                <a:latin typeface="Microsoft YaHei UI"/>
                <a:cs typeface="Microsoft YaHei UI"/>
              </a:rPr>
              <a:t> </a:t>
            </a:r>
            <a:r>
              <a:rPr sz="900" b="1" spc="-5" dirty="0">
                <a:solidFill>
                  <a:srgbClr val="282828"/>
                </a:solidFill>
                <a:latin typeface="Microsoft YaHei UI"/>
                <a:cs typeface="Microsoft YaHei UI"/>
              </a:rPr>
              <a:t>Service</a:t>
            </a:r>
            <a:endParaRPr sz="900">
              <a:latin typeface="Microsoft YaHei UI"/>
              <a:cs typeface="Microsoft YaHei U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141720" y="2406395"/>
            <a:ext cx="236220" cy="2377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7740522" y="2407666"/>
            <a:ext cx="7289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282828"/>
                </a:solidFill>
                <a:latin typeface="Microsoft YaHei UI"/>
                <a:cs typeface="Microsoft YaHei UI"/>
              </a:rPr>
              <a:t>Kinesis</a:t>
            </a:r>
            <a:r>
              <a:rPr sz="900" b="1" spc="-95" dirty="0">
                <a:solidFill>
                  <a:srgbClr val="282828"/>
                </a:solidFill>
                <a:latin typeface="Microsoft YaHei UI"/>
                <a:cs typeface="Microsoft YaHei UI"/>
              </a:rPr>
              <a:t> </a:t>
            </a:r>
            <a:r>
              <a:rPr sz="900" b="1" spc="-5" dirty="0">
                <a:solidFill>
                  <a:srgbClr val="282828"/>
                </a:solidFill>
                <a:latin typeface="Microsoft YaHei UI"/>
                <a:cs typeface="Microsoft YaHei UI"/>
              </a:rPr>
              <a:t>Data  Analytics</a:t>
            </a:r>
            <a:endParaRPr sz="900">
              <a:latin typeface="Microsoft YaHei UI"/>
              <a:cs typeface="Microsoft YaHei U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431023" y="2406395"/>
            <a:ext cx="237744" cy="2377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722370" y="2454655"/>
            <a:ext cx="2870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282828"/>
                </a:solidFill>
                <a:latin typeface="Microsoft YaHei UI"/>
                <a:cs typeface="Microsoft YaHei UI"/>
              </a:rPr>
              <a:t>G</a:t>
            </a:r>
            <a:r>
              <a:rPr sz="900" b="1" dirty="0">
                <a:solidFill>
                  <a:srgbClr val="282828"/>
                </a:solidFill>
                <a:latin typeface="Microsoft YaHei UI"/>
                <a:cs typeface="Microsoft YaHei UI"/>
              </a:rPr>
              <a:t>lue</a:t>
            </a:r>
            <a:endParaRPr sz="900">
              <a:latin typeface="Microsoft YaHei UI"/>
              <a:cs typeface="Microsoft YaHei U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461003" y="2406395"/>
            <a:ext cx="236220" cy="2377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347595" y="3338576"/>
            <a:ext cx="5994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282828"/>
                </a:solidFill>
                <a:latin typeface="Microsoft YaHei UI"/>
                <a:cs typeface="Microsoft YaHei UI"/>
              </a:rPr>
              <a:t>S</a:t>
            </a:r>
            <a:r>
              <a:rPr sz="900" b="1" spc="-5" dirty="0">
                <a:solidFill>
                  <a:srgbClr val="282828"/>
                </a:solidFill>
                <a:latin typeface="Microsoft YaHei UI"/>
                <a:cs typeface="Microsoft YaHei UI"/>
              </a:rPr>
              <a:t>3</a:t>
            </a:r>
            <a:r>
              <a:rPr sz="900" b="1" spc="-10" dirty="0">
                <a:solidFill>
                  <a:srgbClr val="282828"/>
                </a:solidFill>
                <a:latin typeface="Microsoft YaHei UI"/>
                <a:cs typeface="Microsoft YaHei UI"/>
              </a:rPr>
              <a:t>/</a:t>
            </a:r>
            <a:r>
              <a:rPr sz="900" b="1" spc="-5" dirty="0">
                <a:solidFill>
                  <a:srgbClr val="282828"/>
                </a:solidFill>
                <a:latin typeface="Microsoft YaHei UI"/>
                <a:cs typeface="Microsoft YaHei UI"/>
              </a:rPr>
              <a:t>G</a:t>
            </a:r>
            <a:r>
              <a:rPr sz="900" b="1" dirty="0">
                <a:solidFill>
                  <a:srgbClr val="282828"/>
                </a:solidFill>
                <a:latin typeface="Microsoft YaHei UI"/>
                <a:cs typeface="Microsoft YaHei UI"/>
              </a:rPr>
              <a:t>l</a:t>
            </a:r>
            <a:r>
              <a:rPr sz="900" b="1" spc="-10" dirty="0">
                <a:solidFill>
                  <a:srgbClr val="282828"/>
                </a:solidFill>
                <a:latin typeface="Microsoft YaHei UI"/>
                <a:cs typeface="Microsoft YaHei UI"/>
              </a:rPr>
              <a:t>a</a:t>
            </a:r>
            <a:r>
              <a:rPr sz="900" b="1" dirty="0">
                <a:solidFill>
                  <a:srgbClr val="282828"/>
                </a:solidFill>
                <a:latin typeface="Microsoft YaHei UI"/>
                <a:cs typeface="Microsoft YaHei UI"/>
              </a:rPr>
              <a:t>cier</a:t>
            </a:r>
            <a:endParaRPr sz="900">
              <a:latin typeface="Microsoft YaHei UI"/>
              <a:cs typeface="Microsoft YaHei U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033016" y="3294888"/>
            <a:ext cx="236219" cy="2362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322186" y="3345942"/>
            <a:ext cx="2743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282828"/>
                </a:solidFill>
                <a:latin typeface="Microsoft YaHei UI"/>
                <a:cs typeface="Microsoft YaHei UI"/>
              </a:rPr>
              <a:t>G</a:t>
            </a:r>
            <a:r>
              <a:rPr sz="900" b="1" dirty="0">
                <a:solidFill>
                  <a:srgbClr val="282828"/>
                </a:solidFill>
                <a:latin typeface="Microsoft YaHei UI"/>
                <a:cs typeface="Microsoft YaHei UI"/>
              </a:rPr>
              <a:t>lue</a:t>
            </a:r>
            <a:endParaRPr sz="900">
              <a:latin typeface="Microsoft YaHei UI"/>
              <a:cs typeface="Microsoft YaHei U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039611" y="3294888"/>
            <a:ext cx="237743" cy="2362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446142" y="3295269"/>
            <a:ext cx="6083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282828"/>
                </a:solidFill>
                <a:latin typeface="Microsoft YaHei UI"/>
                <a:cs typeface="Microsoft YaHei UI"/>
              </a:rPr>
              <a:t>Lake  For</a:t>
            </a:r>
            <a:r>
              <a:rPr sz="900" b="1" dirty="0">
                <a:solidFill>
                  <a:srgbClr val="282828"/>
                </a:solidFill>
                <a:latin typeface="Microsoft YaHei UI"/>
                <a:cs typeface="Microsoft YaHei UI"/>
              </a:rPr>
              <a:t>m</a:t>
            </a:r>
            <a:r>
              <a:rPr sz="900" b="1" spc="-5" dirty="0">
                <a:solidFill>
                  <a:srgbClr val="282828"/>
                </a:solidFill>
                <a:latin typeface="Microsoft YaHei UI"/>
                <a:cs typeface="Microsoft YaHei UI"/>
              </a:rPr>
              <a:t>atio</a:t>
            </a:r>
            <a:r>
              <a:rPr sz="900" b="1" dirty="0">
                <a:solidFill>
                  <a:srgbClr val="282828"/>
                </a:solidFill>
                <a:latin typeface="Microsoft YaHei UI"/>
                <a:cs typeface="Microsoft YaHei UI"/>
              </a:rPr>
              <a:t>n</a:t>
            </a:r>
            <a:endParaRPr sz="900">
              <a:latin typeface="Microsoft YaHei UI"/>
              <a:cs typeface="Microsoft YaHei U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076700" y="3252215"/>
            <a:ext cx="304800" cy="3215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084064" y="3276600"/>
            <a:ext cx="250190" cy="102235"/>
          </a:xfrm>
          <a:custGeom>
            <a:avLst/>
            <a:gdLst/>
            <a:ahLst/>
            <a:cxnLst/>
            <a:rect l="l" t="t" r="r" b="b"/>
            <a:pathLst>
              <a:path w="250189" h="102235">
                <a:moveTo>
                  <a:pt x="0" y="102107"/>
                </a:moveTo>
                <a:lnTo>
                  <a:pt x="249936" y="102107"/>
                </a:lnTo>
                <a:lnTo>
                  <a:pt x="249936" y="0"/>
                </a:lnTo>
                <a:lnTo>
                  <a:pt x="0" y="0"/>
                </a:lnTo>
                <a:lnTo>
                  <a:pt x="0" y="102107"/>
                </a:lnTo>
                <a:close/>
              </a:path>
            </a:pathLst>
          </a:custGeom>
          <a:solidFill>
            <a:srgbClr val="69AE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142738" y="3303651"/>
            <a:ext cx="136398" cy="4178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247644" y="1199388"/>
            <a:ext cx="2649220" cy="254635"/>
          </a:xfrm>
          <a:custGeom>
            <a:avLst/>
            <a:gdLst/>
            <a:ahLst/>
            <a:cxnLst/>
            <a:rect l="l" t="t" r="r" b="b"/>
            <a:pathLst>
              <a:path w="2649220" h="254634">
                <a:moveTo>
                  <a:pt x="0" y="254508"/>
                </a:moveTo>
                <a:lnTo>
                  <a:pt x="2648711" y="254508"/>
                </a:lnTo>
                <a:lnTo>
                  <a:pt x="2648711" y="0"/>
                </a:lnTo>
                <a:lnTo>
                  <a:pt x="0" y="0"/>
                </a:lnTo>
                <a:lnTo>
                  <a:pt x="0" y="254508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3393694" y="1215644"/>
            <a:ext cx="2473325" cy="564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2330" marR="360045" indent="-611505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1D516C"/>
                </a:solidFill>
                <a:latin typeface="Microsoft YaHei UI"/>
                <a:cs typeface="Microsoft YaHei UI"/>
              </a:rPr>
              <a:t>Visualization </a:t>
            </a:r>
            <a:r>
              <a:rPr sz="1200" b="1" dirty="0">
                <a:solidFill>
                  <a:srgbClr val="1D516C"/>
                </a:solidFill>
                <a:latin typeface="Microsoft YaHei UI"/>
                <a:cs typeface="Microsoft YaHei UI"/>
              </a:rPr>
              <a:t>&amp;</a:t>
            </a:r>
            <a:r>
              <a:rPr sz="1200" b="1" spc="-95" dirty="0">
                <a:solidFill>
                  <a:srgbClr val="1D516C"/>
                </a:solidFill>
                <a:latin typeface="Microsoft YaHei UI"/>
                <a:cs typeface="Microsoft YaHei UI"/>
              </a:rPr>
              <a:t> </a:t>
            </a:r>
            <a:r>
              <a:rPr sz="1200" b="1" dirty="0">
                <a:solidFill>
                  <a:srgbClr val="1D516C"/>
                </a:solidFill>
                <a:latin typeface="Microsoft YaHei UI"/>
                <a:cs typeface="Microsoft YaHei UI"/>
              </a:rPr>
              <a:t>machine  learning</a:t>
            </a:r>
            <a:endParaRPr sz="1200">
              <a:latin typeface="Microsoft YaHei UI"/>
              <a:cs typeface="Microsoft YaHei UI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  <a:tabLst>
                <a:tab pos="1816100" algn="l"/>
              </a:tabLst>
            </a:pPr>
            <a:r>
              <a:rPr sz="900" b="1" spc="-5" dirty="0">
                <a:solidFill>
                  <a:srgbClr val="282828"/>
                </a:solidFill>
                <a:latin typeface="Microsoft YaHei UI"/>
                <a:cs typeface="Microsoft YaHei UI"/>
              </a:rPr>
              <a:t>QuickSight	</a:t>
            </a:r>
            <a:r>
              <a:rPr sz="1350" b="1" spc="-7" baseline="3086" dirty="0">
                <a:solidFill>
                  <a:srgbClr val="282828"/>
                </a:solidFill>
                <a:latin typeface="Microsoft YaHei UI"/>
                <a:cs typeface="Microsoft YaHei UI"/>
              </a:rPr>
              <a:t>SageMaker</a:t>
            </a:r>
            <a:endParaRPr sz="1350" baseline="3086">
              <a:latin typeface="Microsoft YaHei UI"/>
              <a:cs typeface="Microsoft YaHei U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76504" y="4786823"/>
            <a:ext cx="3927475" cy="137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©</a:t>
            </a:r>
            <a:r>
              <a:rPr sz="700" spc="1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10" dirty="0">
                <a:solidFill>
                  <a:srgbClr val="0D2836"/>
                </a:solidFill>
                <a:latin typeface="Microsoft YaHei UI"/>
                <a:cs typeface="Microsoft YaHei UI"/>
              </a:rPr>
              <a:t>2019,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Amazon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Web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10" dirty="0">
                <a:solidFill>
                  <a:srgbClr val="0D2836"/>
                </a:solidFill>
                <a:latin typeface="Microsoft YaHei UI"/>
                <a:cs typeface="Microsoft YaHei UI"/>
              </a:rPr>
              <a:t>Services,</a:t>
            </a:r>
            <a:r>
              <a:rPr sz="700" spc="2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Inc.</a:t>
            </a:r>
            <a:r>
              <a:rPr sz="70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or</a:t>
            </a:r>
            <a:r>
              <a:rPr sz="700" spc="1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its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Affiliates.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All</a:t>
            </a:r>
            <a:r>
              <a:rPr sz="70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rights</a:t>
            </a:r>
            <a:r>
              <a:rPr sz="700" spc="1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reserved.</a:t>
            </a:r>
            <a:r>
              <a:rPr sz="700" spc="2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Amazon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Confidential</a:t>
            </a:r>
            <a:endParaRPr sz="7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F1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103107" y="4707635"/>
            <a:ext cx="440435" cy="263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2684" y="127507"/>
            <a:ext cx="79203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D2735"/>
                </a:solidFill>
              </a:rPr>
              <a:t>More data lakes and </a:t>
            </a:r>
            <a:r>
              <a:rPr sz="2800" dirty="0">
                <a:solidFill>
                  <a:srgbClr val="0D2735"/>
                </a:solidFill>
              </a:rPr>
              <a:t>analytics </a:t>
            </a:r>
            <a:r>
              <a:rPr sz="2800" spc="-5" dirty="0">
                <a:solidFill>
                  <a:srgbClr val="0D2735"/>
                </a:solidFill>
              </a:rPr>
              <a:t>than </a:t>
            </a:r>
            <a:r>
              <a:rPr sz="2800" dirty="0">
                <a:solidFill>
                  <a:srgbClr val="0D2735"/>
                </a:solidFill>
              </a:rPr>
              <a:t>anywhere</a:t>
            </a:r>
            <a:r>
              <a:rPr sz="2800" spc="60" dirty="0">
                <a:solidFill>
                  <a:srgbClr val="0D2735"/>
                </a:solidFill>
              </a:rPr>
              <a:t> </a:t>
            </a:r>
            <a:r>
              <a:rPr sz="2800" spc="-5" dirty="0">
                <a:solidFill>
                  <a:srgbClr val="0D2735"/>
                </a:solidFill>
              </a:rPr>
              <a:t>else</a:t>
            </a:r>
            <a:endParaRPr sz="2800"/>
          </a:p>
        </p:txBody>
      </p:sp>
      <p:sp>
        <p:nvSpPr>
          <p:cNvPr id="5" name="object 5"/>
          <p:cNvSpPr/>
          <p:nvPr/>
        </p:nvSpPr>
        <p:spPr>
          <a:xfrm>
            <a:off x="393191" y="1580388"/>
            <a:ext cx="739140" cy="21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73708" y="1630679"/>
            <a:ext cx="550164" cy="1203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52800" y="1642872"/>
            <a:ext cx="688848" cy="960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65248" y="1633727"/>
            <a:ext cx="646176" cy="1127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81500" y="1623060"/>
            <a:ext cx="518160" cy="1341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39511" y="1604772"/>
            <a:ext cx="327660" cy="1706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08547" y="1597152"/>
            <a:ext cx="864107" cy="1859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114031" y="1574291"/>
            <a:ext cx="492251" cy="2316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947659" y="1598675"/>
            <a:ext cx="733044" cy="1828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67127" y="2282951"/>
            <a:ext cx="690372" cy="3108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02708" y="2392692"/>
            <a:ext cx="400812" cy="2057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79164" y="2397251"/>
            <a:ext cx="637032" cy="1874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64919" y="2394204"/>
            <a:ext cx="615695" cy="1935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5384" y="2388107"/>
            <a:ext cx="573023" cy="20573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44011" y="2394204"/>
            <a:ext cx="548639" cy="1920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61759" y="2383535"/>
            <a:ext cx="1280160" cy="21336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590032" y="2395727"/>
            <a:ext cx="586739" cy="1905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28431" y="2392679"/>
            <a:ext cx="640079" cy="19659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58311" y="3569208"/>
            <a:ext cx="653796" cy="17068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16380" y="3494532"/>
            <a:ext cx="321563" cy="32156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295900" y="3561588"/>
            <a:ext cx="385572" cy="1859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006084" y="3602735"/>
            <a:ext cx="562356" cy="10515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38912" y="3573779"/>
            <a:ext cx="752856" cy="16154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164079" y="3569208"/>
            <a:ext cx="769619" cy="17068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236720" y="3596640"/>
            <a:ext cx="733044" cy="11582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94576" y="3575303"/>
            <a:ext cx="1008887" cy="15849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228076" y="3567684"/>
            <a:ext cx="405383" cy="17373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350007" y="1231391"/>
            <a:ext cx="842771" cy="23164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496055" y="1232916"/>
            <a:ext cx="469391" cy="22860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202935" y="1255775"/>
            <a:ext cx="563879" cy="18440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89303" y="1246632"/>
            <a:ext cx="755904" cy="20116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89204" y="1258824"/>
            <a:ext cx="495300" cy="17678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268723" y="1223772"/>
            <a:ext cx="629412" cy="24841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022592" y="1229867"/>
            <a:ext cx="647700" cy="23622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973568" y="1232916"/>
            <a:ext cx="611124" cy="22860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070091" y="1246632"/>
            <a:ext cx="647700" cy="20116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290315" y="1955292"/>
            <a:ext cx="306324" cy="216407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551432" y="1988820"/>
            <a:ext cx="490728" cy="147827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471927" y="1946148"/>
            <a:ext cx="388619" cy="23469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024884" y="1961388"/>
            <a:ext cx="896112" cy="204216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349240" y="1909572"/>
            <a:ext cx="460248" cy="30784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237732" y="1915667"/>
            <a:ext cx="454152" cy="29413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121652" y="1978151"/>
            <a:ext cx="566927" cy="16916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116823" y="1973579"/>
            <a:ext cx="490727" cy="17983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66344" y="1964435"/>
            <a:ext cx="656844" cy="198119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482084" y="4343400"/>
            <a:ext cx="411479" cy="216408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656588" y="4369308"/>
            <a:ext cx="399288" cy="164592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474976" y="4376928"/>
            <a:ext cx="519684" cy="149351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027420" y="4299203"/>
            <a:ext cx="512064" cy="306324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413759" y="4357115"/>
            <a:ext cx="649224" cy="190500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312664" y="4309871"/>
            <a:ext cx="295656" cy="284988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958583" y="4302252"/>
            <a:ext cx="766572" cy="300228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144256" y="4305300"/>
            <a:ext cx="516635" cy="292608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13004" y="4401311"/>
            <a:ext cx="824483" cy="102107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219188" y="3966971"/>
            <a:ext cx="493775" cy="179831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83108" y="3939540"/>
            <a:ext cx="483108" cy="236220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345691" y="4018788"/>
            <a:ext cx="597408" cy="76200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322576" y="3976115"/>
            <a:ext cx="556260" cy="163068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364735" y="4006596"/>
            <a:ext cx="512063" cy="100584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256276" y="3979164"/>
            <a:ext cx="510539" cy="156972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146291" y="3918203"/>
            <a:ext cx="693419" cy="277368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092440" y="3931920"/>
            <a:ext cx="496824" cy="251459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258311" y="3956303"/>
            <a:ext cx="726948" cy="201168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113276" y="3128772"/>
            <a:ext cx="545591" cy="217931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166872" y="3142488"/>
            <a:ext cx="568451" cy="190500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280160" y="3176016"/>
            <a:ext cx="557784" cy="123443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036820" y="3092195"/>
            <a:ext cx="416051" cy="291083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830823" y="3137916"/>
            <a:ext cx="597408" cy="201168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63295" y="3153155"/>
            <a:ext cx="438911" cy="169163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806183" y="3160776"/>
            <a:ext cx="833627" cy="153924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217420" y="3113532"/>
            <a:ext cx="571500" cy="248412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017764" y="3084576"/>
            <a:ext cx="592835" cy="306324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68808" y="2801111"/>
            <a:ext cx="798576" cy="118871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290059" y="2749295"/>
            <a:ext cx="455675" cy="222504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516380" y="2769107"/>
            <a:ext cx="557783" cy="182880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392423" y="2766060"/>
            <a:ext cx="548639" cy="188975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423160" y="2744723"/>
            <a:ext cx="620268" cy="231648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094732" y="2758439"/>
            <a:ext cx="513588" cy="204216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996683" y="2785872"/>
            <a:ext cx="766572" cy="149351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112252" y="2752344"/>
            <a:ext cx="592835" cy="216407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957315" y="2738627"/>
            <a:ext cx="690371" cy="243839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476504" y="4786823"/>
            <a:ext cx="3927475" cy="137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©</a:t>
            </a:r>
            <a:r>
              <a:rPr sz="700" spc="1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10" dirty="0">
                <a:solidFill>
                  <a:srgbClr val="0D2836"/>
                </a:solidFill>
                <a:latin typeface="Microsoft YaHei UI"/>
                <a:cs typeface="Microsoft YaHei UI"/>
              </a:rPr>
              <a:t>2019,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Amazon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Web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10" dirty="0">
                <a:solidFill>
                  <a:srgbClr val="0D2836"/>
                </a:solidFill>
                <a:latin typeface="Microsoft YaHei UI"/>
                <a:cs typeface="Microsoft YaHei UI"/>
              </a:rPr>
              <a:t>Services,</a:t>
            </a:r>
            <a:r>
              <a:rPr sz="700" spc="2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Inc.</a:t>
            </a:r>
            <a:r>
              <a:rPr sz="70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or</a:t>
            </a:r>
            <a:r>
              <a:rPr sz="700" spc="1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its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Affiliates.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All</a:t>
            </a:r>
            <a:r>
              <a:rPr sz="70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rights</a:t>
            </a:r>
            <a:r>
              <a:rPr sz="700" spc="1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reserved.</a:t>
            </a:r>
            <a:r>
              <a:rPr sz="700" spc="2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Amazon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Confidential</a:t>
            </a:r>
            <a:endParaRPr sz="7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F1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103107" y="4707635"/>
            <a:ext cx="440435" cy="263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318600" y="4799523"/>
            <a:ext cx="73025" cy="11239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al</a:t>
            </a:r>
            <a:endParaRPr sz="7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317491" y="0"/>
            <a:ext cx="4826507" cy="51434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14843" y="4602479"/>
            <a:ext cx="1403603" cy="3901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49580" y="1685670"/>
            <a:ext cx="3907790" cy="32626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14042"/>
                </a:solidFill>
                <a:latin typeface="Microsoft YaHei UI"/>
                <a:cs typeface="Microsoft YaHei UI"/>
              </a:rPr>
              <a:t>125+ </a:t>
            </a:r>
            <a:r>
              <a:rPr sz="1800" dirty="0">
                <a:solidFill>
                  <a:srgbClr val="414042"/>
                </a:solidFill>
                <a:latin typeface="Microsoft YaHei UI"/>
                <a:cs typeface="Microsoft YaHei UI"/>
              </a:rPr>
              <a:t>million</a:t>
            </a:r>
            <a:r>
              <a:rPr sz="1800" spc="-20" dirty="0">
                <a:solidFill>
                  <a:srgbClr val="414042"/>
                </a:solidFill>
                <a:latin typeface="Microsoft YaHei UI"/>
                <a:cs typeface="Microsoft YaHei UI"/>
              </a:rPr>
              <a:t> </a:t>
            </a:r>
            <a:r>
              <a:rPr sz="1800" spc="-5" dirty="0">
                <a:solidFill>
                  <a:srgbClr val="414042"/>
                </a:solidFill>
                <a:latin typeface="Microsoft YaHei UI"/>
                <a:cs typeface="Microsoft YaHei UI"/>
              </a:rPr>
              <a:t>players</a:t>
            </a:r>
            <a:endParaRPr sz="1800">
              <a:latin typeface="Microsoft YaHei UI"/>
              <a:cs typeface="Microsoft YaHei UI"/>
            </a:endParaRPr>
          </a:p>
          <a:p>
            <a:pPr marL="38100">
              <a:lnSpc>
                <a:spcPct val="100000"/>
              </a:lnSpc>
              <a:spcBef>
                <a:spcPts val="1500"/>
              </a:spcBef>
            </a:pPr>
            <a:r>
              <a:rPr sz="1800" spc="-10" dirty="0">
                <a:solidFill>
                  <a:srgbClr val="414042"/>
                </a:solidFill>
                <a:latin typeface="Microsoft YaHei UI"/>
                <a:cs typeface="Microsoft YaHei UI"/>
              </a:rPr>
              <a:t>Create </a:t>
            </a:r>
            <a:r>
              <a:rPr sz="1800" dirty="0">
                <a:solidFill>
                  <a:srgbClr val="414042"/>
                </a:solidFill>
                <a:latin typeface="Microsoft YaHei UI"/>
                <a:cs typeface="Microsoft YaHei UI"/>
              </a:rPr>
              <a:t>a </a:t>
            </a:r>
            <a:r>
              <a:rPr sz="1800" spc="-5" dirty="0">
                <a:solidFill>
                  <a:srgbClr val="414042"/>
                </a:solidFill>
                <a:latin typeface="Microsoft YaHei UI"/>
                <a:cs typeface="Microsoft YaHei UI"/>
              </a:rPr>
              <a:t>constant</a:t>
            </a:r>
            <a:r>
              <a:rPr sz="1800" spc="60" dirty="0">
                <a:solidFill>
                  <a:srgbClr val="414042"/>
                </a:solidFill>
                <a:latin typeface="Microsoft YaHei UI"/>
                <a:cs typeface="Microsoft YaHei UI"/>
              </a:rPr>
              <a:t> </a:t>
            </a:r>
            <a:r>
              <a:rPr sz="1800" spc="-5" dirty="0">
                <a:solidFill>
                  <a:srgbClr val="414042"/>
                </a:solidFill>
                <a:latin typeface="Microsoft YaHei UI"/>
                <a:cs typeface="Microsoft YaHei UI"/>
              </a:rPr>
              <a:t>feedback</a:t>
            </a:r>
            <a:endParaRPr sz="1800">
              <a:latin typeface="Microsoft YaHei UI"/>
              <a:cs typeface="Microsoft YaHei UI"/>
            </a:endParaRPr>
          </a:p>
          <a:p>
            <a:pPr marL="38100">
              <a:lnSpc>
                <a:spcPct val="100000"/>
              </a:lnSpc>
            </a:pPr>
            <a:r>
              <a:rPr sz="1800" spc="-5" dirty="0">
                <a:solidFill>
                  <a:srgbClr val="414042"/>
                </a:solidFill>
                <a:latin typeface="Microsoft YaHei UI"/>
                <a:cs typeface="Microsoft YaHei UI"/>
              </a:rPr>
              <a:t>loop</a:t>
            </a:r>
            <a:endParaRPr sz="1800">
              <a:latin typeface="Microsoft YaHei UI"/>
              <a:cs typeface="Microsoft YaHei UI"/>
            </a:endParaRPr>
          </a:p>
          <a:p>
            <a:pPr marL="38100">
              <a:lnSpc>
                <a:spcPct val="100000"/>
              </a:lnSpc>
            </a:pPr>
            <a:r>
              <a:rPr sz="1800" dirty="0">
                <a:solidFill>
                  <a:srgbClr val="414042"/>
                </a:solidFill>
                <a:latin typeface="Microsoft YaHei UI"/>
                <a:cs typeface="Microsoft YaHei UI"/>
              </a:rPr>
              <a:t>for game</a:t>
            </a:r>
            <a:r>
              <a:rPr sz="1800" spc="-5" dirty="0">
                <a:solidFill>
                  <a:srgbClr val="414042"/>
                </a:solidFill>
                <a:latin typeface="Microsoft YaHei UI"/>
                <a:cs typeface="Microsoft YaHei UI"/>
              </a:rPr>
              <a:t> designers</a:t>
            </a:r>
            <a:endParaRPr sz="1800">
              <a:latin typeface="Microsoft YaHei UI"/>
              <a:cs typeface="Microsoft YaHei UI"/>
            </a:endParaRPr>
          </a:p>
          <a:p>
            <a:pPr marL="38100">
              <a:lnSpc>
                <a:spcPct val="100000"/>
              </a:lnSpc>
              <a:spcBef>
                <a:spcPts val="1500"/>
              </a:spcBef>
            </a:pPr>
            <a:r>
              <a:rPr sz="1800" spc="-5" dirty="0">
                <a:solidFill>
                  <a:srgbClr val="414042"/>
                </a:solidFill>
                <a:latin typeface="Microsoft YaHei UI"/>
                <a:cs typeface="Microsoft YaHei UI"/>
              </a:rPr>
              <a:t>Up-to-the-minute</a:t>
            </a:r>
            <a:endParaRPr sz="1800">
              <a:latin typeface="Microsoft YaHei UI"/>
              <a:cs typeface="Microsoft YaHei UI"/>
            </a:endParaRPr>
          </a:p>
          <a:p>
            <a:pPr marL="38100">
              <a:lnSpc>
                <a:spcPct val="100000"/>
              </a:lnSpc>
            </a:pPr>
            <a:r>
              <a:rPr sz="1800" spc="-5" dirty="0">
                <a:solidFill>
                  <a:srgbClr val="414042"/>
                </a:solidFill>
                <a:latin typeface="Microsoft YaHei UI"/>
                <a:cs typeface="Microsoft YaHei UI"/>
              </a:rPr>
              <a:t>understanding</a:t>
            </a:r>
            <a:endParaRPr sz="1800">
              <a:latin typeface="Microsoft YaHei UI"/>
              <a:cs typeface="Microsoft YaHei UI"/>
            </a:endParaRPr>
          </a:p>
          <a:p>
            <a:pPr marL="38100" marR="425450">
              <a:lnSpc>
                <a:spcPct val="100000"/>
              </a:lnSpc>
              <a:spcBef>
                <a:spcPts val="5"/>
              </a:spcBef>
            </a:pPr>
            <a:r>
              <a:rPr sz="1800" spc="-25" dirty="0">
                <a:solidFill>
                  <a:srgbClr val="414042"/>
                </a:solidFill>
                <a:latin typeface="Microsoft YaHei UI"/>
                <a:cs typeface="Microsoft YaHei UI"/>
              </a:rPr>
              <a:t>of </a:t>
            </a:r>
            <a:r>
              <a:rPr sz="1800" spc="-5" dirty="0">
                <a:solidFill>
                  <a:srgbClr val="414042"/>
                </a:solidFill>
                <a:latin typeface="Microsoft YaHei UI"/>
                <a:cs typeface="Microsoft YaHei UI"/>
              </a:rPr>
              <a:t>gamer satisfaction to  guarantee gamers </a:t>
            </a:r>
            <a:r>
              <a:rPr sz="1800" spc="-10" dirty="0">
                <a:solidFill>
                  <a:srgbClr val="414042"/>
                </a:solidFill>
                <a:latin typeface="Microsoft YaHei UI"/>
                <a:cs typeface="Microsoft YaHei UI"/>
              </a:rPr>
              <a:t>are</a:t>
            </a:r>
            <a:r>
              <a:rPr sz="1800" spc="5" dirty="0">
                <a:solidFill>
                  <a:srgbClr val="414042"/>
                </a:solidFill>
                <a:latin typeface="Microsoft YaHei UI"/>
                <a:cs typeface="Microsoft YaHei UI"/>
              </a:rPr>
              <a:t> </a:t>
            </a:r>
            <a:r>
              <a:rPr sz="1800" spc="-5" dirty="0">
                <a:solidFill>
                  <a:srgbClr val="414042"/>
                </a:solidFill>
                <a:latin typeface="Microsoft YaHei UI"/>
                <a:cs typeface="Microsoft YaHei UI"/>
              </a:rPr>
              <a:t>engaged</a:t>
            </a:r>
            <a:endParaRPr sz="1800">
              <a:latin typeface="Microsoft YaHei UI"/>
              <a:cs typeface="Microsoft YaHei UI"/>
            </a:endParaRPr>
          </a:p>
          <a:p>
            <a:pPr marL="38100">
              <a:lnSpc>
                <a:spcPts val="1850"/>
              </a:lnSpc>
              <a:spcBef>
                <a:spcPts val="1500"/>
              </a:spcBef>
            </a:pPr>
            <a:r>
              <a:rPr sz="1800" spc="-15" dirty="0">
                <a:solidFill>
                  <a:srgbClr val="414042"/>
                </a:solidFill>
                <a:latin typeface="Microsoft YaHei UI"/>
                <a:cs typeface="Microsoft YaHei UI"/>
              </a:rPr>
              <a:t>Resulting </a:t>
            </a:r>
            <a:r>
              <a:rPr sz="1800" spc="-5" dirty="0">
                <a:solidFill>
                  <a:srgbClr val="414042"/>
                </a:solidFill>
                <a:latin typeface="Microsoft YaHei UI"/>
                <a:cs typeface="Microsoft YaHei UI"/>
              </a:rPr>
              <a:t>in the most</a:t>
            </a:r>
            <a:r>
              <a:rPr sz="1800" spc="80" dirty="0">
                <a:solidFill>
                  <a:srgbClr val="414042"/>
                </a:solidFill>
                <a:latin typeface="Microsoft YaHei UI"/>
                <a:cs typeface="Microsoft YaHei UI"/>
              </a:rPr>
              <a:t> </a:t>
            </a:r>
            <a:r>
              <a:rPr sz="1800" spc="-5" dirty="0">
                <a:solidFill>
                  <a:srgbClr val="414042"/>
                </a:solidFill>
                <a:latin typeface="Microsoft YaHei UI"/>
                <a:cs typeface="Microsoft YaHei UI"/>
              </a:rPr>
              <a:t>popular</a:t>
            </a:r>
            <a:endParaRPr sz="1800">
              <a:latin typeface="Microsoft YaHei UI"/>
              <a:cs typeface="Microsoft YaHei UI"/>
            </a:endParaRPr>
          </a:p>
          <a:p>
            <a:pPr marL="38100">
              <a:lnSpc>
                <a:spcPts val="1850"/>
              </a:lnSpc>
            </a:pPr>
            <a:r>
              <a:rPr sz="2700" spc="-1710" baseline="-18518" dirty="0">
                <a:solidFill>
                  <a:srgbClr val="414042"/>
                </a:solidFill>
                <a:latin typeface="Microsoft YaHei UI"/>
                <a:cs typeface="Microsoft YaHei UI"/>
              </a:rPr>
              <a:t>g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©</a:t>
            </a:r>
            <a:r>
              <a:rPr sz="700" spc="1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160" dirty="0">
                <a:solidFill>
                  <a:srgbClr val="0D2836"/>
                </a:solidFill>
                <a:latin typeface="Microsoft YaHei UI"/>
                <a:cs typeface="Microsoft YaHei UI"/>
              </a:rPr>
              <a:t>2</a:t>
            </a:r>
            <a:r>
              <a:rPr sz="2700" spc="-1267" baseline="-18518" dirty="0">
                <a:solidFill>
                  <a:srgbClr val="414042"/>
                </a:solidFill>
                <a:latin typeface="Microsoft YaHei UI"/>
                <a:cs typeface="Microsoft YaHei UI"/>
              </a:rPr>
              <a:t>a</a:t>
            </a:r>
            <a:r>
              <a:rPr sz="700" spc="-10" dirty="0">
                <a:solidFill>
                  <a:srgbClr val="0D2836"/>
                </a:solidFill>
                <a:latin typeface="Microsoft YaHei UI"/>
                <a:cs typeface="Microsoft YaHei UI"/>
              </a:rPr>
              <a:t>01</a:t>
            </a:r>
            <a:r>
              <a:rPr sz="700" spc="-390" dirty="0">
                <a:solidFill>
                  <a:srgbClr val="0D2836"/>
                </a:solidFill>
                <a:latin typeface="Microsoft YaHei UI"/>
                <a:cs typeface="Microsoft YaHei UI"/>
              </a:rPr>
              <a:t>9</a:t>
            </a:r>
            <a:r>
              <a:rPr sz="2700" spc="-1964" baseline="-18518" dirty="0">
                <a:solidFill>
                  <a:srgbClr val="414042"/>
                </a:solidFill>
                <a:latin typeface="Microsoft YaHei UI"/>
                <a:cs typeface="Microsoft YaHei UI"/>
              </a:rPr>
              <a:t>m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,</a:t>
            </a:r>
            <a:r>
              <a:rPr sz="700" spc="2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A</a:t>
            </a:r>
            <a:r>
              <a:rPr sz="700" spc="-235" dirty="0">
                <a:solidFill>
                  <a:srgbClr val="0D2836"/>
                </a:solidFill>
                <a:latin typeface="Microsoft YaHei UI"/>
                <a:cs typeface="Microsoft YaHei UI"/>
              </a:rPr>
              <a:t>m</a:t>
            </a:r>
            <a:r>
              <a:rPr sz="2700" spc="-1200" baseline="-18518" dirty="0">
                <a:solidFill>
                  <a:srgbClr val="414042"/>
                </a:solidFill>
                <a:latin typeface="Microsoft YaHei UI"/>
                <a:cs typeface="Microsoft YaHei UI"/>
              </a:rPr>
              <a:t>e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azo</a:t>
            </a:r>
            <a:r>
              <a:rPr sz="700" spc="-280" dirty="0">
                <a:solidFill>
                  <a:srgbClr val="0D2836"/>
                </a:solidFill>
                <a:latin typeface="Microsoft YaHei UI"/>
                <a:cs typeface="Microsoft YaHei UI"/>
              </a:rPr>
              <a:t>n</a:t>
            </a:r>
            <a:r>
              <a:rPr sz="2700" spc="-975" baseline="-18518" dirty="0">
                <a:solidFill>
                  <a:srgbClr val="414042"/>
                </a:solidFill>
                <a:latin typeface="Microsoft YaHei UI"/>
                <a:cs typeface="Microsoft YaHei UI"/>
              </a:rPr>
              <a:t>p</a:t>
            </a:r>
            <a:r>
              <a:rPr sz="700" spc="-70" dirty="0">
                <a:solidFill>
                  <a:srgbClr val="0D2836"/>
                </a:solidFill>
                <a:latin typeface="Microsoft YaHei UI"/>
                <a:cs typeface="Microsoft YaHei UI"/>
              </a:rPr>
              <a:t>W</a:t>
            </a:r>
            <a:r>
              <a:rPr sz="2700" spc="-630" baseline="-18518" dirty="0">
                <a:solidFill>
                  <a:srgbClr val="414042"/>
                </a:solidFill>
                <a:latin typeface="Microsoft YaHei UI"/>
                <a:cs typeface="Microsoft YaHei UI"/>
              </a:rPr>
              <a:t>l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e</a:t>
            </a:r>
            <a:r>
              <a:rPr sz="700" spc="-430" dirty="0">
                <a:solidFill>
                  <a:srgbClr val="0D2836"/>
                </a:solidFill>
                <a:latin typeface="Microsoft YaHei UI"/>
                <a:cs typeface="Microsoft YaHei UI"/>
              </a:rPr>
              <a:t>b</a:t>
            </a:r>
            <a:r>
              <a:rPr sz="2700" spc="-517" baseline="-18518" dirty="0">
                <a:solidFill>
                  <a:srgbClr val="414042"/>
                </a:solidFill>
                <a:latin typeface="Microsoft YaHei UI"/>
                <a:cs typeface="Microsoft YaHei UI"/>
              </a:rPr>
              <a:t>a</a:t>
            </a:r>
            <a:r>
              <a:rPr sz="700" spc="-65" dirty="0">
                <a:solidFill>
                  <a:srgbClr val="0D2836"/>
                </a:solidFill>
                <a:latin typeface="Microsoft YaHei UI"/>
                <a:cs typeface="Microsoft YaHei UI"/>
              </a:rPr>
              <a:t>S</a:t>
            </a:r>
            <a:r>
              <a:rPr sz="2700" spc="-1357" baseline="-18518" dirty="0">
                <a:solidFill>
                  <a:srgbClr val="414042"/>
                </a:solidFill>
                <a:latin typeface="Microsoft YaHei UI"/>
                <a:cs typeface="Microsoft YaHei UI"/>
              </a:rPr>
              <a:t>y</a:t>
            </a:r>
            <a:r>
              <a:rPr sz="700" spc="-10" dirty="0">
                <a:solidFill>
                  <a:srgbClr val="0D2836"/>
                </a:solidFill>
                <a:latin typeface="Microsoft YaHei UI"/>
                <a:cs typeface="Microsoft YaHei UI"/>
              </a:rPr>
              <a:t>er</a:t>
            </a:r>
            <a:r>
              <a:rPr sz="700" spc="-145" dirty="0">
                <a:solidFill>
                  <a:srgbClr val="0D2836"/>
                </a:solidFill>
                <a:latin typeface="Microsoft YaHei UI"/>
                <a:cs typeface="Microsoft YaHei UI"/>
              </a:rPr>
              <a:t>v</a:t>
            </a:r>
            <a:r>
              <a:rPr sz="2700" spc="-1342" baseline="-18518" dirty="0">
                <a:solidFill>
                  <a:srgbClr val="414042"/>
                </a:solidFill>
                <a:latin typeface="Microsoft YaHei UI"/>
                <a:cs typeface="Microsoft YaHei UI"/>
              </a:rPr>
              <a:t>e</a:t>
            </a:r>
            <a:r>
              <a:rPr sz="700" spc="-10" dirty="0">
                <a:solidFill>
                  <a:srgbClr val="0D2836"/>
                </a:solidFill>
                <a:latin typeface="Microsoft YaHei UI"/>
                <a:cs typeface="Microsoft YaHei UI"/>
              </a:rPr>
              <a:t>ic</a:t>
            </a:r>
            <a:r>
              <a:rPr sz="700" spc="-40" dirty="0">
                <a:solidFill>
                  <a:srgbClr val="0D2836"/>
                </a:solidFill>
                <a:latin typeface="Microsoft YaHei UI"/>
                <a:cs typeface="Microsoft YaHei UI"/>
              </a:rPr>
              <a:t>e</a:t>
            </a:r>
            <a:r>
              <a:rPr sz="2700" spc="-1679" baseline="-18518" dirty="0">
                <a:solidFill>
                  <a:srgbClr val="414042"/>
                </a:solidFill>
                <a:latin typeface="Microsoft YaHei UI"/>
                <a:cs typeface="Microsoft YaHei UI"/>
              </a:rPr>
              <a:t>d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s,</a:t>
            </a:r>
            <a:r>
              <a:rPr sz="700" spc="2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In</a:t>
            </a:r>
            <a:r>
              <a:rPr sz="700" spc="-55" dirty="0">
                <a:solidFill>
                  <a:srgbClr val="0D2836"/>
                </a:solidFill>
                <a:latin typeface="Microsoft YaHei UI"/>
                <a:cs typeface="Microsoft YaHei UI"/>
              </a:rPr>
              <a:t>c</a:t>
            </a:r>
            <a:r>
              <a:rPr sz="2700" spc="-652" baseline="-18518" dirty="0">
                <a:solidFill>
                  <a:srgbClr val="414042"/>
                </a:solidFill>
                <a:latin typeface="Microsoft YaHei UI"/>
                <a:cs typeface="Microsoft YaHei UI"/>
              </a:rPr>
              <a:t>i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. </a:t>
            </a:r>
            <a:r>
              <a:rPr sz="700" spc="-390" dirty="0">
                <a:solidFill>
                  <a:srgbClr val="0D2836"/>
                </a:solidFill>
                <a:latin typeface="Microsoft YaHei UI"/>
                <a:cs typeface="Microsoft YaHei UI"/>
              </a:rPr>
              <a:t>o</a:t>
            </a:r>
            <a:r>
              <a:rPr sz="2700" spc="-1095" baseline="-18518" dirty="0">
                <a:solidFill>
                  <a:srgbClr val="414042"/>
                </a:solidFill>
                <a:latin typeface="Microsoft YaHei UI"/>
                <a:cs typeface="Microsoft YaHei UI"/>
              </a:rPr>
              <a:t>n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r</a:t>
            </a:r>
            <a:r>
              <a:rPr sz="700" spc="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10" dirty="0">
                <a:solidFill>
                  <a:srgbClr val="0D2836"/>
                </a:solidFill>
                <a:latin typeface="Microsoft YaHei UI"/>
                <a:cs typeface="Microsoft YaHei UI"/>
              </a:rPr>
              <a:t>i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t</a:t>
            </a:r>
            <a:r>
              <a:rPr sz="700" spc="5" dirty="0">
                <a:solidFill>
                  <a:srgbClr val="0D2836"/>
                </a:solidFill>
                <a:latin typeface="Microsoft YaHei UI"/>
                <a:cs typeface="Microsoft YaHei UI"/>
              </a:rPr>
              <a:t>s</a:t>
            </a:r>
            <a:r>
              <a:rPr sz="2700" spc="-682" baseline="-18518" dirty="0">
                <a:solidFill>
                  <a:srgbClr val="414042"/>
                </a:solidFill>
                <a:latin typeface="Microsoft YaHei UI"/>
                <a:cs typeface="Microsoft YaHei UI"/>
              </a:rPr>
              <a:t>t</a:t>
            </a:r>
            <a:r>
              <a:rPr sz="700" spc="-40" dirty="0">
                <a:solidFill>
                  <a:srgbClr val="0D2836"/>
                </a:solidFill>
                <a:latin typeface="Microsoft YaHei UI"/>
                <a:cs typeface="Microsoft YaHei UI"/>
              </a:rPr>
              <a:t>A</a:t>
            </a:r>
            <a:r>
              <a:rPr sz="2700" spc="-1612" baseline="-18518" dirty="0">
                <a:solidFill>
                  <a:srgbClr val="414042"/>
                </a:solidFill>
                <a:latin typeface="Microsoft YaHei UI"/>
                <a:cs typeface="Microsoft YaHei UI"/>
              </a:rPr>
              <a:t>h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ff</a:t>
            </a:r>
            <a:r>
              <a:rPr sz="700" spc="-15" dirty="0">
                <a:solidFill>
                  <a:srgbClr val="0D2836"/>
                </a:solidFill>
                <a:latin typeface="Microsoft YaHei UI"/>
                <a:cs typeface="Microsoft YaHei UI"/>
              </a:rPr>
              <a:t>i</a:t>
            </a:r>
            <a:r>
              <a:rPr sz="700" spc="-10" dirty="0">
                <a:solidFill>
                  <a:srgbClr val="0D2836"/>
                </a:solidFill>
                <a:latin typeface="Microsoft YaHei UI"/>
                <a:cs typeface="Microsoft YaHei UI"/>
              </a:rPr>
              <a:t>li</a:t>
            </a:r>
            <a:r>
              <a:rPr sz="700" spc="-340" dirty="0">
                <a:solidFill>
                  <a:srgbClr val="0D2836"/>
                </a:solidFill>
                <a:latin typeface="Microsoft YaHei UI"/>
                <a:cs typeface="Microsoft YaHei UI"/>
              </a:rPr>
              <a:t>a</a:t>
            </a:r>
            <a:r>
              <a:rPr sz="2700" spc="-1035" baseline="-18518" dirty="0">
                <a:solidFill>
                  <a:srgbClr val="414042"/>
                </a:solidFill>
                <a:latin typeface="Microsoft YaHei UI"/>
                <a:cs typeface="Microsoft YaHei UI"/>
              </a:rPr>
              <a:t>e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t</a:t>
            </a:r>
            <a:r>
              <a:rPr sz="700" spc="-10" dirty="0">
                <a:solidFill>
                  <a:srgbClr val="0D2836"/>
                </a:solidFill>
                <a:latin typeface="Microsoft YaHei UI"/>
                <a:cs typeface="Microsoft YaHei UI"/>
              </a:rPr>
              <a:t>e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s.</a:t>
            </a:r>
            <a:r>
              <a:rPr sz="700" spc="-12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2700" spc="-1927" baseline="-18518" dirty="0">
                <a:solidFill>
                  <a:srgbClr val="414042"/>
                </a:solidFill>
                <a:latin typeface="Microsoft YaHei UI"/>
                <a:cs typeface="Microsoft YaHei UI"/>
              </a:rPr>
              <a:t>w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A</a:t>
            </a:r>
            <a:r>
              <a:rPr sz="700" spc="-10" dirty="0">
                <a:solidFill>
                  <a:srgbClr val="0D2836"/>
                </a:solidFill>
                <a:latin typeface="Microsoft YaHei UI"/>
                <a:cs typeface="Microsoft YaHei UI"/>
              </a:rPr>
              <a:t>l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l</a:t>
            </a:r>
            <a:r>
              <a:rPr sz="70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60" dirty="0">
                <a:solidFill>
                  <a:srgbClr val="0D2836"/>
                </a:solidFill>
                <a:latin typeface="Microsoft YaHei UI"/>
                <a:cs typeface="Microsoft YaHei UI"/>
              </a:rPr>
              <a:t>r</a:t>
            </a:r>
            <a:r>
              <a:rPr sz="2700" spc="-1642" baseline="-18518" dirty="0">
                <a:solidFill>
                  <a:srgbClr val="414042"/>
                </a:solidFill>
                <a:latin typeface="Microsoft YaHei UI"/>
                <a:cs typeface="Microsoft YaHei UI"/>
              </a:rPr>
              <a:t>o</a:t>
            </a:r>
            <a:r>
              <a:rPr sz="700" spc="-15" dirty="0">
                <a:solidFill>
                  <a:srgbClr val="0D2836"/>
                </a:solidFill>
                <a:latin typeface="Microsoft YaHei UI"/>
                <a:cs typeface="Microsoft YaHei UI"/>
              </a:rPr>
              <a:t>i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gh</a:t>
            </a:r>
            <a:r>
              <a:rPr sz="700" spc="-229" dirty="0">
                <a:solidFill>
                  <a:srgbClr val="0D2836"/>
                </a:solidFill>
                <a:latin typeface="Microsoft YaHei UI"/>
                <a:cs typeface="Microsoft YaHei UI"/>
              </a:rPr>
              <a:t>t</a:t>
            </a:r>
            <a:r>
              <a:rPr sz="2700" spc="-697" baseline="-18518" dirty="0">
                <a:solidFill>
                  <a:srgbClr val="414042"/>
                </a:solidFill>
                <a:latin typeface="Microsoft YaHei UI"/>
                <a:cs typeface="Microsoft YaHei UI"/>
              </a:rPr>
              <a:t>r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s</a:t>
            </a:r>
            <a:r>
              <a:rPr sz="700" spc="-8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2700" spc="-592" baseline="-18518" dirty="0">
                <a:solidFill>
                  <a:srgbClr val="414042"/>
                </a:solidFill>
                <a:latin typeface="Microsoft YaHei UI"/>
                <a:cs typeface="Microsoft YaHei UI"/>
              </a:rPr>
              <a:t>l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r</a:t>
            </a:r>
            <a:r>
              <a:rPr sz="700" spc="-275" dirty="0">
                <a:solidFill>
                  <a:srgbClr val="0D2836"/>
                </a:solidFill>
                <a:latin typeface="Microsoft YaHei UI"/>
                <a:cs typeface="Microsoft YaHei UI"/>
              </a:rPr>
              <a:t>e</a:t>
            </a:r>
            <a:r>
              <a:rPr sz="2700" spc="-1327" baseline="-18518" dirty="0">
                <a:solidFill>
                  <a:srgbClr val="414042"/>
                </a:solidFill>
                <a:latin typeface="Microsoft YaHei UI"/>
                <a:cs typeface="Microsoft YaHei UI"/>
              </a:rPr>
              <a:t>d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ser</a:t>
            </a:r>
            <a:r>
              <a:rPr sz="700" spc="-15" dirty="0">
                <a:solidFill>
                  <a:srgbClr val="0D2836"/>
                </a:solidFill>
                <a:latin typeface="Microsoft YaHei UI"/>
                <a:cs typeface="Microsoft YaHei UI"/>
              </a:rPr>
              <a:t>v</a:t>
            </a:r>
            <a:r>
              <a:rPr sz="700" spc="-10" dirty="0">
                <a:solidFill>
                  <a:srgbClr val="0D2836"/>
                </a:solidFill>
                <a:latin typeface="Microsoft YaHei UI"/>
                <a:cs typeface="Microsoft YaHei UI"/>
              </a:rPr>
              <a:t>ed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.</a:t>
            </a:r>
            <a:r>
              <a:rPr sz="700" spc="1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A</a:t>
            </a:r>
            <a:r>
              <a:rPr sz="700" spc="-10" dirty="0">
                <a:solidFill>
                  <a:srgbClr val="0D2836"/>
                </a:solidFill>
                <a:latin typeface="Microsoft YaHei UI"/>
                <a:cs typeface="Microsoft YaHei UI"/>
              </a:rPr>
              <a:t>m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azon</a:t>
            </a:r>
            <a:r>
              <a:rPr sz="700" spc="2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Conf</a:t>
            </a:r>
            <a:r>
              <a:rPr sz="700" spc="-15" dirty="0">
                <a:solidFill>
                  <a:srgbClr val="0D2836"/>
                </a:solidFill>
                <a:latin typeface="Microsoft YaHei UI"/>
                <a:cs typeface="Microsoft YaHei UI"/>
              </a:rPr>
              <a:t>i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denti</a:t>
            </a:r>
            <a:endParaRPr sz="700">
              <a:latin typeface="Microsoft YaHei UI"/>
              <a:cs typeface="Microsoft YaHei U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2900" y="289559"/>
            <a:ext cx="650748" cy="7543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315974" y="406730"/>
            <a:ext cx="1231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D2735"/>
                </a:solidFill>
              </a:rPr>
              <a:t>Fortnite</a:t>
            </a:r>
            <a:endParaRPr sz="2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F1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103107" y="4707635"/>
            <a:ext cx="440435" cy="263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318600" y="4799523"/>
            <a:ext cx="73025" cy="11239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al</a:t>
            </a:r>
            <a:endParaRPr sz="7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317491" y="0"/>
            <a:ext cx="4826507" cy="51434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2900" y="432816"/>
            <a:ext cx="2473452" cy="469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7703" y="1249171"/>
            <a:ext cx="3613785" cy="3615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14042"/>
                </a:solidFill>
                <a:latin typeface="Microsoft YaHei UI"/>
                <a:cs typeface="Microsoft YaHei UI"/>
              </a:rPr>
              <a:t>Migrated </a:t>
            </a:r>
            <a:r>
              <a:rPr sz="1800" spc="-10" dirty="0">
                <a:solidFill>
                  <a:srgbClr val="414042"/>
                </a:solidFill>
                <a:latin typeface="Microsoft YaHei UI"/>
                <a:cs typeface="Microsoft YaHei UI"/>
              </a:rPr>
              <a:t>from</a:t>
            </a:r>
            <a:r>
              <a:rPr sz="1800" spc="5" dirty="0">
                <a:solidFill>
                  <a:srgbClr val="414042"/>
                </a:solidFill>
                <a:latin typeface="Microsoft YaHei UI"/>
                <a:cs typeface="Microsoft YaHei UI"/>
              </a:rPr>
              <a:t> </a:t>
            </a:r>
            <a:r>
              <a:rPr sz="1800" spc="-10" dirty="0">
                <a:solidFill>
                  <a:srgbClr val="414042"/>
                </a:solidFill>
                <a:latin typeface="Microsoft YaHei UI"/>
                <a:cs typeface="Microsoft YaHei UI"/>
              </a:rPr>
              <a:t>on-premises</a:t>
            </a:r>
            <a:endParaRPr sz="1800">
              <a:latin typeface="Microsoft YaHei UI"/>
              <a:cs typeface="Microsoft YaHei U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414042"/>
                </a:solidFill>
                <a:latin typeface="Microsoft YaHei UI"/>
                <a:cs typeface="Microsoft YaHei UI"/>
              </a:rPr>
              <a:t>data</a:t>
            </a:r>
            <a:r>
              <a:rPr sz="1800" spc="5" dirty="0">
                <a:solidFill>
                  <a:srgbClr val="414042"/>
                </a:solidFill>
                <a:latin typeface="Microsoft YaHei UI"/>
                <a:cs typeface="Microsoft YaHei UI"/>
              </a:rPr>
              <a:t> </a:t>
            </a:r>
            <a:r>
              <a:rPr sz="1800" spc="-10" dirty="0">
                <a:solidFill>
                  <a:srgbClr val="414042"/>
                </a:solidFill>
                <a:latin typeface="Microsoft YaHei UI"/>
                <a:cs typeface="Microsoft YaHei UI"/>
              </a:rPr>
              <a:t>warehouse</a:t>
            </a:r>
            <a:endParaRPr sz="1800">
              <a:latin typeface="Microsoft YaHei UI"/>
              <a:cs typeface="Microsoft YaHei UI"/>
            </a:endParaRPr>
          </a:p>
          <a:p>
            <a:pPr marL="12700" marR="185420">
              <a:lnSpc>
                <a:spcPct val="100000"/>
              </a:lnSpc>
              <a:spcBef>
                <a:spcPts val="1500"/>
              </a:spcBef>
            </a:pPr>
            <a:r>
              <a:rPr sz="1800" spc="-5" dirty="0">
                <a:solidFill>
                  <a:srgbClr val="414042"/>
                </a:solidFill>
                <a:latin typeface="Microsoft YaHei UI"/>
                <a:cs typeface="Microsoft YaHei UI"/>
              </a:rPr>
              <a:t>Built </a:t>
            </a:r>
            <a:r>
              <a:rPr sz="1800" dirty="0">
                <a:solidFill>
                  <a:srgbClr val="414042"/>
                </a:solidFill>
                <a:latin typeface="Microsoft YaHei UI"/>
                <a:cs typeface="Microsoft YaHei UI"/>
              </a:rPr>
              <a:t>a data </a:t>
            </a:r>
            <a:r>
              <a:rPr sz="1800" spc="-10" dirty="0">
                <a:solidFill>
                  <a:srgbClr val="414042"/>
                </a:solidFill>
                <a:latin typeface="Microsoft YaHei UI"/>
                <a:cs typeface="Microsoft YaHei UI"/>
              </a:rPr>
              <a:t>warehouse </a:t>
            </a:r>
            <a:r>
              <a:rPr sz="1800" spc="-5" dirty="0">
                <a:solidFill>
                  <a:srgbClr val="414042"/>
                </a:solidFill>
                <a:latin typeface="Microsoft YaHei UI"/>
                <a:cs typeface="Microsoft YaHei UI"/>
              </a:rPr>
              <a:t>with  </a:t>
            </a:r>
            <a:r>
              <a:rPr sz="1800" dirty="0">
                <a:solidFill>
                  <a:srgbClr val="414042"/>
                </a:solidFill>
                <a:latin typeface="Microsoft YaHei UI"/>
                <a:cs typeface="Microsoft YaHei UI"/>
              </a:rPr>
              <a:t>Amazon </a:t>
            </a:r>
            <a:r>
              <a:rPr sz="1800" spc="-10" dirty="0">
                <a:solidFill>
                  <a:srgbClr val="414042"/>
                </a:solidFill>
                <a:latin typeface="Microsoft YaHei UI"/>
                <a:cs typeface="Microsoft YaHei UI"/>
              </a:rPr>
              <a:t>Redshift </a:t>
            </a:r>
            <a:r>
              <a:rPr sz="1800" dirty="0">
                <a:solidFill>
                  <a:srgbClr val="414042"/>
                </a:solidFill>
                <a:latin typeface="Microsoft YaHei UI"/>
                <a:cs typeface="Microsoft YaHei UI"/>
              </a:rPr>
              <a:t>and data </a:t>
            </a:r>
            <a:r>
              <a:rPr sz="1800" spc="-10" dirty="0">
                <a:solidFill>
                  <a:srgbClr val="414042"/>
                </a:solidFill>
                <a:latin typeface="Microsoft YaHei UI"/>
                <a:cs typeface="Microsoft YaHei UI"/>
              </a:rPr>
              <a:t>lake  </a:t>
            </a:r>
            <a:r>
              <a:rPr sz="1800" spc="-5" dirty="0">
                <a:solidFill>
                  <a:srgbClr val="414042"/>
                </a:solidFill>
                <a:latin typeface="Microsoft YaHei UI"/>
                <a:cs typeface="Microsoft YaHei UI"/>
              </a:rPr>
              <a:t>with </a:t>
            </a:r>
            <a:r>
              <a:rPr sz="1800" dirty="0">
                <a:solidFill>
                  <a:srgbClr val="414042"/>
                </a:solidFill>
                <a:latin typeface="Microsoft YaHei UI"/>
                <a:cs typeface="Microsoft YaHei UI"/>
              </a:rPr>
              <a:t>Amazon</a:t>
            </a:r>
            <a:r>
              <a:rPr sz="1800" spc="15" dirty="0">
                <a:solidFill>
                  <a:srgbClr val="414042"/>
                </a:solidFill>
                <a:latin typeface="Microsoft YaHei UI"/>
                <a:cs typeface="Microsoft YaHei UI"/>
              </a:rPr>
              <a:t> </a:t>
            </a:r>
            <a:r>
              <a:rPr sz="1800" spc="-5" dirty="0">
                <a:solidFill>
                  <a:srgbClr val="414042"/>
                </a:solidFill>
                <a:latin typeface="Microsoft YaHei UI"/>
                <a:cs typeface="Microsoft YaHei UI"/>
              </a:rPr>
              <a:t>S3</a:t>
            </a:r>
            <a:endParaRPr sz="1800">
              <a:latin typeface="Microsoft YaHei UI"/>
              <a:cs typeface="Microsoft YaHei UI"/>
            </a:endParaRPr>
          </a:p>
          <a:p>
            <a:pPr marL="12700" marR="71120">
              <a:lnSpc>
                <a:spcPct val="100000"/>
              </a:lnSpc>
              <a:spcBef>
                <a:spcPts val="1505"/>
              </a:spcBef>
            </a:pPr>
            <a:r>
              <a:rPr sz="1800" dirty="0">
                <a:solidFill>
                  <a:srgbClr val="414042"/>
                </a:solidFill>
                <a:latin typeface="Microsoft YaHei UI"/>
                <a:cs typeface="Microsoft YaHei UI"/>
              </a:rPr>
              <a:t>Analytics on data </a:t>
            </a:r>
            <a:r>
              <a:rPr sz="1800" spc="-10" dirty="0">
                <a:solidFill>
                  <a:srgbClr val="414042"/>
                </a:solidFill>
                <a:latin typeface="Microsoft YaHei UI"/>
                <a:cs typeface="Microsoft YaHei UI"/>
              </a:rPr>
              <a:t>lake with  </a:t>
            </a:r>
            <a:r>
              <a:rPr sz="1800" dirty="0">
                <a:solidFill>
                  <a:srgbClr val="414042"/>
                </a:solidFill>
                <a:latin typeface="Microsoft YaHei UI"/>
                <a:cs typeface="Microsoft YaHei UI"/>
              </a:rPr>
              <a:t>Amazon </a:t>
            </a:r>
            <a:r>
              <a:rPr sz="1800" spc="-5" dirty="0">
                <a:solidFill>
                  <a:srgbClr val="414042"/>
                </a:solidFill>
                <a:latin typeface="Microsoft YaHei UI"/>
                <a:cs typeface="Microsoft YaHei UI"/>
              </a:rPr>
              <a:t>Athena, </a:t>
            </a:r>
            <a:r>
              <a:rPr sz="1800" dirty="0">
                <a:solidFill>
                  <a:srgbClr val="414042"/>
                </a:solidFill>
                <a:latin typeface="Microsoft YaHei UI"/>
                <a:cs typeface="Microsoft YaHei UI"/>
              </a:rPr>
              <a:t>Amazon  </a:t>
            </a:r>
            <a:r>
              <a:rPr sz="1800" spc="-10" dirty="0">
                <a:solidFill>
                  <a:srgbClr val="414042"/>
                </a:solidFill>
                <a:latin typeface="Microsoft YaHei UI"/>
                <a:cs typeface="Microsoft YaHei UI"/>
              </a:rPr>
              <a:t>Redshift </a:t>
            </a:r>
            <a:r>
              <a:rPr sz="1800" spc="-5" dirty="0">
                <a:solidFill>
                  <a:srgbClr val="414042"/>
                </a:solidFill>
                <a:latin typeface="Microsoft YaHei UI"/>
                <a:cs typeface="Microsoft YaHei UI"/>
              </a:rPr>
              <a:t>Spectrum, </a:t>
            </a:r>
            <a:r>
              <a:rPr sz="1800" dirty="0">
                <a:solidFill>
                  <a:srgbClr val="414042"/>
                </a:solidFill>
                <a:latin typeface="Microsoft YaHei UI"/>
                <a:cs typeface="Microsoft YaHei UI"/>
              </a:rPr>
              <a:t>and Amazon  </a:t>
            </a:r>
            <a:r>
              <a:rPr sz="1800" spc="-5" dirty="0">
                <a:solidFill>
                  <a:srgbClr val="414042"/>
                </a:solidFill>
                <a:latin typeface="Microsoft YaHei UI"/>
                <a:cs typeface="Microsoft YaHei UI"/>
              </a:rPr>
              <a:t>EMR</a:t>
            </a:r>
            <a:endParaRPr sz="1800">
              <a:latin typeface="Microsoft YaHei UI"/>
              <a:cs typeface="Microsoft YaHei UI"/>
            </a:endParaRPr>
          </a:p>
          <a:p>
            <a:pPr marL="12700" marR="5080">
              <a:lnSpc>
                <a:spcPct val="100000"/>
              </a:lnSpc>
              <a:spcBef>
                <a:spcPts val="1500"/>
              </a:spcBef>
            </a:pPr>
            <a:r>
              <a:rPr sz="1800" spc="-5" dirty="0">
                <a:solidFill>
                  <a:srgbClr val="414042"/>
                </a:solidFill>
                <a:latin typeface="Microsoft YaHei UI"/>
                <a:cs typeface="Microsoft YaHei UI"/>
              </a:rPr>
              <a:t>Report </a:t>
            </a:r>
            <a:r>
              <a:rPr sz="1800" spc="5" dirty="0">
                <a:solidFill>
                  <a:srgbClr val="414042"/>
                </a:solidFill>
                <a:latin typeface="Microsoft YaHei UI"/>
                <a:cs typeface="Microsoft YaHei UI"/>
              </a:rPr>
              <a:t>delivery </a:t>
            </a:r>
            <a:r>
              <a:rPr sz="1800" spc="-10" dirty="0">
                <a:solidFill>
                  <a:srgbClr val="414042"/>
                </a:solidFill>
                <a:latin typeface="Microsoft YaHei UI"/>
                <a:cs typeface="Microsoft YaHei UI"/>
              </a:rPr>
              <a:t>went from  </a:t>
            </a:r>
            <a:r>
              <a:rPr sz="1800" spc="-5" dirty="0">
                <a:solidFill>
                  <a:srgbClr val="414042"/>
                </a:solidFill>
                <a:latin typeface="Microsoft YaHei UI"/>
                <a:cs typeface="Microsoft YaHei UI"/>
              </a:rPr>
              <a:t>months to days, </a:t>
            </a:r>
            <a:r>
              <a:rPr sz="1800" dirty="0">
                <a:solidFill>
                  <a:srgbClr val="414042"/>
                </a:solidFill>
                <a:latin typeface="Microsoft YaHei UI"/>
                <a:cs typeface="Microsoft YaHei UI"/>
              </a:rPr>
              <a:t>at far </a:t>
            </a:r>
            <a:r>
              <a:rPr sz="1800" spc="-10" dirty="0">
                <a:solidFill>
                  <a:srgbClr val="414042"/>
                </a:solidFill>
                <a:latin typeface="Microsoft YaHei UI"/>
                <a:cs typeface="Microsoft YaHei UI"/>
              </a:rPr>
              <a:t>lower</a:t>
            </a:r>
            <a:r>
              <a:rPr sz="1800" spc="60" dirty="0">
                <a:solidFill>
                  <a:srgbClr val="414042"/>
                </a:solidFill>
                <a:latin typeface="Microsoft YaHei UI"/>
                <a:cs typeface="Microsoft YaHei UI"/>
              </a:rPr>
              <a:t> </a:t>
            </a:r>
            <a:r>
              <a:rPr sz="1800" spc="-10" dirty="0">
                <a:solidFill>
                  <a:srgbClr val="414042"/>
                </a:solidFill>
                <a:latin typeface="Microsoft YaHei UI"/>
                <a:cs typeface="Microsoft YaHei UI"/>
              </a:rPr>
              <a:t>cost</a:t>
            </a:r>
            <a:endParaRPr sz="1800">
              <a:latin typeface="Microsoft YaHei UI"/>
              <a:cs typeface="Microsoft YaHei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6504" y="4786823"/>
            <a:ext cx="3855720" cy="137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©</a:t>
            </a:r>
            <a:r>
              <a:rPr sz="700" spc="1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10" dirty="0">
                <a:solidFill>
                  <a:srgbClr val="0D2836"/>
                </a:solidFill>
                <a:latin typeface="Microsoft YaHei UI"/>
                <a:cs typeface="Microsoft YaHei UI"/>
              </a:rPr>
              <a:t>2019,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Amazon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Web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10" dirty="0">
                <a:solidFill>
                  <a:srgbClr val="0D2836"/>
                </a:solidFill>
                <a:latin typeface="Microsoft YaHei UI"/>
                <a:cs typeface="Microsoft YaHei UI"/>
              </a:rPr>
              <a:t>Services,</a:t>
            </a:r>
            <a:r>
              <a:rPr sz="700" spc="2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Inc.</a:t>
            </a:r>
            <a:r>
              <a:rPr sz="70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or</a:t>
            </a:r>
            <a:r>
              <a:rPr sz="700" spc="1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its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Affiliates.</a:t>
            </a:r>
            <a:r>
              <a:rPr sz="700" spc="2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All</a:t>
            </a:r>
            <a:r>
              <a:rPr sz="700" spc="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rights</a:t>
            </a:r>
            <a:r>
              <a:rPr sz="700" spc="1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reserved.</a:t>
            </a:r>
            <a:r>
              <a:rPr sz="700" spc="2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Amazon</a:t>
            </a:r>
            <a:r>
              <a:rPr sz="700" spc="2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Confidenti</a:t>
            </a:r>
            <a:endParaRPr sz="7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F1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103107" y="4707635"/>
            <a:ext cx="440435" cy="263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318600" y="4799523"/>
            <a:ext cx="73025" cy="11239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al</a:t>
            </a:r>
            <a:endParaRPr sz="7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317491" y="0"/>
            <a:ext cx="4826507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4980" y="2156587"/>
            <a:ext cx="3152775" cy="2388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70815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222E3D"/>
                </a:solidFill>
                <a:latin typeface="Microsoft YaHei UI"/>
                <a:cs typeface="Microsoft YaHei UI"/>
              </a:rPr>
              <a:t>Needed </a:t>
            </a:r>
            <a:r>
              <a:rPr sz="1100" spc="-5" dirty="0">
                <a:solidFill>
                  <a:srgbClr val="222E3D"/>
                </a:solidFill>
                <a:latin typeface="Microsoft YaHei UI"/>
                <a:cs typeface="Microsoft YaHei UI"/>
              </a:rPr>
              <a:t>to </a:t>
            </a:r>
            <a:r>
              <a:rPr sz="1100" dirty="0">
                <a:solidFill>
                  <a:srgbClr val="222E3D"/>
                </a:solidFill>
                <a:latin typeface="Microsoft YaHei UI"/>
                <a:cs typeface="Microsoft YaHei UI"/>
              </a:rPr>
              <a:t>analyze data </a:t>
            </a:r>
            <a:r>
              <a:rPr sz="1100" spc="-5" dirty="0">
                <a:solidFill>
                  <a:srgbClr val="222E3D"/>
                </a:solidFill>
                <a:latin typeface="Microsoft YaHei UI"/>
                <a:cs typeface="Microsoft YaHei UI"/>
              </a:rPr>
              <a:t>to </a:t>
            </a:r>
            <a:r>
              <a:rPr sz="1100" dirty="0">
                <a:solidFill>
                  <a:srgbClr val="222E3D"/>
                </a:solidFill>
                <a:latin typeface="Microsoft YaHei UI"/>
                <a:cs typeface="Microsoft YaHei UI"/>
              </a:rPr>
              <a:t>find </a:t>
            </a:r>
            <a:r>
              <a:rPr sz="1100" spc="-5" dirty="0">
                <a:solidFill>
                  <a:srgbClr val="222E3D"/>
                </a:solidFill>
                <a:latin typeface="Microsoft YaHei UI"/>
                <a:cs typeface="Microsoft YaHei UI"/>
              </a:rPr>
              <a:t>insights,  identify opportunities </a:t>
            </a:r>
            <a:r>
              <a:rPr sz="1100" dirty="0">
                <a:solidFill>
                  <a:srgbClr val="222E3D"/>
                </a:solidFill>
                <a:latin typeface="Microsoft YaHei UI"/>
                <a:cs typeface="Microsoft YaHei UI"/>
              </a:rPr>
              <a:t>and </a:t>
            </a:r>
            <a:r>
              <a:rPr sz="1100" spc="-5" dirty="0">
                <a:solidFill>
                  <a:srgbClr val="222E3D"/>
                </a:solidFill>
                <a:latin typeface="Microsoft YaHei UI"/>
                <a:cs typeface="Microsoft YaHei UI"/>
              </a:rPr>
              <a:t>evaluate business  </a:t>
            </a:r>
            <a:r>
              <a:rPr sz="1100" dirty="0">
                <a:solidFill>
                  <a:srgbClr val="222E3D"/>
                </a:solidFill>
                <a:latin typeface="Microsoft YaHei UI"/>
                <a:cs typeface="Microsoft YaHei UI"/>
              </a:rPr>
              <a:t>performance</a:t>
            </a:r>
            <a:endParaRPr sz="1100">
              <a:latin typeface="Microsoft YaHei UI"/>
              <a:cs typeface="Microsoft YaHei U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800">
              <a:latin typeface="Microsoft YaHei UI"/>
              <a:cs typeface="Microsoft YaHei UI"/>
            </a:endParaRPr>
          </a:p>
          <a:p>
            <a:pPr marL="12700" marR="87630">
              <a:lnSpc>
                <a:spcPct val="100000"/>
              </a:lnSpc>
            </a:pPr>
            <a:r>
              <a:rPr sz="1100" dirty="0">
                <a:solidFill>
                  <a:srgbClr val="222E3D"/>
                </a:solidFill>
                <a:latin typeface="Microsoft YaHei UI"/>
                <a:cs typeface="Microsoft YaHei UI"/>
              </a:rPr>
              <a:t>The Oracle data warehouse did </a:t>
            </a:r>
            <a:r>
              <a:rPr sz="1100" spc="-5" dirty="0">
                <a:solidFill>
                  <a:srgbClr val="222E3D"/>
                </a:solidFill>
                <a:latin typeface="Microsoft YaHei UI"/>
                <a:cs typeface="Microsoft YaHei UI"/>
              </a:rPr>
              <a:t>not </a:t>
            </a:r>
            <a:r>
              <a:rPr sz="1100" dirty="0">
                <a:solidFill>
                  <a:srgbClr val="222E3D"/>
                </a:solidFill>
                <a:latin typeface="Microsoft YaHei UI"/>
                <a:cs typeface="Microsoft YaHei UI"/>
              </a:rPr>
              <a:t>scale,</a:t>
            </a:r>
            <a:r>
              <a:rPr sz="1100" spc="-135" dirty="0">
                <a:solidFill>
                  <a:srgbClr val="222E3D"/>
                </a:solidFill>
                <a:latin typeface="Microsoft YaHei UI"/>
                <a:cs typeface="Microsoft YaHei UI"/>
              </a:rPr>
              <a:t> </a:t>
            </a:r>
            <a:r>
              <a:rPr sz="1100" dirty="0">
                <a:solidFill>
                  <a:srgbClr val="222E3D"/>
                </a:solidFill>
                <a:latin typeface="Microsoft YaHei UI"/>
                <a:cs typeface="Microsoft YaHei UI"/>
              </a:rPr>
              <a:t>was  </a:t>
            </a:r>
            <a:r>
              <a:rPr sz="1100" spc="-5" dirty="0">
                <a:solidFill>
                  <a:srgbClr val="222E3D"/>
                </a:solidFill>
                <a:latin typeface="Microsoft YaHei UI"/>
                <a:cs typeface="Microsoft YaHei UI"/>
              </a:rPr>
              <a:t>difficult to maintain </a:t>
            </a:r>
            <a:r>
              <a:rPr sz="1100" dirty="0">
                <a:solidFill>
                  <a:srgbClr val="222E3D"/>
                </a:solidFill>
                <a:latin typeface="Microsoft YaHei UI"/>
                <a:cs typeface="Microsoft YaHei UI"/>
              </a:rPr>
              <a:t>and</a:t>
            </a:r>
            <a:r>
              <a:rPr sz="1100" spc="-55" dirty="0">
                <a:solidFill>
                  <a:srgbClr val="222E3D"/>
                </a:solidFill>
                <a:latin typeface="Microsoft YaHei UI"/>
                <a:cs typeface="Microsoft YaHei UI"/>
              </a:rPr>
              <a:t> </a:t>
            </a:r>
            <a:r>
              <a:rPr sz="1100" spc="-5" dirty="0">
                <a:solidFill>
                  <a:srgbClr val="222E3D"/>
                </a:solidFill>
                <a:latin typeface="Microsoft YaHei UI"/>
                <a:cs typeface="Microsoft YaHei UI"/>
              </a:rPr>
              <a:t>costly</a:t>
            </a:r>
            <a:endParaRPr sz="1100">
              <a:latin typeface="Microsoft YaHei UI"/>
              <a:cs typeface="Microsoft YaHei UI"/>
            </a:endParaRPr>
          </a:p>
          <a:p>
            <a:pPr marL="12700" marR="5080">
              <a:lnSpc>
                <a:spcPct val="100000"/>
              </a:lnSpc>
              <a:spcBef>
                <a:spcPts val="1200"/>
              </a:spcBef>
            </a:pPr>
            <a:r>
              <a:rPr sz="1100" spc="-5" dirty="0">
                <a:solidFill>
                  <a:srgbClr val="222E3D"/>
                </a:solidFill>
                <a:latin typeface="Microsoft YaHei UI"/>
                <a:cs typeface="Microsoft YaHei UI"/>
              </a:rPr>
              <a:t>Deployed </a:t>
            </a:r>
            <a:r>
              <a:rPr sz="1100" dirty="0">
                <a:solidFill>
                  <a:srgbClr val="222E3D"/>
                </a:solidFill>
                <a:latin typeface="Microsoft YaHei UI"/>
                <a:cs typeface="Microsoft YaHei UI"/>
              </a:rPr>
              <a:t>a data </a:t>
            </a:r>
            <a:r>
              <a:rPr sz="1100" spc="-5" dirty="0">
                <a:solidFill>
                  <a:srgbClr val="222E3D"/>
                </a:solidFill>
                <a:latin typeface="Microsoft YaHei UI"/>
                <a:cs typeface="Microsoft YaHei UI"/>
              </a:rPr>
              <a:t>lake with </a:t>
            </a:r>
            <a:r>
              <a:rPr sz="1100" dirty="0">
                <a:solidFill>
                  <a:srgbClr val="222E3D"/>
                </a:solidFill>
                <a:latin typeface="Microsoft YaHei UI"/>
                <a:cs typeface="Microsoft YaHei UI"/>
              </a:rPr>
              <a:t>Amazon </a:t>
            </a:r>
            <a:r>
              <a:rPr sz="1100" spc="-5" dirty="0">
                <a:solidFill>
                  <a:srgbClr val="222E3D"/>
                </a:solidFill>
                <a:latin typeface="Microsoft YaHei UI"/>
                <a:cs typeface="Microsoft YaHei UI"/>
              </a:rPr>
              <a:t>S3, </a:t>
            </a:r>
            <a:r>
              <a:rPr sz="1100" dirty="0">
                <a:solidFill>
                  <a:srgbClr val="222E3D"/>
                </a:solidFill>
                <a:latin typeface="Microsoft YaHei UI"/>
                <a:cs typeface="Microsoft YaHei UI"/>
              </a:rPr>
              <a:t>and run  </a:t>
            </a:r>
            <a:r>
              <a:rPr sz="1100" spc="-5" dirty="0">
                <a:solidFill>
                  <a:srgbClr val="222E3D"/>
                </a:solidFill>
                <a:latin typeface="Microsoft YaHei UI"/>
                <a:cs typeface="Microsoft YaHei UI"/>
              </a:rPr>
              <a:t>analytics </a:t>
            </a:r>
            <a:r>
              <a:rPr sz="1100" dirty="0">
                <a:solidFill>
                  <a:srgbClr val="222E3D"/>
                </a:solidFill>
                <a:latin typeface="Microsoft YaHei UI"/>
                <a:cs typeface="Microsoft YaHei UI"/>
              </a:rPr>
              <a:t>with Amazon Redshift, Amazon  Redshift </a:t>
            </a:r>
            <a:r>
              <a:rPr sz="1100" spc="-5" dirty="0">
                <a:solidFill>
                  <a:srgbClr val="222E3D"/>
                </a:solidFill>
                <a:latin typeface="Microsoft YaHei UI"/>
                <a:cs typeface="Microsoft YaHei UI"/>
              </a:rPr>
              <a:t>Spectrum, </a:t>
            </a:r>
            <a:r>
              <a:rPr sz="1100" dirty="0">
                <a:solidFill>
                  <a:srgbClr val="222E3D"/>
                </a:solidFill>
                <a:latin typeface="Microsoft YaHei UI"/>
                <a:cs typeface="Microsoft YaHei UI"/>
              </a:rPr>
              <a:t>and Amazon</a:t>
            </a:r>
            <a:r>
              <a:rPr sz="1100" spc="-90" dirty="0">
                <a:solidFill>
                  <a:srgbClr val="222E3D"/>
                </a:solidFill>
                <a:latin typeface="Microsoft YaHei UI"/>
                <a:cs typeface="Microsoft YaHei UI"/>
              </a:rPr>
              <a:t> </a:t>
            </a:r>
            <a:r>
              <a:rPr sz="1100" spc="-5" dirty="0">
                <a:solidFill>
                  <a:srgbClr val="222E3D"/>
                </a:solidFill>
                <a:latin typeface="Microsoft YaHei UI"/>
                <a:cs typeface="Microsoft YaHei UI"/>
              </a:rPr>
              <a:t>EMR</a:t>
            </a:r>
            <a:endParaRPr sz="1100">
              <a:latin typeface="Microsoft YaHei UI"/>
              <a:cs typeface="Microsoft YaHei U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800">
              <a:latin typeface="Microsoft YaHei UI"/>
              <a:cs typeface="Microsoft YaHei UI"/>
            </a:endParaRPr>
          </a:p>
          <a:p>
            <a:pPr marL="12700" marR="46990">
              <a:lnSpc>
                <a:spcPct val="100000"/>
              </a:lnSpc>
            </a:pPr>
            <a:r>
              <a:rPr sz="1100" b="1" spc="-5" dirty="0">
                <a:solidFill>
                  <a:srgbClr val="222E3D"/>
                </a:solidFill>
                <a:latin typeface="Microsoft YaHei UI"/>
                <a:cs typeface="Microsoft YaHei UI"/>
              </a:rPr>
              <a:t>Result</a:t>
            </a:r>
            <a:r>
              <a:rPr sz="1100" spc="-5" dirty="0">
                <a:solidFill>
                  <a:srgbClr val="222E3D"/>
                </a:solidFill>
                <a:latin typeface="Microsoft YaHei UI"/>
                <a:cs typeface="Microsoft YaHei UI"/>
              </a:rPr>
              <a:t>: </a:t>
            </a:r>
            <a:r>
              <a:rPr sz="1100" dirty="0">
                <a:solidFill>
                  <a:srgbClr val="222E3D"/>
                </a:solidFill>
                <a:latin typeface="Microsoft YaHei UI"/>
                <a:cs typeface="Microsoft YaHei UI"/>
              </a:rPr>
              <a:t>They doubled the data </a:t>
            </a:r>
            <a:r>
              <a:rPr sz="1100" spc="-5" dirty="0">
                <a:solidFill>
                  <a:srgbClr val="222E3D"/>
                </a:solidFill>
                <a:latin typeface="Microsoft YaHei UI"/>
                <a:cs typeface="Microsoft YaHei UI"/>
              </a:rPr>
              <a:t>stored (100PB),  lowered costs, </a:t>
            </a:r>
            <a:r>
              <a:rPr sz="1100" dirty="0">
                <a:solidFill>
                  <a:srgbClr val="222E3D"/>
                </a:solidFill>
                <a:latin typeface="Microsoft YaHei UI"/>
                <a:cs typeface="Microsoft YaHei UI"/>
              </a:rPr>
              <a:t>and was </a:t>
            </a:r>
            <a:r>
              <a:rPr sz="1100" spc="-5" dirty="0">
                <a:solidFill>
                  <a:srgbClr val="222E3D"/>
                </a:solidFill>
                <a:latin typeface="Microsoft YaHei UI"/>
                <a:cs typeface="Microsoft YaHei UI"/>
              </a:rPr>
              <a:t>able to </a:t>
            </a:r>
            <a:r>
              <a:rPr sz="1100" dirty="0">
                <a:solidFill>
                  <a:srgbClr val="222E3D"/>
                </a:solidFill>
                <a:latin typeface="Microsoft YaHei UI"/>
                <a:cs typeface="Microsoft YaHei UI"/>
              </a:rPr>
              <a:t>gain </a:t>
            </a:r>
            <a:r>
              <a:rPr sz="1100" spc="-5" dirty="0">
                <a:solidFill>
                  <a:srgbClr val="222E3D"/>
                </a:solidFill>
                <a:latin typeface="Microsoft YaHei UI"/>
                <a:cs typeface="Microsoft YaHei UI"/>
              </a:rPr>
              <a:t>insights  </a:t>
            </a:r>
            <a:r>
              <a:rPr sz="1100" dirty="0">
                <a:solidFill>
                  <a:srgbClr val="222E3D"/>
                </a:solidFill>
                <a:latin typeface="Microsoft YaHei UI"/>
                <a:cs typeface="Microsoft YaHei UI"/>
              </a:rPr>
              <a:t>faster</a:t>
            </a:r>
            <a:endParaRPr sz="1100">
              <a:latin typeface="Microsoft YaHei UI"/>
              <a:cs typeface="Microsoft YaHei U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78663" y="1151123"/>
            <a:ext cx="2591435" cy="56578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9"/>
              </a:spcBef>
            </a:pPr>
            <a:r>
              <a:rPr sz="1600" spc="-5" dirty="0">
                <a:solidFill>
                  <a:srgbClr val="414042"/>
                </a:solidFill>
                <a:latin typeface="Microsoft YaHei UI"/>
                <a:cs typeface="Microsoft YaHei UI"/>
              </a:rPr>
              <a:t>50 </a:t>
            </a:r>
            <a:r>
              <a:rPr sz="1600" spc="-10" dirty="0">
                <a:solidFill>
                  <a:srgbClr val="414042"/>
                </a:solidFill>
                <a:latin typeface="Microsoft YaHei UI"/>
                <a:cs typeface="Microsoft YaHei UI"/>
              </a:rPr>
              <a:t>PB </a:t>
            </a:r>
            <a:r>
              <a:rPr sz="1600" spc="-20" dirty="0">
                <a:solidFill>
                  <a:srgbClr val="414042"/>
                </a:solidFill>
                <a:latin typeface="Microsoft YaHei UI"/>
                <a:cs typeface="Microsoft YaHei UI"/>
              </a:rPr>
              <a:t>of</a:t>
            </a:r>
            <a:r>
              <a:rPr sz="1600" spc="-10" dirty="0">
                <a:solidFill>
                  <a:srgbClr val="414042"/>
                </a:solidFill>
                <a:latin typeface="Microsoft YaHei UI"/>
                <a:cs typeface="Microsoft YaHei UI"/>
              </a:rPr>
              <a:t> </a:t>
            </a:r>
            <a:r>
              <a:rPr sz="1600" spc="-5" dirty="0">
                <a:solidFill>
                  <a:srgbClr val="414042"/>
                </a:solidFill>
                <a:latin typeface="Microsoft YaHei UI"/>
                <a:cs typeface="Microsoft YaHei UI"/>
              </a:rPr>
              <a:t>data</a:t>
            </a:r>
            <a:endParaRPr sz="1600">
              <a:latin typeface="Microsoft YaHei UI"/>
              <a:cs typeface="Microsoft YaHei UI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1600" spc="-10" dirty="0">
                <a:solidFill>
                  <a:srgbClr val="414042"/>
                </a:solidFill>
                <a:latin typeface="Microsoft YaHei UI"/>
                <a:cs typeface="Microsoft YaHei UI"/>
              </a:rPr>
              <a:t>600,000 </a:t>
            </a:r>
            <a:r>
              <a:rPr sz="1600" spc="-5" dirty="0">
                <a:solidFill>
                  <a:srgbClr val="414042"/>
                </a:solidFill>
                <a:latin typeface="Microsoft YaHei UI"/>
                <a:cs typeface="Microsoft YaHei UI"/>
              </a:rPr>
              <a:t>analytics</a:t>
            </a:r>
            <a:r>
              <a:rPr sz="1600" spc="5" dirty="0">
                <a:solidFill>
                  <a:srgbClr val="414042"/>
                </a:solidFill>
                <a:latin typeface="Microsoft YaHei UI"/>
                <a:cs typeface="Microsoft YaHei UI"/>
              </a:rPr>
              <a:t> </a:t>
            </a:r>
            <a:r>
              <a:rPr sz="1600" spc="-5" dirty="0">
                <a:solidFill>
                  <a:srgbClr val="414042"/>
                </a:solidFill>
                <a:latin typeface="Microsoft YaHei UI"/>
                <a:cs typeface="Microsoft YaHei UI"/>
              </a:rPr>
              <a:t>jobs/day</a:t>
            </a:r>
            <a:endParaRPr sz="1600">
              <a:latin typeface="Microsoft YaHei UI"/>
              <a:cs typeface="Microsoft YaHei U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4424" y="527304"/>
            <a:ext cx="1895856" cy="382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76504" y="4786823"/>
            <a:ext cx="3855720" cy="137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©</a:t>
            </a:r>
            <a:r>
              <a:rPr sz="700" spc="1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10" dirty="0">
                <a:solidFill>
                  <a:srgbClr val="0D2836"/>
                </a:solidFill>
                <a:latin typeface="Microsoft YaHei UI"/>
                <a:cs typeface="Microsoft YaHei UI"/>
              </a:rPr>
              <a:t>2019,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Amazon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Web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10" dirty="0">
                <a:solidFill>
                  <a:srgbClr val="0D2836"/>
                </a:solidFill>
                <a:latin typeface="Microsoft YaHei UI"/>
                <a:cs typeface="Microsoft YaHei UI"/>
              </a:rPr>
              <a:t>Services,</a:t>
            </a:r>
            <a:r>
              <a:rPr sz="700" spc="2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Inc.</a:t>
            </a:r>
            <a:r>
              <a:rPr sz="70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or</a:t>
            </a:r>
            <a:r>
              <a:rPr sz="700" spc="1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its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Affiliates.</a:t>
            </a:r>
            <a:r>
              <a:rPr sz="700" spc="2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All</a:t>
            </a:r>
            <a:r>
              <a:rPr sz="700" spc="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rights</a:t>
            </a:r>
            <a:r>
              <a:rPr sz="700" spc="1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reserved.</a:t>
            </a:r>
            <a:r>
              <a:rPr sz="700" spc="2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Amazon</a:t>
            </a:r>
            <a:r>
              <a:rPr sz="700" spc="2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Confidenti</a:t>
            </a:r>
            <a:endParaRPr sz="7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4527" y="4729839"/>
            <a:ext cx="1031041" cy="3321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5900" y="253746"/>
            <a:ext cx="2068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Featured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Speakers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47825" y="942199"/>
            <a:ext cx="6017895" cy="111379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sz="1050" b="1" dirty="0">
                <a:latin typeface="Arial"/>
                <a:cs typeface="Arial"/>
              </a:rPr>
              <a:t>John Santaferraro, Research Director,</a:t>
            </a:r>
            <a:r>
              <a:rPr sz="1050" b="1" spc="-110" dirty="0">
                <a:latin typeface="Arial"/>
                <a:cs typeface="Arial"/>
              </a:rPr>
              <a:t> </a:t>
            </a:r>
            <a:r>
              <a:rPr sz="1050" b="1" spc="5" dirty="0">
                <a:latin typeface="Arial"/>
                <a:cs typeface="Arial"/>
              </a:rPr>
              <a:t>EMA</a:t>
            </a: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380"/>
              </a:spcBef>
            </a:pPr>
            <a:r>
              <a:rPr sz="900" dirty="0">
                <a:latin typeface="Arial"/>
                <a:cs typeface="Arial"/>
              </a:rPr>
              <a:t>John </a:t>
            </a:r>
            <a:r>
              <a:rPr sz="900" spc="-5" dirty="0">
                <a:latin typeface="Arial"/>
                <a:cs typeface="Arial"/>
              </a:rPr>
              <a:t>is </a:t>
            </a:r>
            <a:r>
              <a:rPr sz="900" dirty="0">
                <a:latin typeface="Arial"/>
                <a:cs typeface="Arial"/>
              </a:rPr>
              <a:t>the research director for analytics, business </a:t>
            </a:r>
            <a:r>
              <a:rPr sz="900" spc="-5" dirty="0">
                <a:latin typeface="Arial"/>
                <a:cs typeface="Arial"/>
              </a:rPr>
              <a:t>intelligence, and data </a:t>
            </a:r>
            <a:r>
              <a:rPr sz="900" dirty="0">
                <a:latin typeface="Arial"/>
                <a:cs typeface="Arial"/>
              </a:rPr>
              <a:t>management at </a:t>
            </a:r>
            <a:r>
              <a:rPr sz="900" spc="-5" dirty="0">
                <a:latin typeface="Arial"/>
                <a:cs typeface="Arial"/>
              </a:rPr>
              <a:t>EMA. He has 23 years </a:t>
            </a:r>
            <a:r>
              <a:rPr sz="900" dirty="0">
                <a:latin typeface="Arial"/>
                <a:cs typeface="Arial"/>
              </a:rPr>
              <a:t>of  </a:t>
            </a:r>
            <a:r>
              <a:rPr sz="900" spc="-5" dirty="0">
                <a:latin typeface="Arial"/>
                <a:cs typeface="Arial"/>
              </a:rPr>
              <a:t>experience in data and </a:t>
            </a:r>
            <a:r>
              <a:rPr sz="900" dirty="0">
                <a:latin typeface="Arial"/>
                <a:cs typeface="Arial"/>
              </a:rPr>
              <a:t>analytics, from startups to </a:t>
            </a:r>
            <a:r>
              <a:rPr sz="900" spc="-5" dirty="0">
                <a:latin typeface="Arial"/>
                <a:cs typeface="Arial"/>
              </a:rPr>
              <a:t>executive </a:t>
            </a:r>
            <a:r>
              <a:rPr sz="900" dirty="0">
                <a:latin typeface="Arial"/>
                <a:cs typeface="Arial"/>
              </a:rPr>
              <a:t>positions at Fortune </a:t>
            </a:r>
            <a:r>
              <a:rPr sz="900" spc="-5" dirty="0">
                <a:latin typeface="Arial"/>
                <a:cs typeface="Arial"/>
              </a:rPr>
              <a:t>50 </a:t>
            </a:r>
            <a:r>
              <a:rPr sz="900" dirty="0">
                <a:latin typeface="Arial"/>
                <a:cs typeface="Arial"/>
              </a:rPr>
              <a:t>companies. </a:t>
            </a:r>
            <a:r>
              <a:rPr sz="900" spc="-5" dirty="0">
                <a:latin typeface="Arial"/>
                <a:cs typeface="Arial"/>
              </a:rPr>
              <a:t>His deep  understanding </a:t>
            </a:r>
            <a:r>
              <a:rPr sz="900" dirty="0">
                <a:latin typeface="Arial"/>
                <a:cs typeface="Arial"/>
              </a:rPr>
              <a:t>of the industry comes from </a:t>
            </a:r>
            <a:r>
              <a:rPr sz="900" spc="-5" dirty="0">
                <a:latin typeface="Arial"/>
                <a:cs typeface="Arial"/>
              </a:rPr>
              <a:t>years </a:t>
            </a:r>
            <a:r>
              <a:rPr sz="900" dirty="0">
                <a:latin typeface="Arial"/>
                <a:cs typeface="Arial"/>
              </a:rPr>
              <a:t>of leadership </a:t>
            </a:r>
            <a:r>
              <a:rPr sz="900" spc="-5" dirty="0">
                <a:latin typeface="Arial"/>
                <a:cs typeface="Arial"/>
              </a:rPr>
              <a:t>in implementation, </a:t>
            </a:r>
            <a:r>
              <a:rPr sz="900" dirty="0">
                <a:latin typeface="Arial"/>
                <a:cs typeface="Arial"/>
              </a:rPr>
              <a:t>product </a:t>
            </a:r>
            <a:r>
              <a:rPr sz="900" spc="-5" dirty="0">
                <a:latin typeface="Arial"/>
                <a:cs typeface="Arial"/>
              </a:rPr>
              <a:t>and </a:t>
            </a:r>
            <a:r>
              <a:rPr sz="900" dirty="0">
                <a:latin typeface="Arial"/>
                <a:cs typeface="Arial"/>
              </a:rPr>
              <a:t>marketing </a:t>
            </a:r>
            <a:r>
              <a:rPr sz="900" spc="-5" dirty="0">
                <a:latin typeface="Arial"/>
                <a:cs typeface="Arial"/>
              </a:rPr>
              <a:t>organizations,  along</a:t>
            </a:r>
            <a:r>
              <a:rPr sz="900" spc="-2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with</a:t>
            </a:r>
            <a:r>
              <a:rPr sz="900" dirty="0">
                <a:latin typeface="Arial"/>
                <a:cs typeface="Arial"/>
              </a:rPr>
              <a:t> multiple</a:t>
            </a:r>
            <a:r>
              <a:rPr sz="900" spc="-3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big</a:t>
            </a:r>
            <a:r>
              <a:rPr sz="900" spc="-1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data</a:t>
            </a:r>
            <a:r>
              <a:rPr sz="900" spc="1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imagineering</a:t>
            </a:r>
            <a:r>
              <a:rPr sz="900" spc="-3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efforts</a:t>
            </a:r>
            <a:r>
              <a:rPr sz="900" spc="-2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for finance,</a:t>
            </a:r>
            <a:r>
              <a:rPr sz="900" spc="-3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communications,</a:t>
            </a:r>
            <a:r>
              <a:rPr sz="900" spc="-4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retail,</a:t>
            </a:r>
            <a:r>
              <a:rPr sz="900" spc="-2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manufacturing,</a:t>
            </a:r>
            <a:r>
              <a:rPr sz="900" spc="-3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healthcare,</a:t>
            </a:r>
            <a:r>
              <a:rPr sz="900" spc="-35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events,  oil and </a:t>
            </a:r>
            <a:r>
              <a:rPr sz="900" dirty="0">
                <a:latin typeface="Arial"/>
                <a:cs typeface="Arial"/>
              </a:rPr>
              <a:t>gas, </a:t>
            </a:r>
            <a:r>
              <a:rPr sz="900" spc="-5" dirty="0">
                <a:latin typeface="Arial"/>
                <a:cs typeface="Arial"/>
              </a:rPr>
              <a:t>and </a:t>
            </a:r>
            <a:r>
              <a:rPr sz="900" dirty="0">
                <a:latin typeface="Arial"/>
                <a:cs typeface="Arial"/>
              </a:rPr>
              <a:t>utilities. </a:t>
            </a:r>
            <a:r>
              <a:rPr sz="900" spc="-5" dirty="0">
                <a:latin typeface="Arial"/>
                <a:cs typeface="Arial"/>
              </a:rPr>
              <a:t>John's coverage area </a:t>
            </a:r>
            <a:r>
              <a:rPr sz="900" dirty="0">
                <a:latin typeface="Arial"/>
                <a:cs typeface="Arial"/>
              </a:rPr>
              <a:t>also includes </a:t>
            </a:r>
            <a:r>
              <a:rPr sz="900" spc="-5" dirty="0">
                <a:latin typeface="Arial"/>
                <a:cs typeface="Arial"/>
              </a:rPr>
              <a:t>data </a:t>
            </a:r>
            <a:r>
              <a:rPr sz="900" dirty="0">
                <a:latin typeface="Arial"/>
                <a:cs typeface="Arial"/>
              </a:rPr>
              <a:t>integration, </a:t>
            </a:r>
            <a:r>
              <a:rPr sz="900" spc="-5" dirty="0">
                <a:latin typeface="Arial"/>
                <a:cs typeface="Arial"/>
              </a:rPr>
              <a:t>data discovery, </a:t>
            </a:r>
            <a:r>
              <a:rPr sz="900" dirty="0">
                <a:latin typeface="Arial"/>
                <a:cs typeface="Arial"/>
              </a:rPr>
              <a:t>metadata management,  artificial</a:t>
            </a:r>
            <a:r>
              <a:rPr sz="900" spc="-3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intelligence,</a:t>
            </a:r>
            <a:r>
              <a:rPr sz="900" spc="-3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machine</a:t>
            </a:r>
            <a:r>
              <a:rPr sz="900" spc="-3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learning,</a:t>
            </a:r>
            <a:r>
              <a:rPr sz="900" spc="-3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data</a:t>
            </a:r>
            <a:r>
              <a:rPr sz="900" spc="-1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science,</a:t>
            </a:r>
            <a:r>
              <a:rPr sz="900" spc="-4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digital</a:t>
            </a:r>
            <a:r>
              <a:rPr sz="900" spc="-3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marketing,</a:t>
            </a:r>
            <a:r>
              <a:rPr sz="900" spc="-3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and</a:t>
            </a:r>
            <a:r>
              <a:rPr sz="900" spc="-1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innovation.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47825" y="2433188"/>
            <a:ext cx="5965190" cy="836294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1050" b="1" spc="-5" dirty="0">
                <a:latin typeface="Arial"/>
                <a:cs typeface="Arial"/>
              </a:rPr>
              <a:t>Will Davis, </a:t>
            </a:r>
            <a:r>
              <a:rPr sz="1050" b="1" dirty="0">
                <a:latin typeface="Arial"/>
                <a:cs typeface="Arial"/>
              </a:rPr>
              <a:t>Sr. Director of Product Marketing,</a:t>
            </a:r>
            <a:r>
              <a:rPr sz="1050" b="1" spc="-150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Trifacta</a:t>
            </a: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365"/>
              </a:spcBef>
            </a:pPr>
            <a:r>
              <a:rPr sz="900" spc="5" dirty="0">
                <a:latin typeface="Arial"/>
                <a:cs typeface="Arial"/>
              </a:rPr>
              <a:t>Will </a:t>
            </a:r>
            <a:r>
              <a:rPr sz="900" spc="-5" dirty="0">
                <a:latin typeface="Arial"/>
                <a:cs typeface="Arial"/>
              </a:rPr>
              <a:t>drives </a:t>
            </a:r>
            <a:r>
              <a:rPr sz="900" dirty="0">
                <a:latin typeface="Arial"/>
                <a:cs typeface="Arial"/>
              </a:rPr>
              <a:t>go-to-market </a:t>
            </a:r>
            <a:r>
              <a:rPr sz="900" spc="-5" dirty="0">
                <a:latin typeface="Arial"/>
                <a:cs typeface="Arial"/>
              </a:rPr>
              <a:t>and </a:t>
            </a:r>
            <a:r>
              <a:rPr sz="900" dirty="0">
                <a:latin typeface="Arial"/>
                <a:cs typeface="Arial"/>
              </a:rPr>
              <a:t>product marketing efforts at </a:t>
            </a:r>
            <a:r>
              <a:rPr sz="900" spc="-5" dirty="0">
                <a:latin typeface="Arial"/>
                <a:cs typeface="Arial"/>
              </a:rPr>
              <a:t>Trifacta having </a:t>
            </a:r>
            <a:r>
              <a:rPr sz="900" dirty="0">
                <a:latin typeface="Arial"/>
                <a:cs typeface="Arial"/>
              </a:rPr>
              <a:t>spent the past ten </a:t>
            </a:r>
            <a:r>
              <a:rPr sz="900" spc="-5" dirty="0">
                <a:latin typeface="Arial"/>
                <a:cs typeface="Arial"/>
              </a:rPr>
              <a:t>years </a:t>
            </a:r>
            <a:r>
              <a:rPr sz="900" dirty="0">
                <a:latin typeface="Arial"/>
                <a:cs typeface="Arial"/>
              </a:rPr>
              <a:t>managing the  marketing </a:t>
            </a:r>
            <a:r>
              <a:rPr sz="900" spc="-5" dirty="0">
                <a:latin typeface="Arial"/>
                <a:cs typeface="Arial"/>
              </a:rPr>
              <a:t>initiatives </a:t>
            </a:r>
            <a:r>
              <a:rPr sz="900" dirty="0">
                <a:latin typeface="Arial"/>
                <a:cs typeface="Arial"/>
              </a:rPr>
              <a:t>for </a:t>
            </a:r>
            <a:r>
              <a:rPr sz="900" spc="-5" dirty="0">
                <a:latin typeface="Arial"/>
                <a:cs typeface="Arial"/>
              </a:rPr>
              <a:t>several </a:t>
            </a:r>
            <a:r>
              <a:rPr sz="900" dirty="0">
                <a:latin typeface="Arial"/>
                <a:cs typeface="Arial"/>
              </a:rPr>
              <a:t>high-growth </a:t>
            </a:r>
            <a:r>
              <a:rPr sz="900" spc="-5" dirty="0">
                <a:latin typeface="Arial"/>
                <a:cs typeface="Arial"/>
              </a:rPr>
              <a:t>data </a:t>
            </a:r>
            <a:r>
              <a:rPr sz="900" dirty="0">
                <a:latin typeface="Arial"/>
                <a:cs typeface="Arial"/>
              </a:rPr>
              <a:t>companies. </a:t>
            </a:r>
            <a:r>
              <a:rPr sz="900" spc="-5" dirty="0">
                <a:latin typeface="Arial"/>
                <a:cs typeface="Arial"/>
              </a:rPr>
              <a:t>Prior </a:t>
            </a:r>
            <a:r>
              <a:rPr sz="900" dirty="0">
                <a:latin typeface="Arial"/>
                <a:cs typeface="Arial"/>
              </a:rPr>
              <a:t>to Trifacta, </a:t>
            </a:r>
            <a:r>
              <a:rPr sz="900" spc="5" dirty="0">
                <a:latin typeface="Arial"/>
                <a:cs typeface="Arial"/>
              </a:rPr>
              <a:t>Will </a:t>
            </a:r>
            <a:r>
              <a:rPr sz="900" spc="-5" dirty="0">
                <a:latin typeface="Arial"/>
                <a:cs typeface="Arial"/>
              </a:rPr>
              <a:t>worked with a variety </a:t>
            </a:r>
            <a:r>
              <a:rPr sz="900" dirty="0">
                <a:latin typeface="Arial"/>
                <a:cs typeface="Arial"/>
              </a:rPr>
              <a:t>of companies  focused </a:t>
            </a:r>
            <a:r>
              <a:rPr sz="900" spc="-5" dirty="0">
                <a:latin typeface="Arial"/>
                <a:cs typeface="Arial"/>
              </a:rPr>
              <a:t>on data </a:t>
            </a:r>
            <a:r>
              <a:rPr sz="900" dirty="0">
                <a:latin typeface="Arial"/>
                <a:cs typeface="Arial"/>
              </a:rPr>
              <a:t>infrastructure, </a:t>
            </a:r>
            <a:r>
              <a:rPr sz="900" spc="-5" dirty="0">
                <a:latin typeface="Arial"/>
                <a:cs typeface="Arial"/>
              </a:rPr>
              <a:t>analytics and visualization, </a:t>
            </a:r>
            <a:r>
              <a:rPr sz="900" dirty="0">
                <a:latin typeface="Arial"/>
                <a:cs typeface="Arial"/>
              </a:rPr>
              <a:t>including GoodData, </a:t>
            </a:r>
            <a:r>
              <a:rPr sz="900" spc="-5" dirty="0">
                <a:latin typeface="Arial"/>
                <a:cs typeface="Arial"/>
              </a:rPr>
              <a:t>Greenplum and </a:t>
            </a:r>
            <a:r>
              <a:rPr sz="900" dirty="0">
                <a:latin typeface="Arial"/>
                <a:cs typeface="Arial"/>
              </a:rPr>
              <a:t>ClearStory Data. </a:t>
            </a:r>
            <a:r>
              <a:rPr sz="900" spc="5" dirty="0">
                <a:latin typeface="Arial"/>
                <a:cs typeface="Arial"/>
              </a:rPr>
              <a:t>Will  </a:t>
            </a:r>
            <a:r>
              <a:rPr sz="900" spc="-5" dirty="0">
                <a:latin typeface="Arial"/>
                <a:cs typeface="Arial"/>
              </a:rPr>
              <a:t>leads Trifacta’s </a:t>
            </a:r>
            <a:r>
              <a:rPr sz="900" dirty="0">
                <a:latin typeface="Arial"/>
                <a:cs typeface="Arial"/>
              </a:rPr>
              <a:t>marketing strategy to </a:t>
            </a:r>
            <a:r>
              <a:rPr sz="900" spc="-5" dirty="0">
                <a:latin typeface="Arial"/>
                <a:cs typeface="Arial"/>
              </a:rPr>
              <a:t>rapidly expand </a:t>
            </a:r>
            <a:r>
              <a:rPr sz="900" dirty="0">
                <a:latin typeface="Arial"/>
                <a:cs typeface="Arial"/>
              </a:rPr>
              <a:t>business </a:t>
            </a:r>
            <a:r>
              <a:rPr sz="900" spc="-5" dirty="0">
                <a:latin typeface="Arial"/>
                <a:cs typeface="Arial"/>
              </a:rPr>
              <a:t>growth and brand</a:t>
            </a:r>
            <a:r>
              <a:rPr sz="900" spc="-13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awareness.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47825" y="3617777"/>
            <a:ext cx="6031230" cy="69913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1050" b="1" dirty="0">
                <a:latin typeface="Arial"/>
                <a:cs typeface="Arial"/>
              </a:rPr>
              <a:t>Nikki</a:t>
            </a:r>
            <a:r>
              <a:rPr sz="1050" b="1" spc="-25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Rouda,</a:t>
            </a:r>
            <a:r>
              <a:rPr sz="1050" b="1" spc="-45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Principal</a:t>
            </a:r>
            <a:r>
              <a:rPr sz="1050" b="1" spc="-35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Product</a:t>
            </a:r>
            <a:r>
              <a:rPr sz="1050" b="1" spc="-40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Marketing</a:t>
            </a:r>
            <a:r>
              <a:rPr sz="1050" b="1" spc="-40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Manager,</a:t>
            </a:r>
            <a:r>
              <a:rPr sz="1050" b="1" spc="-50" dirty="0">
                <a:latin typeface="Arial"/>
                <a:cs typeface="Arial"/>
              </a:rPr>
              <a:t> </a:t>
            </a:r>
            <a:r>
              <a:rPr sz="1050" b="1" spc="-5" dirty="0">
                <a:latin typeface="Arial"/>
                <a:cs typeface="Arial"/>
              </a:rPr>
              <a:t>Amazon</a:t>
            </a:r>
            <a:r>
              <a:rPr sz="1050" b="1" dirty="0">
                <a:latin typeface="Arial"/>
                <a:cs typeface="Arial"/>
              </a:rPr>
              <a:t> Web</a:t>
            </a:r>
            <a:r>
              <a:rPr sz="1050" b="1" spc="-15" dirty="0">
                <a:latin typeface="Arial"/>
                <a:cs typeface="Arial"/>
              </a:rPr>
              <a:t> </a:t>
            </a:r>
            <a:r>
              <a:rPr sz="1050" b="1" spc="-5" dirty="0">
                <a:latin typeface="Arial"/>
                <a:cs typeface="Arial"/>
              </a:rPr>
              <a:t>Services</a:t>
            </a: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370"/>
              </a:spcBef>
            </a:pPr>
            <a:r>
              <a:rPr sz="900" dirty="0">
                <a:latin typeface="Arial"/>
                <a:cs typeface="Arial"/>
              </a:rPr>
              <a:t>Nikki </a:t>
            </a:r>
            <a:r>
              <a:rPr sz="900" spc="-5" dirty="0">
                <a:latin typeface="Arial"/>
                <a:cs typeface="Arial"/>
              </a:rPr>
              <a:t>is </a:t>
            </a:r>
            <a:r>
              <a:rPr sz="900" dirty="0">
                <a:latin typeface="Arial"/>
                <a:cs typeface="Arial"/>
              </a:rPr>
              <a:t>the principal product marketing manager for </a:t>
            </a:r>
            <a:r>
              <a:rPr sz="900" spc="-5" dirty="0">
                <a:latin typeface="Arial"/>
                <a:cs typeface="Arial"/>
              </a:rPr>
              <a:t>data </a:t>
            </a:r>
            <a:r>
              <a:rPr sz="900" dirty="0">
                <a:latin typeface="Arial"/>
                <a:cs typeface="Arial"/>
              </a:rPr>
              <a:t>lakes </a:t>
            </a:r>
            <a:r>
              <a:rPr sz="900" spc="-5" dirty="0">
                <a:latin typeface="Arial"/>
                <a:cs typeface="Arial"/>
              </a:rPr>
              <a:t>and big data </a:t>
            </a:r>
            <a:r>
              <a:rPr sz="900" dirty="0">
                <a:latin typeface="Arial"/>
                <a:cs typeface="Arial"/>
              </a:rPr>
              <a:t>at </a:t>
            </a:r>
            <a:r>
              <a:rPr sz="900" spc="5" dirty="0">
                <a:latin typeface="Arial"/>
                <a:cs typeface="Arial"/>
              </a:rPr>
              <a:t>AWS. </a:t>
            </a:r>
            <a:r>
              <a:rPr sz="900" dirty="0">
                <a:latin typeface="Arial"/>
                <a:cs typeface="Arial"/>
              </a:rPr>
              <a:t>Nikki </a:t>
            </a:r>
            <a:r>
              <a:rPr sz="900" spc="-5" dirty="0">
                <a:latin typeface="Arial"/>
                <a:cs typeface="Arial"/>
              </a:rPr>
              <a:t>has </a:t>
            </a:r>
            <a:r>
              <a:rPr sz="900" dirty="0">
                <a:latin typeface="Arial"/>
                <a:cs typeface="Arial"/>
              </a:rPr>
              <a:t>spent </a:t>
            </a:r>
            <a:r>
              <a:rPr sz="900" spc="-5" dirty="0">
                <a:latin typeface="Arial"/>
                <a:cs typeface="Arial"/>
              </a:rPr>
              <a:t>20+ years helping  </a:t>
            </a:r>
            <a:r>
              <a:rPr sz="900" dirty="0">
                <a:latin typeface="Arial"/>
                <a:cs typeface="Arial"/>
              </a:rPr>
              <a:t>enterprises </a:t>
            </a:r>
            <a:r>
              <a:rPr sz="900" spc="-5" dirty="0">
                <a:latin typeface="Arial"/>
                <a:cs typeface="Arial"/>
              </a:rPr>
              <a:t>in 40+ </a:t>
            </a:r>
            <a:r>
              <a:rPr sz="900" dirty="0">
                <a:latin typeface="Arial"/>
                <a:cs typeface="Arial"/>
              </a:rPr>
              <a:t>countries </a:t>
            </a:r>
            <a:r>
              <a:rPr sz="900" spc="-5" dirty="0">
                <a:latin typeface="Arial"/>
                <a:cs typeface="Arial"/>
              </a:rPr>
              <a:t>develop and </a:t>
            </a:r>
            <a:r>
              <a:rPr sz="900" dirty="0">
                <a:latin typeface="Arial"/>
                <a:cs typeface="Arial"/>
              </a:rPr>
              <a:t>implement solutions to </a:t>
            </a:r>
            <a:r>
              <a:rPr sz="900" spc="-5" dirty="0">
                <a:latin typeface="Arial"/>
                <a:cs typeface="Arial"/>
              </a:rPr>
              <a:t>their analytics and </a:t>
            </a:r>
            <a:r>
              <a:rPr sz="900" dirty="0">
                <a:latin typeface="Arial"/>
                <a:cs typeface="Arial"/>
              </a:rPr>
              <a:t>IT infrastructure challenges. Nikki  </a:t>
            </a:r>
            <a:r>
              <a:rPr sz="900" spc="-5" dirty="0">
                <a:latin typeface="Arial"/>
                <a:cs typeface="Arial"/>
              </a:rPr>
              <a:t>holds an </a:t>
            </a:r>
            <a:r>
              <a:rPr sz="900" spc="-10" dirty="0">
                <a:latin typeface="Arial"/>
                <a:cs typeface="Arial"/>
              </a:rPr>
              <a:t>MBA </a:t>
            </a:r>
            <a:r>
              <a:rPr sz="900" dirty="0">
                <a:latin typeface="Arial"/>
                <a:cs typeface="Arial"/>
              </a:rPr>
              <a:t>from the </a:t>
            </a:r>
            <a:r>
              <a:rPr sz="900" spc="-5" dirty="0">
                <a:latin typeface="Arial"/>
                <a:cs typeface="Arial"/>
              </a:rPr>
              <a:t>University </a:t>
            </a:r>
            <a:r>
              <a:rPr sz="900" dirty="0">
                <a:latin typeface="Arial"/>
                <a:cs typeface="Arial"/>
              </a:rPr>
              <a:t>of Cambridge </a:t>
            </a:r>
            <a:r>
              <a:rPr sz="900" spc="-5" dirty="0">
                <a:latin typeface="Arial"/>
                <a:cs typeface="Arial"/>
              </a:rPr>
              <a:t>and an </a:t>
            </a:r>
            <a:r>
              <a:rPr sz="900" dirty="0">
                <a:latin typeface="Arial"/>
                <a:cs typeface="Arial"/>
              </a:rPr>
              <a:t>ScB </a:t>
            </a:r>
            <a:r>
              <a:rPr sz="900" spc="-5" dirty="0">
                <a:latin typeface="Arial"/>
                <a:cs typeface="Arial"/>
              </a:rPr>
              <a:t>in geophysics and </a:t>
            </a:r>
            <a:r>
              <a:rPr sz="900" dirty="0">
                <a:latin typeface="Arial"/>
                <a:cs typeface="Arial"/>
              </a:rPr>
              <a:t>math from </a:t>
            </a:r>
            <a:r>
              <a:rPr sz="900" spc="-5" dirty="0">
                <a:latin typeface="Arial"/>
                <a:cs typeface="Arial"/>
              </a:rPr>
              <a:t>Brown</a:t>
            </a:r>
            <a:r>
              <a:rPr sz="900" spc="-3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University.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78432" y="4512729"/>
            <a:ext cx="0" cy="151130"/>
          </a:xfrm>
          <a:custGeom>
            <a:avLst/>
            <a:gdLst/>
            <a:ahLst/>
            <a:cxnLst/>
            <a:rect l="l" t="t" r="r" b="b"/>
            <a:pathLst>
              <a:path h="151129">
                <a:moveTo>
                  <a:pt x="0" y="0"/>
                </a:moveTo>
                <a:lnTo>
                  <a:pt x="0" y="150876"/>
                </a:lnTo>
              </a:path>
            </a:pathLst>
          </a:custGeom>
          <a:ln w="36575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2355" y="1766316"/>
            <a:ext cx="705612" cy="2331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2355" y="1010411"/>
            <a:ext cx="705612" cy="7056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2355" y="2279904"/>
            <a:ext cx="705612" cy="7056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2355" y="3592067"/>
            <a:ext cx="705612" cy="7071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9768" y="3037332"/>
            <a:ext cx="970788" cy="1783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5780" y="4355591"/>
            <a:ext cx="813815" cy="3063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125716" y="4890825"/>
            <a:ext cx="1830070" cy="20256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40"/>
              </a:spcBef>
            </a:pPr>
            <a:r>
              <a:rPr sz="600" i="1" dirty="0">
                <a:solidFill>
                  <a:srgbClr val="00457B"/>
                </a:solidFill>
                <a:latin typeface="Arial"/>
                <a:cs typeface="Arial"/>
              </a:rPr>
              <a:t>IT &amp; </a:t>
            </a:r>
            <a:r>
              <a:rPr sz="600" i="1" spc="-5" dirty="0">
                <a:solidFill>
                  <a:srgbClr val="00457B"/>
                </a:solidFill>
                <a:latin typeface="Arial"/>
                <a:cs typeface="Arial"/>
              </a:rPr>
              <a:t>DATA MANAGEMENT RESEARCH, INDUSTRY  ANALYSIS </a:t>
            </a:r>
            <a:r>
              <a:rPr sz="600" i="1" dirty="0">
                <a:solidFill>
                  <a:srgbClr val="00457B"/>
                </a:solidFill>
                <a:latin typeface="Arial"/>
                <a:cs typeface="Arial"/>
              </a:rPr>
              <a:t>&amp; CONSULTING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F1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103107" y="4707635"/>
            <a:ext cx="440435" cy="263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6504" y="4788204"/>
            <a:ext cx="392747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©</a:t>
            </a:r>
            <a:r>
              <a:rPr sz="700" spc="1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10" dirty="0">
                <a:solidFill>
                  <a:srgbClr val="0D2836"/>
                </a:solidFill>
                <a:latin typeface="Microsoft YaHei UI"/>
                <a:cs typeface="Microsoft YaHei UI"/>
              </a:rPr>
              <a:t>2019,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Amazon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Web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10" dirty="0">
                <a:solidFill>
                  <a:srgbClr val="0D2836"/>
                </a:solidFill>
                <a:latin typeface="Microsoft YaHei UI"/>
                <a:cs typeface="Microsoft YaHei UI"/>
              </a:rPr>
              <a:t>Services,</a:t>
            </a:r>
            <a:r>
              <a:rPr sz="700" spc="2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Inc.</a:t>
            </a:r>
            <a:r>
              <a:rPr sz="70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or</a:t>
            </a:r>
            <a:r>
              <a:rPr sz="700" spc="1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its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Affiliates.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All</a:t>
            </a:r>
            <a:r>
              <a:rPr sz="70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rights</a:t>
            </a:r>
            <a:r>
              <a:rPr sz="700" spc="1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reserved.</a:t>
            </a:r>
            <a:r>
              <a:rPr sz="700" spc="20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Amazon</a:t>
            </a:r>
            <a:r>
              <a:rPr sz="700" spc="25" dirty="0">
                <a:solidFill>
                  <a:srgbClr val="0D2836"/>
                </a:solidFill>
                <a:latin typeface="Microsoft YaHei UI"/>
                <a:cs typeface="Microsoft YaHei UI"/>
              </a:rPr>
              <a:t> </a:t>
            </a:r>
            <a:r>
              <a:rPr sz="700" spc="-5" dirty="0">
                <a:solidFill>
                  <a:srgbClr val="0D2836"/>
                </a:solidFill>
                <a:latin typeface="Microsoft YaHei UI"/>
                <a:cs typeface="Microsoft YaHei UI"/>
              </a:rPr>
              <a:t>Confidential</a:t>
            </a:r>
            <a:endParaRPr sz="7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2684" y="127507"/>
            <a:ext cx="657923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D2735"/>
                </a:solidFill>
              </a:rPr>
              <a:t>Enabling all </a:t>
            </a:r>
            <a:r>
              <a:rPr sz="2800" dirty="0">
                <a:solidFill>
                  <a:srgbClr val="0D2735"/>
                </a:solidFill>
              </a:rPr>
              <a:t>types </a:t>
            </a:r>
            <a:r>
              <a:rPr sz="2800" spc="-5" dirty="0">
                <a:solidFill>
                  <a:srgbClr val="0D2735"/>
                </a:solidFill>
              </a:rPr>
              <a:t>of </a:t>
            </a:r>
            <a:r>
              <a:rPr sz="2800" dirty="0">
                <a:solidFill>
                  <a:srgbClr val="0D2735"/>
                </a:solidFill>
              </a:rPr>
              <a:t>data-driven</a:t>
            </a:r>
            <a:r>
              <a:rPr sz="2800" spc="15" dirty="0">
                <a:solidFill>
                  <a:srgbClr val="0D2735"/>
                </a:solidFill>
              </a:rPr>
              <a:t> </a:t>
            </a:r>
            <a:r>
              <a:rPr sz="2800" dirty="0">
                <a:solidFill>
                  <a:srgbClr val="0D2735"/>
                </a:solidFill>
              </a:rPr>
              <a:t>analytics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1212900" y="2739898"/>
            <a:ext cx="150114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1D516C"/>
                </a:solidFill>
                <a:latin typeface="Microsoft YaHei UI"/>
                <a:cs typeface="Microsoft YaHei UI"/>
              </a:rPr>
              <a:t>R</a:t>
            </a:r>
            <a:r>
              <a:rPr sz="1800" spc="-5" dirty="0">
                <a:solidFill>
                  <a:srgbClr val="1D516C"/>
                </a:solidFill>
                <a:latin typeface="Microsoft YaHei UI"/>
                <a:cs typeface="Microsoft YaHei UI"/>
              </a:rPr>
              <a:t>et</a:t>
            </a:r>
            <a:r>
              <a:rPr sz="1800" spc="-30" dirty="0">
                <a:solidFill>
                  <a:srgbClr val="1D516C"/>
                </a:solidFill>
                <a:latin typeface="Microsoft YaHei UI"/>
                <a:cs typeface="Microsoft YaHei UI"/>
              </a:rPr>
              <a:t>r</a:t>
            </a:r>
            <a:r>
              <a:rPr sz="1800" dirty="0">
                <a:solidFill>
                  <a:srgbClr val="1D516C"/>
                </a:solidFill>
                <a:latin typeface="Microsoft YaHei UI"/>
                <a:cs typeface="Microsoft YaHei UI"/>
              </a:rPr>
              <a:t>o</a:t>
            </a:r>
            <a:r>
              <a:rPr sz="1800" spc="-15" dirty="0">
                <a:solidFill>
                  <a:srgbClr val="1D516C"/>
                </a:solidFill>
                <a:latin typeface="Microsoft YaHei UI"/>
                <a:cs typeface="Microsoft YaHei UI"/>
              </a:rPr>
              <a:t>s</a:t>
            </a:r>
            <a:r>
              <a:rPr sz="1800" dirty="0">
                <a:solidFill>
                  <a:srgbClr val="1D516C"/>
                </a:solidFill>
                <a:latin typeface="Microsoft YaHei UI"/>
                <a:cs typeface="Microsoft YaHei UI"/>
              </a:rPr>
              <a:t>pecti</a:t>
            </a:r>
            <a:r>
              <a:rPr sz="1800" spc="-10" dirty="0">
                <a:solidFill>
                  <a:srgbClr val="1D516C"/>
                </a:solidFill>
                <a:latin typeface="Microsoft YaHei UI"/>
                <a:cs typeface="Microsoft YaHei UI"/>
              </a:rPr>
              <a:t>v</a:t>
            </a:r>
            <a:r>
              <a:rPr sz="1800" dirty="0">
                <a:solidFill>
                  <a:srgbClr val="1D516C"/>
                </a:solidFill>
                <a:latin typeface="Microsoft YaHei UI"/>
                <a:cs typeface="Microsoft YaHei UI"/>
              </a:rPr>
              <a:t>e  </a:t>
            </a:r>
            <a:r>
              <a:rPr sz="1800" spc="-5" dirty="0">
                <a:solidFill>
                  <a:srgbClr val="1D516C"/>
                </a:solidFill>
                <a:latin typeface="Microsoft YaHei UI"/>
                <a:cs typeface="Microsoft YaHei UI"/>
              </a:rPr>
              <a:t>analysis and  </a:t>
            </a:r>
            <a:r>
              <a:rPr sz="1800" dirty="0">
                <a:solidFill>
                  <a:srgbClr val="1D516C"/>
                </a:solidFill>
                <a:latin typeface="Microsoft YaHei UI"/>
                <a:cs typeface="Microsoft YaHei UI"/>
              </a:rPr>
              <a:t>reporting</a:t>
            </a:r>
            <a:endParaRPr sz="1800">
              <a:latin typeface="Microsoft YaHei UI"/>
              <a:cs typeface="Microsoft YaHei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41572" y="2739898"/>
            <a:ext cx="226187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1D516C"/>
                </a:solidFill>
                <a:latin typeface="Microsoft YaHei UI"/>
                <a:cs typeface="Microsoft YaHei UI"/>
              </a:rPr>
              <a:t>Here-and-now</a:t>
            </a:r>
            <a:endParaRPr sz="1800">
              <a:latin typeface="Microsoft YaHei UI"/>
              <a:cs typeface="Microsoft YaHei UI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solidFill>
                  <a:srgbClr val="1D516C"/>
                </a:solidFill>
                <a:latin typeface="Microsoft YaHei UI"/>
                <a:cs typeface="Microsoft YaHei UI"/>
              </a:rPr>
              <a:t>real-time</a:t>
            </a:r>
            <a:r>
              <a:rPr sz="1800" spc="-50" dirty="0">
                <a:solidFill>
                  <a:srgbClr val="1D516C"/>
                </a:solidFill>
                <a:latin typeface="Microsoft YaHei UI"/>
                <a:cs typeface="Microsoft YaHei UI"/>
              </a:rPr>
              <a:t> </a:t>
            </a:r>
            <a:r>
              <a:rPr sz="1800" spc="-10" dirty="0">
                <a:solidFill>
                  <a:srgbClr val="1D516C"/>
                </a:solidFill>
                <a:latin typeface="Microsoft YaHei UI"/>
                <a:cs typeface="Microsoft YaHei UI"/>
              </a:rPr>
              <a:t>processing</a:t>
            </a:r>
            <a:endParaRPr sz="1800">
              <a:latin typeface="Microsoft YaHei UI"/>
              <a:cs typeface="Microsoft YaHei UI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solidFill>
                  <a:srgbClr val="1D516C"/>
                </a:solidFill>
                <a:latin typeface="Microsoft YaHei UI"/>
                <a:cs typeface="Microsoft YaHei UI"/>
              </a:rPr>
              <a:t>and</a:t>
            </a:r>
            <a:r>
              <a:rPr sz="1800" spc="-5" dirty="0">
                <a:solidFill>
                  <a:srgbClr val="1D516C"/>
                </a:solidFill>
                <a:latin typeface="Microsoft YaHei UI"/>
                <a:cs typeface="Microsoft YaHei UI"/>
              </a:rPr>
              <a:t> </a:t>
            </a:r>
            <a:r>
              <a:rPr sz="1800" spc="-10" dirty="0">
                <a:solidFill>
                  <a:srgbClr val="1D516C"/>
                </a:solidFill>
                <a:latin typeface="Microsoft YaHei UI"/>
                <a:cs typeface="Microsoft YaHei UI"/>
              </a:rPr>
              <a:t>dashboards</a:t>
            </a:r>
            <a:endParaRPr sz="1800">
              <a:latin typeface="Microsoft YaHei UI"/>
              <a:cs typeface="Microsoft YaHei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05550" y="2739898"/>
            <a:ext cx="175323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1D516C"/>
                </a:solidFill>
                <a:latin typeface="Microsoft YaHei UI"/>
                <a:cs typeface="Microsoft YaHei UI"/>
              </a:rPr>
              <a:t>Predictions</a:t>
            </a:r>
            <a:endParaRPr sz="1800">
              <a:latin typeface="Microsoft YaHei UI"/>
              <a:cs typeface="Microsoft YaHei UI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1D516C"/>
                </a:solidFill>
                <a:latin typeface="Microsoft YaHei UI"/>
                <a:cs typeface="Microsoft YaHei UI"/>
              </a:rPr>
              <a:t>to </a:t>
            </a:r>
            <a:r>
              <a:rPr sz="1800" spc="-5" dirty="0">
                <a:solidFill>
                  <a:srgbClr val="1D516C"/>
                </a:solidFill>
                <a:latin typeface="Microsoft YaHei UI"/>
                <a:cs typeface="Microsoft YaHei UI"/>
              </a:rPr>
              <a:t>enable</a:t>
            </a:r>
            <a:r>
              <a:rPr sz="1800" spc="-30" dirty="0">
                <a:solidFill>
                  <a:srgbClr val="1D516C"/>
                </a:solidFill>
                <a:latin typeface="Microsoft YaHei UI"/>
                <a:cs typeface="Microsoft YaHei UI"/>
              </a:rPr>
              <a:t> </a:t>
            </a:r>
            <a:r>
              <a:rPr sz="1800" spc="10" dirty="0">
                <a:solidFill>
                  <a:srgbClr val="1D516C"/>
                </a:solidFill>
                <a:latin typeface="Microsoft YaHei UI"/>
                <a:cs typeface="Microsoft YaHei UI"/>
              </a:rPr>
              <a:t>smart</a:t>
            </a:r>
            <a:endParaRPr sz="1800">
              <a:latin typeface="Microsoft YaHei UI"/>
              <a:cs typeface="Microsoft YaHei UI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solidFill>
                  <a:srgbClr val="1D516C"/>
                </a:solidFill>
                <a:latin typeface="Microsoft YaHei UI"/>
                <a:cs typeface="Microsoft YaHei UI"/>
              </a:rPr>
              <a:t>applications</a:t>
            </a:r>
            <a:endParaRPr sz="1800">
              <a:latin typeface="Microsoft YaHei UI"/>
              <a:cs typeface="Microsoft YaHei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024117" y="1493027"/>
            <a:ext cx="1097280" cy="807720"/>
          </a:xfrm>
          <a:custGeom>
            <a:avLst/>
            <a:gdLst/>
            <a:ahLst/>
            <a:cxnLst/>
            <a:rect l="l" t="t" r="r" b="b"/>
            <a:pathLst>
              <a:path w="1097279" h="807719">
                <a:moveTo>
                  <a:pt x="80268" y="807323"/>
                </a:moveTo>
                <a:lnTo>
                  <a:pt x="56167" y="764919"/>
                </a:lnTo>
                <a:lnTo>
                  <a:pt x="36442" y="721358"/>
                </a:lnTo>
                <a:lnTo>
                  <a:pt x="21027" y="676899"/>
                </a:lnTo>
                <a:lnTo>
                  <a:pt x="9859" y="631800"/>
                </a:lnTo>
                <a:lnTo>
                  <a:pt x="2871" y="586317"/>
                </a:lnTo>
                <a:lnTo>
                  <a:pt x="0" y="540708"/>
                </a:lnTo>
                <a:lnTo>
                  <a:pt x="1180" y="495231"/>
                </a:lnTo>
                <a:lnTo>
                  <a:pt x="6346" y="450143"/>
                </a:lnTo>
                <a:lnTo>
                  <a:pt x="15435" y="405701"/>
                </a:lnTo>
                <a:lnTo>
                  <a:pt x="28380" y="362165"/>
                </a:lnTo>
                <a:lnTo>
                  <a:pt x="45118" y="319789"/>
                </a:lnTo>
                <a:lnTo>
                  <a:pt x="65583" y="278834"/>
                </a:lnTo>
                <a:lnTo>
                  <a:pt x="89711" y="239555"/>
                </a:lnTo>
                <a:lnTo>
                  <a:pt x="117437" y="202210"/>
                </a:lnTo>
                <a:lnTo>
                  <a:pt x="148695" y="167058"/>
                </a:lnTo>
                <a:lnTo>
                  <a:pt x="183422" y="134355"/>
                </a:lnTo>
                <a:lnTo>
                  <a:pt x="221552" y="104359"/>
                </a:lnTo>
                <a:lnTo>
                  <a:pt x="263021" y="77327"/>
                </a:lnTo>
                <a:lnTo>
                  <a:pt x="304486" y="55142"/>
                </a:lnTo>
                <a:lnTo>
                  <a:pt x="347036" y="36758"/>
                </a:lnTo>
                <a:lnTo>
                  <a:pt x="390443" y="22123"/>
                </a:lnTo>
                <a:lnTo>
                  <a:pt x="434483" y="11182"/>
                </a:lnTo>
                <a:lnTo>
                  <a:pt x="478928" y="3884"/>
                </a:lnTo>
                <a:lnTo>
                  <a:pt x="523552" y="174"/>
                </a:lnTo>
                <a:lnTo>
                  <a:pt x="568130" y="0"/>
                </a:lnTo>
                <a:lnTo>
                  <a:pt x="612434" y="3308"/>
                </a:lnTo>
                <a:lnTo>
                  <a:pt x="656238" y="10046"/>
                </a:lnTo>
                <a:lnTo>
                  <a:pt x="699317" y="20160"/>
                </a:lnTo>
                <a:lnTo>
                  <a:pt x="741443" y="33598"/>
                </a:lnTo>
                <a:lnTo>
                  <a:pt x="782391" y="50306"/>
                </a:lnTo>
                <a:lnTo>
                  <a:pt x="821935" y="70231"/>
                </a:lnTo>
                <a:lnTo>
                  <a:pt x="859847" y="93319"/>
                </a:lnTo>
                <a:lnTo>
                  <a:pt x="895901" y="119519"/>
                </a:lnTo>
                <a:lnTo>
                  <a:pt x="929872" y="148777"/>
                </a:lnTo>
                <a:lnTo>
                  <a:pt x="961533" y="181039"/>
                </a:lnTo>
                <a:lnTo>
                  <a:pt x="990658" y="216253"/>
                </a:lnTo>
                <a:lnTo>
                  <a:pt x="1017020" y="254365"/>
                </a:lnTo>
                <a:lnTo>
                  <a:pt x="1041290" y="297186"/>
                </a:lnTo>
                <a:lnTo>
                  <a:pt x="1061203" y="341506"/>
                </a:lnTo>
                <a:lnTo>
                  <a:pt x="1076756" y="387030"/>
                </a:lnTo>
                <a:lnTo>
                  <a:pt x="1087947" y="433463"/>
                </a:lnTo>
                <a:lnTo>
                  <a:pt x="1094775" y="480510"/>
                </a:lnTo>
                <a:lnTo>
                  <a:pt x="1097237" y="527875"/>
                </a:lnTo>
                <a:lnTo>
                  <a:pt x="1095330" y="575265"/>
                </a:lnTo>
                <a:lnTo>
                  <a:pt x="1089053" y="622383"/>
                </a:lnTo>
                <a:lnTo>
                  <a:pt x="1078403" y="668935"/>
                </a:lnTo>
                <a:lnTo>
                  <a:pt x="1063378" y="714625"/>
                </a:lnTo>
                <a:lnTo>
                  <a:pt x="1043976" y="759160"/>
                </a:lnTo>
                <a:lnTo>
                  <a:pt x="1020195" y="802243"/>
                </a:lnTo>
              </a:path>
            </a:pathLst>
          </a:custGeom>
          <a:ln w="28956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27626" y="1826514"/>
            <a:ext cx="358140" cy="298450"/>
          </a:xfrm>
          <a:custGeom>
            <a:avLst/>
            <a:gdLst/>
            <a:ahLst/>
            <a:cxnLst/>
            <a:rect l="l" t="t" r="r" b="b"/>
            <a:pathLst>
              <a:path w="358139" h="298450">
                <a:moveTo>
                  <a:pt x="0" y="297942"/>
                </a:moveTo>
                <a:lnTo>
                  <a:pt x="357759" y="0"/>
                </a:lnTo>
              </a:path>
            </a:pathLst>
          </a:custGeom>
          <a:ln w="28956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55414" y="2070354"/>
            <a:ext cx="234696" cy="227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55414" y="2070354"/>
            <a:ext cx="234950" cy="227329"/>
          </a:xfrm>
          <a:custGeom>
            <a:avLst/>
            <a:gdLst/>
            <a:ahLst/>
            <a:cxnLst/>
            <a:rect l="l" t="t" r="r" b="b"/>
            <a:pathLst>
              <a:path w="234950" h="227330">
                <a:moveTo>
                  <a:pt x="0" y="113537"/>
                </a:moveTo>
                <a:lnTo>
                  <a:pt x="9227" y="69330"/>
                </a:lnTo>
                <a:lnTo>
                  <a:pt x="34385" y="33242"/>
                </a:lnTo>
                <a:lnTo>
                  <a:pt x="71687" y="8917"/>
                </a:lnTo>
                <a:lnTo>
                  <a:pt x="117348" y="0"/>
                </a:lnTo>
                <a:lnTo>
                  <a:pt x="163008" y="8917"/>
                </a:lnTo>
                <a:lnTo>
                  <a:pt x="200310" y="33242"/>
                </a:lnTo>
                <a:lnTo>
                  <a:pt x="225468" y="69330"/>
                </a:lnTo>
                <a:lnTo>
                  <a:pt x="234696" y="113537"/>
                </a:lnTo>
                <a:lnTo>
                  <a:pt x="225468" y="157745"/>
                </a:lnTo>
                <a:lnTo>
                  <a:pt x="200310" y="193833"/>
                </a:lnTo>
                <a:lnTo>
                  <a:pt x="163008" y="218158"/>
                </a:lnTo>
                <a:lnTo>
                  <a:pt x="117348" y="227075"/>
                </a:lnTo>
                <a:lnTo>
                  <a:pt x="71687" y="218158"/>
                </a:lnTo>
                <a:lnTo>
                  <a:pt x="34385" y="193833"/>
                </a:lnTo>
                <a:lnTo>
                  <a:pt x="9227" y="157745"/>
                </a:lnTo>
                <a:lnTo>
                  <a:pt x="0" y="113537"/>
                </a:lnTo>
                <a:close/>
              </a:path>
            </a:pathLst>
          </a:custGeom>
          <a:ln w="2895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81150" y="1562861"/>
            <a:ext cx="916305" cy="916305"/>
          </a:xfrm>
          <a:custGeom>
            <a:avLst/>
            <a:gdLst/>
            <a:ahLst/>
            <a:cxnLst/>
            <a:rect l="l" t="t" r="r" b="b"/>
            <a:pathLst>
              <a:path w="916305" h="916305">
                <a:moveTo>
                  <a:pt x="457835" y="0"/>
                </a:moveTo>
                <a:lnTo>
                  <a:pt x="504670" y="2363"/>
                </a:lnTo>
                <a:lnTo>
                  <a:pt x="550152" y="9301"/>
                </a:lnTo>
                <a:lnTo>
                  <a:pt x="594052" y="20584"/>
                </a:lnTo>
                <a:lnTo>
                  <a:pt x="636139" y="35980"/>
                </a:lnTo>
                <a:lnTo>
                  <a:pt x="676182" y="55261"/>
                </a:lnTo>
                <a:lnTo>
                  <a:pt x="713951" y="78197"/>
                </a:lnTo>
                <a:lnTo>
                  <a:pt x="749217" y="104557"/>
                </a:lnTo>
                <a:lnTo>
                  <a:pt x="781748" y="134111"/>
                </a:lnTo>
                <a:lnTo>
                  <a:pt x="811315" y="166631"/>
                </a:lnTo>
                <a:lnTo>
                  <a:pt x="837686" y="201885"/>
                </a:lnTo>
                <a:lnTo>
                  <a:pt x="860632" y="239644"/>
                </a:lnTo>
                <a:lnTo>
                  <a:pt x="879923" y="279677"/>
                </a:lnTo>
                <a:lnTo>
                  <a:pt x="895328" y="321756"/>
                </a:lnTo>
                <a:lnTo>
                  <a:pt x="906616" y="365649"/>
                </a:lnTo>
                <a:lnTo>
                  <a:pt x="913558" y="411128"/>
                </a:lnTo>
                <a:lnTo>
                  <a:pt x="915924" y="457962"/>
                </a:lnTo>
                <a:lnTo>
                  <a:pt x="913558" y="504795"/>
                </a:lnTo>
                <a:lnTo>
                  <a:pt x="906616" y="550274"/>
                </a:lnTo>
                <a:lnTo>
                  <a:pt x="895328" y="594167"/>
                </a:lnTo>
                <a:lnTo>
                  <a:pt x="879923" y="636246"/>
                </a:lnTo>
                <a:lnTo>
                  <a:pt x="860632" y="676279"/>
                </a:lnTo>
                <a:lnTo>
                  <a:pt x="837686" y="714038"/>
                </a:lnTo>
                <a:lnTo>
                  <a:pt x="811315" y="749292"/>
                </a:lnTo>
                <a:lnTo>
                  <a:pt x="781748" y="781812"/>
                </a:lnTo>
                <a:lnTo>
                  <a:pt x="749217" y="811366"/>
                </a:lnTo>
                <a:lnTo>
                  <a:pt x="713951" y="837726"/>
                </a:lnTo>
                <a:lnTo>
                  <a:pt x="676182" y="860662"/>
                </a:lnTo>
                <a:lnTo>
                  <a:pt x="636139" y="879943"/>
                </a:lnTo>
                <a:lnTo>
                  <a:pt x="594052" y="895339"/>
                </a:lnTo>
                <a:lnTo>
                  <a:pt x="550152" y="906622"/>
                </a:lnTo>
                <a:lnTo>
                  <a:pt x="504670" y="913560"/>
                </a:lnTo>
                <a:lnTo>
                  <a:pt x="457835" y="915924"/>
                </a:lnTo>
                <a:lnTo>
                  <a:pt x="407476" y="913185"/>
                </a:lnTo>
                <a:lnTo>
                  <a:pt x="358699" y="905161"/>
                </a:lnTo>
                <a:lnTo>
                  <a:pt x="311794" y="892139"/>
                </a:lnTo>
                <a:lnTo>
                  <a:pt x="267049" y="874407"/>
                </a:lnTo>
                <a:lnTo>
                  <a:pt x="224752" y="852252"/>
                </a:lnTo>
                <a:lnTo>
                  <a:pt x="185192" y="825961"/>
                </a:lnTo>
                <a:lnTo>
                  <a:pt x="148657" y="795823"/>
                </a:lnTo>
                <a:lnTo>
                  <a:pt x="115436" y="762124"/>
                </a:lnTo>
                <a:lnTo>
                  <a:pt x="85818" y="725153"/>
                </a:lnTo>
                <a:lnTo>
                  <a:pt x="60092" y="685196"/>
                </a:lnTo>
                <a:lnTo>
                  <a:pt x="38544" y="642542"/>
                </a:lnTo>
                <a:lnTo>
                  <a:pt x="21466" y="597478"/>
                </a:lnTo>
                <a:lnTo>
                  <a:pt x="9143" y="550290"/>
                </a:lnTo>
                <a:lnTo>
                  <a:pt x="0" y="459358"/>
                </a:lnTo>
                <a:lnTo>
                  <a:pt x="450342" y="459358"/>
                </a:lnTo>
                <a:lnTo>
                  <a:pt x="450342" y="762"/>
                </a:lnTo>
                <a:lnTo>
                  <a:pt x="457835" y="0"/>
                </a:lnTo>
                <a:close/>
              </a:path>
            </a:pathLst>
          </a:custGeom>
          <a:ln w="28956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75308" y="1433449"/>
            <a:ext cx="376555" cy="453390"/>
          </a:xfrm>
          <a:custGeom>
            <a:avLst/>
            <a:gdLst/>
            <a:ahLst/>
            <a:cxnLst/>
            <a:rect l="l" t="t" r="r" b="b"/>
            <a:pathLst>
              <a:path w="376555" h="453389">
                <a:moveTo>
                  <a:pt x="376428" y="0"/>
                </a:moveTo>
                <a:lnTo>
                  <a:pt x="376428" y="453009"/>
                </a:lnTo>
                <a:lnTo>
                  <a:pt x="0" y="206628"/>
                </a:lnTo>
                <a:lnTo>
                  <a:pt x="27050" y="167512"/>
                </a:lnTo>
                <a:lnTo>
                  <a:pt x="62200" y="129453"/>
                </a:lnTo>
                <a:lnTo>
                  <a:pt x="101364" y="95532"/>
                </a:lnTo>
                <a:lnTo>
                  <a:pt x="144176" y="66119"/>
                </a:lnTo>
                <a:lnTo>
                  <a:pt x="190269" y="41585"/>
                </a:lnTo>
                <a:lnTo>
                  <a:pt x="239276" y="22300"/>
                </a:lnTo>
                <a:lnTo>
                  <a:pt x="290829" y="8636"/>
                </a:lnTo>
                <a:lnTo>
                  <a:pt x="376428" y="0"/>
                </a:lnTo>
                <a:close/>
              </a:path>
            </a:pathLst>
          </a:custGeom>
          <a:ln w="28575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2150" y="1696339"/>
            <a:ext cx="451484" cy="248285"/>
          </a:xfrm>
          <a:custGeom>
            <a:avLst/>
            <a:gdLst/>
            <a:ahLst/>
            <a:cxnLst/>
            <a:rect l="l" t="t" r="r" b="b"/>
            <a:pathLst>
              <a:path w="451485" h="248285">
                <a:moveTo>
                  <a:pt x="72517" y="0"/>
                </a:moveTo>
                <a:lnTo>
                  <a:pt x="451357" y="247904"/>
                </a:lnTo>
                <a:lnTo>
                  <a:pt x="127" y="247904"/>
                </a:lnTo>
                <a:lnTo>
                  <a:pt x="0" y="246506"/>
                </a:lnTo>
                <a:lnTo>
                  <a:pt x="2623" y="196884"/>
                </a:lnTo>
                <a:lnTo>
                  <a:pt x="10318" y="148779"/>
                </a:lnTo>
                <a:lnTo>
                  <a:pt x="22823" y="102461"/>
                </a:lnTo>
                <a:lnTo>
                  <a:pt x="39875" y="58197"/>
                </a:lnTo>
                <a:lnTo>
                  <a:pt x="61214" y="16256"/>
                </a:lnTo>
                <a:lnTo>
                  <a:pt x="72517" y="0"/>
                </a:lnTo>
              </a:path>
            </a:pathLst>
          </a:custGeom>
          <a:ln w="28575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30973" y="1520189"/>
            <a:ext cx="581025" cy="581025"/>
          </a:xfrm>
          <a:custGeom>
            <a:avLst/>
            <a:gdLst/>
            <a:ahLst/>
            <a:cxnLst/>
            <a:rect l="l" t="t" r="r" b="b"/>
            <a:pathLst>
              <a:path w="581025" h="581025">
                <a:moveTo>
                  <a:pt x="0" y="290322"/>
                </a:moveTo>
                <a:lnTo>
                  <a:pt x="3798" y="243215"/>
                </a:lnTo>
                <a:lnTo>
                  <a:pt x="14794" y="198534"/>
                </a:lnTo>
                <a:lnTo>
                  <a:pt x="32393" y="156875"/>
                </a:lnTo>
                <a:lnTo>
                  <a:pt x="55997" y="118835"/>
                </a:lnTo>
                <a:lnTo>
                  <a:pt x="85010" y="85010"/>
                </a:lnTo>
                <a:lnTo>
                  <a:pt x="118835" y="55997"/>
                </a:lnTo>
                <a:lnTo>
                  <a:pt x="156875" y="32393"/>
                </a:lnTo>
                <a:lnTo>
                  <a:pt x="198534" y="14794"/>
                </a:lnTo>
                <a:lnTo>
                  <a:pt x="243215" y="3798"/>
                </a:lnTo>
                <a:lnTo>
                  <a:pt x="290322" y="0"/>
                </a:lnTo>
                <a:lnTo>
                  <a:pt x="337428" y="3798"/>
                </a:lnTo>
                <a:lnTo>
                  <a:pt x="382109" y="14794"/>
                </a:lnTo>
                <a:lnTo>
                  <a:pt x="423768" y="32393"/>
                </a:lnTo>
                <a:lnTo>
                  <a:pt x="461808" y="55997"/>
                </a:lnTo>
                <a:lnTo>
                  <a:pt x="495633" y="85010"/>
                </a:lnTo>
                <a:lnTo>
                  <a:pt x="524646" y="118835"/>
                </a:lnTo>
                <a:lnTo>
                  <a:pt x="548250" y="156875"/>
                </a:lnTo>
                <a:lnTo>
                  <a:pt x="565849" y="198534"/>
                </a:lnTo>
                <a:lnTo>
                  <a:pt x="576845" y="243215"/>
                </a:lnTo>
                <a:lnTo>
                  <a:pt x="580644" y="290322"/>
                </a:lnTo>
                <a:lnTo>
                  <a:pt x="576845" y="337428"/>
                </a:lnTo>
                <a:lnTo>
                  <a:pt x="565849" y="382109"/>
                </a:lnTo>
                <a:lnTo>
                  <a:pt x="548250" y="423768"/>
                </a:lnTo>
                <a:lnTo>
                  <a:pt x="524646" y="461808"/>
                </a:lnTo>
                <a:lnTo>
                  <a:pt x="495633" y="495633"/>
                </a:lnTo>
                <a:lnTo>
                  <a:pt x="461808" y="524646"/>
                </a:lnTo>
                <a:lnTo>
                  <a:pt x="423768" y="548250"/>
                </a:lnTo>
                <a:lnTo>
                  <a:pt x="382109" y="565849"/>
                </a:lnTo>
                <a:lnTo>
                  <a:pt x="337428" y="576845"/>
                </a:lnTo>
                <a:lnTo>
                  <a:pt x="290322" y="580644"/>
                </a:lnTo>
                <a:lnTo>
                  <a:pt x="243215" y="576845"/>
                </a:lnTo>
                <a:lnTo>
                  <a:pt x="198534" y="565849"/>
                </a:lnTo>
                <a:lnTo>
                  <a:pt x="156875" y="548250"/>
                </a:lnTo>
                <a:lnTo>
                  <a:pt x="118835" y="524646"/>
                </a:lnTo>
                <a:lnTo>
                  <a:pt x="85010" y="495633"/>
                </a:lnTo>
                <a:lnTo>
                  <a:pt x="55997" y="461808"/>
                </a:lnTo>
                <a:lnTo>
                  <a:pt x="32393" y="423768"/>
                </a:lnTo>
                <a:lnTo>
                  <a:pt x="14794" y="382109"/>
                </a:lnTo>
                <a:lnTo>
                  <a:pt x="3798" y="337428"/>
                </a:lnTo>
                <a:lnTo>
                  <a:pt x="0" y="290322"/>
                </a:lnTo>
                <a:close/>
              </a:path>
            </a:pathLst>
          </a:custGeom>
          <a:ln w="28956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52081" y="2015489"/>
            <a:ext cx="365125" cy="360045"/>
          </a:xfrm>
          <a:custGeom>
            <a:avLst/>
            <a:gdLst/>
            <a:ahLst/>
            <a:cxnLst/>
            <a:rect l="l" t="t" r="r" b="b"/>
            <a:pathLst>
              <a:path w="365125" h="360044">
                <a:moveTo>
                  <a:pt x="364998" y="0"/>
                </a:moveTo>
                <a:lnTo>
                  <a:pt x="0" y="360045"/>
                </a:lnTo>
              </a:path>
            </a:pathLst>
          </a:custGeom>
          <a:ln w="28956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49768" y="4898135"/>
            <a:ext cx="743712" cy="137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51434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52032" y="434340"/>
            <a:ext cx="2284475" cy="4206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3760" y="3923791"/>
            <a:ext cx="289115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5" dirty="0">
                <a:solidFill>
                  <a:srgbClr val="FFFFFF"/>
                </a:solidFill>
                <a:latin typeface="Arial"/>
                <a:cs typeface="Arial"/>
              </a:rPr>
              <a:t>Trifacta on</a:t>
            </a:r>
            <a:r>
              <a:rPr sz="31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-5" dirty="0">
                <a:solidFill>
                  <a:srgbClr val="FFFFFF"/>
                </a:solidFill>
                <a:latin typeface="Arial"/>
                <a:cs typeface="Arial"/>
              </a:rPr>
              <a:t>AWS</a:t>
            </a:r>
            <a:endParaRPr sz="3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5518" y="4446603"/>
            <a:ext cx="6972300" cy="58293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1500" spc="-5" dirty="0">
                <a:solidFill>
                  <a:srgbClr val="272829"/>
                </a:solidFill>
                <a:latin typeface="Arial"/>
                <a:cs typeface="Arial"/>
              </a:rPr>
              <a:t>How </a:t>
            </a:r>
            <a:r>
              <a:rPr sz="1500" dirty="0">
                <a:solidFill>
                  <a:srgbClr val="272829"/>
                </a:solidFill>
                <a:latin typeface="Arial"/>
                <a:cs typeface="Arial"/>
              </a:rPr>
              <a:t>to Streamline DataOps </a:t>
            </a:r>
            <a:r>
              <a:rPr sz="1500" spc="-5" dirty="0">
                <a:solidFill>
                  <a:srgbClr val="272829"/>
                </a:solidFill>
                <a:latin typeface="Arial"/>
                <a:cs typeface="Arial"/>
              </a:rPr>
              <a:t>on </a:t>
            </a:r>
            <a:r>
              <a:rPr sz="1500" spc="5" dirty="0">
                <a:solidFill>
                  <a:srgbClr val="272829"/>
                </a:solidFill>
                <a:latin typeface="Arial"/>
                <a:cs typeface="Arial"/>
              </a:rPr>
              <a:t>AWS: </a:t>
            </a:r>
            <a:r>
              <a:rPr sz="1500" dirty="0">
                <a:solidFill>
                  <a:srgbClr val="272829"/>
                </a:solidFill>
                <a:latin typeface="Arial"/>
                <a:cs typeface="Arial"/>
              </a:rPr>
              <a:t>Modernizing </a:t>
            </a:r>
            <a:r>
              <a:rPr sz="1500" spc="-5" dirty="0">
                <a:solidFill>
                  <a:srgbClr val="272829"/>
                </a:solidFill>
                <a:latin typeface="Arial"/>
                <a:cs typeface="Arial"/>
              </a:rPr>
              <a:t>Data Management in </a:t>
            </a:r>
            <a:r>
              <a:rPr sz="1500" dirty="0">
                <a:solidFill>
                  <a:srgbClr val="272829"/>
                </a:solidFill>
                <a:latin typeface="Arial"/>
                <a:cs typeface="Arial"/>
              </a:rPr>
              <a:t>the</a:t>
            </a:r>
            <a:r>
              <a:rPr sz="1500" spc="-90" dirty="0">
                <a:solidFill>
                  <a:srgbClr val="272829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272829"/>
                </a:solidFill>
                <a:latin typeface="Arial"/>
                <a:cs typeface="Arial"/>
              </a:rPr>
              <a:t>Cloud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500" b="1" dirty="0">
                <a:solidFill>
                  <a:srgbClr val="272829"/>
                </a:solidFill>
                <a:latin typeface="Arial"/>
                <a:cs typeface="Arial"/>
              </a:rPr>
              <a:t>Will </a:t>
            </a:r>
            <a:r>
              <a:rPr sz="1500" b="1" spc="-5" dirty="0">
                <a:solidFill>
                  <a:srgbClr val="272829"/>
                </a:solidFill>
                <a:latin typeface="Arial"/>
                <a:cs typeface="Arial"/>
              </a:rPr>
              <a:t>Davis, Sr. </a:t>
            </a:r>
            <a:r>
              <a:rPr sz="1500" b="1" dirty="0">
                <a:solidFill>
                  <a:srgbClr val="272829"/>
                </a:solidFill>
                <a:latin typeface="Arial"/>
                <a:cs typeface="Arial"/>
              </a:rPr>
              <a:t>Director </a:t>
            </a:r>
            <a:r>
              <a:rPr sz="1500" b="1" spc="-5" dirty="0">
                <a:solidFill>
                  <a:srgbClr val="272829"/>
                </a:solidFill>
                <a:latin typeface="Arial"/>
                <a:cs typeface="Arial"/>
              </a:rPr>
              <a:t>of Product Marketing,</a:t>
            </a:r>
            <a:r>
              <a:rPr sz="1500" b="1" spc="-50" dirty="0">
                <a:solidFill>
                  <a:srgbClr val="272829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272829"/>
                </a:solidFill>
                <a:latin typeface="Arial"/>
                <a:cs typeface="Arial"/>
              </a:rPr>
              <a:t>Trifacta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49768" y="4898135"/>
            <a:ext cx="743712" cy="137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9740" y="264668"/>
            <a:ext cx="21564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272829"/>
                </a:solidFill>
              </a:rPr>
              <a:t>DataOps</a:t>
            </a:r>
            <a:r>
              <a:rPr sz="2000" spc="-105" dirty="0">
                <a:solidFill>
                  <a:srgbClr val="272829"/>
                </a:solidFill>
              </a:rPr>
              <a:t> </a:t>
            </a:r>
            <a:r>
              <a:rPr sz="2000" dirty="0">
                <a:solidFill>
                  <a:srgbClr val="272829"/>
                </a:solidFill>
              </a:rPr>
              <a:t>Definition</a:t>
            </a:r>
            <a:endParaRPr sz="2000"/>
          </a:p>
        </p:txBody>
      </p:sp>
      <p:sp>
        <p:nvSpPr>
          <p:cNvPr id="5" name="object 5"/>
          <p:cNvSpPr txBox="1"/>
          <p:nvPr/>
        </p:nvSpPr>
        <p:spPr>
          <a:xfrm>
            <a:off x="424992" y="4922316"/>
            <a:ext cx="97091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34315" algn="l"/>
              </a:tabLst>
            </a:pPr>
            <a:r>
              <a:rPr sz="600" spc="-5" dirty="0">
                <a:solidFill>
                  <a:srgbClr val="585858"/>
                </a:solidFill>
                <a:latin typeface="Arial"/>
                <a:cs typeface="Arial"/>
              </a:rPr>
              <a:t>32	</a:t>
            </a:r>
            <a:r>
              <a:rPr sz="750" baseline="5555" dirty="0">
                <a:solidFill>
                  <a:srgbClr val="8A8A8A"/>
                </a:solidFill>
                <a:latin typeface="Arial"/>
                <a:cs typeface="Arial"/>
              </a:rPr>
              <a:t>Proprietary &amp;</a:t>
            </a:r>
            <a:r>
              <a:rPr sz="750" spc="-104" baseline="5555" dirty="0">
                <a:solidFill>
                  <a:srgbClr val="8A8A8A"/>
                </a:solidFill>
                <a:latin typeface="Arial"/>
                <a:cs typeface="Arial"/>
              </a:rPr>
              <a:t> </a:t>
            </a:r>
            <a:r>
              <a:rPr sz="750" spc="-7" baseline="5555" dirty="0">
                <a:solidFill>
                  <a:srgbClr val="8A8A8A"/>
                </a:solidFill>
                <a:latin typeface="Arial"/>
                <a:cs typeface="Arial"/>
              </a:rPr>
              <a:t>Confidential</a:t>
            </a:r>
            <a:endParaRPr sz="750" baseline="5555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05458" y="2065873"/>
            <a:ext cx="6056630" cy="826769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90"/>
              </a:spcBef>
            </a:pPr>
            <a:r>
              <a:rPr sz="1800" i="1" spc="-5" dirty="0">
                <a:solidFill>
                  <a:srgbClr val="1C314A"/>
                </a:solidFill>
                <a:latin typeface="Arial"/>
                <a:cs typeface="Arial"/>
              </a:rPr>
              <a:t>“DataOps is </a:t>
            </a:r>
            <a:r>
              <a:rPr sz="1800" i="1" dirty="0">
                <a:solidFill>
                  <a:srgbClr val="1C314A"/>
                </a:solidFill>
                <a:latin typeface="Arial"/>
                <a:cs typeface="Arial"/>
              </a:rPr>
              <a:t>the </a:t>
            </a:r>
            <a:r>
              <a:rPr sz="1800" i="1" spc="-5" dirty="0">
                <a:solidFill>
                  <a:srgbClr val="1C314A"/>
                </a:solidFill>
                <a:latin typeface="Arial"/>
                <a:cs typeface="Arial"/>
              </a:rPr>
              <a:t>function within an </a:t>
            </a:r>
            <a:r>
              <a:rPr sz="1800" i="1" spc="-10" dirty="0">
                <a:solidFill>
                  <a:srgbClr val="1C314A"/>
                </a:solidFill>
                <a:latin typeface="Arial"/>
                <a:cs typeface="Arial"/>
              </a:rPr>
              <a:t>organization </a:t>
            </a:r>
            <a:r>
              <a:rPr sz="1800" i="1" spc="-5" dirty="0">
                <a:solidFill>
                  <a:srgbClr val="1C314A"/>
                </a:solidFill>
                <a:latin typeface="Arial"/>
                <a:cs typeface="Arial"/>
              </a:rPr>
              <a:t>that</a:t>
            </a:r>
            <a:r>
              <a:rPr sz="1800" i="1" spc="120" dirty="0">
                <a:solidFill>
                  <a:srgbClr val="1C314A"/>
                </a:solidFill>
                <a:latin typeface="Arial"/>
                <a:cs typeface="Arial"/>
              </a:rPr>
              <a:t> </a:t>
            </a:r>
            <a:r>
              <a:rPr sz="1800" i="1" spc="-10" dirty="0">
                <a:solidFill>
                  <a:srgbClr val="1C314A"/>
                </a:solidFill>
                <a:latin typeface="Arial"/>
                <a:cs typeface="Arial"/>
              </a:rPr>
              <a:t>controls</a:t>
            </a:r>
            <a:endParaRPr sz="1800">
              <a:latin typeface="Arial"/>
              <a:cs typeface="Arial"/>
            </a:endParaRPr>
          </a:p>
          <a:p>
            <a:pPr marL="4445" algn="ctr">
              <a:lnSpc>
                <a:spcPct val="100000"/>
              </a:lnSpc>
              <a:spcBef>
                <a:spcPts val="994"/>
              </a:spcBef>
            </a:pPr>
            <a:r>
              <a:rPr sz="1800" i="1" dirty="0">
                <a:solidFill>
                  <a:srgbClr val="1C314A"/>
                </a:solidFill>
                <a:latin typeface="Arial"/>
                <a:cs typeface="Arial"/>
              </a:rPr>
              <a:t>the </a:t>
            </a:r>
            <a:r>
              <a:rPr sz="1800" b="1" i="1" u="heavy" dirty="0">
                <a:solidFill>
                  <a:srgbClr val="1C314A"/>
                </a:solidFill>
                <a:uFill>
                  <a:solidFill>
                    <a:srgbClr val="1C314A"/>
                  </a:solidFill>
                </a:uFill>
                <a:latin typeface="Arial"/>
                <a:cs typeface="Arial"/>
              </a:rPr>
              <a:t>data </a:t>
            </a:r>
            <a:r>
              <a:rPr sz="1800" b="1" i="1" u="heavy" spc="-5" dirty="0">
                <a:solidFill>
                  <a:srgbClr val="1C314A"/>
                </a:solidFill>
                <a:uFill>
                  <a:solidFill>
                    <a:srgbClr val="1C314A"/>
                  </a:solidFill>
                </a:uFill>
                <a:latin typeface="Arial"/>
                <a:cs typeface="Arial"/>
              </a:rPr>
              <a:t>journey </a:t>
            </a:r>
            <a:r>
              <a:rPr sz="1800" b="1" i="1" u="heavy" dirty="0">
                <a:solidFill>
                  <a:srgbClr val="1C314A"/>
                </a:solidFill>
                <a:uFill>
                  <a:solidFill>
                    <a:srgbClr val="1C314A"/>
                  </a:solidFill>
                </a:uFill>
                <a:latin typeface="Arial"/>
                <a:cs typeface="Arial"/>
              </a:rPr>
              <a:t>from </a:t>
            </a:r>
            <a:r>
              <a:rPr sz="1800" b="1" i="1" u="heavy" spc="-5" dirty="0">
                <a:solidFill>
                  <a:srgbClr val="1C314A"/>
                </a:solidFill>
                <a:uFill>
                  <a:solidFill>
                    <a:srgbClr val="1C314A"/>
                  </a:solidFill>
                </a:uFill>
                <a:latin typeface="Arial"/>
                <a:cs typeface="Arial"/>
              </a:rPr>
              <a:t>source </a:t>
            </a:r>
            <a:r>
              <a:rPr sz="1800" b="1" i="1" u="heavy" dirty="0">
                <a:solidFill>
                  <a:srgbClr val="1C314A"/>
                </a:solidFill>
                <a:uFill>
                  <a:solidFill>
                    <a:srgbClr val="1C314A"/>
                  </a:solidFill>
                </a:uFill>
                <a:latin typeface="Arial"/>
                <a:cs typeface="Arial"/>
              </a:rPr>
              <a:t>to</a:t>
            </a:r>
            <a:r>
              <a:rPr sz="1800" b="1" i="1" u="heavy" spc="-45" dirty="0">
                <a:solidFill>
                  <a:srgbClr val="1C314A"/>
                </a:solidFill>
                <a:uFill>
                  <a:solidFill>
                    <a:srgbClr val="1C314A"/>
                  </a:solidFill>
                </a:uFill>
                <a:latin typeface="Arial"/>
                <a:cs typeface="Arial"/>
              </a:rPr>
              <a:t> </a:t>
            </a:r>
            <a:r>
              <a:rPr sz="1800" b="1" i="1" u="heavy" spc="-5" dirty="0">
                <a:solidFill>
                  <a:srgbClr val="1C314A"/>
                </a:solidFill>
                <a:uFill>
                  <a:solidFill>
                    <a:srgbClr val="1C314A"/>
                  </a:solidFill>
                </a:uFill>
                <a:latin typeface="Arial"/>
                <a:cs typeface="Arial"/>
              </a:rPr>
              <a:t>value</a:t>
            </a:r>
            <a:r>
              <a:rPr sz="1800" i="1" spc="-5" dirty="0">
                <a:solidFill>
                  <a:srgbClr val="1C314A"/>
                </a:solidFill>
                <a:latin typeface="Arial"/>
                <a:cs typeface="Arial"/>
              </a:rPr>
              <a:t>.”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7191" y="4594352"/>
            <a:ext cx="299085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i="1" spc="-5" dirty="0">
                <a:solidFill>
                  <a:srgbClr val="434343"/>
                </a:solidFill>
                <a:latin typeface="Arial"/>
                <a:cs typeface="Arial"/>
              </a:rPr>
              <a:t>Jarah Euston, </a:t>
            </a:r>
            <a:r>
              <a:rPr sz="600" i="1" dirty="0">
                <a:solidFill>
                  <a:srgbClr val="434343"/>
                </a:solidFill>
                <a:latin typeface="Arial"/>
                <a:cs typeface="Arial"/>
              </a:rPr>
              <a:t>What </a:t>
            </a:r>
            <a:r>
              <a:rPr sz="600" i="1" spc="-10" dirty="0">
                <a:solidFill>
                  <a:srgbClr val="434343"/>
                </a:solidFill>
                <a:latin typeface="Arial"/>
                <a:cs typeface="Arial"/>
              </a:rPr>
              <a:t>is </a:t>
            </a:r>
            <a:r>
              <a:rPr sz="600" i="1" dirty="0">
                <a:solidFill>
                  <a:srgbClr val="434343"/>
                </a:solidFill>
                <a:latin typeface="Arial"/>
                <a:cs typeface="Arial"/>
              </a:rPr>
              <a:t>DataOps?, </a:t>
            </a:r>
            <a:r>
              <a:rPr sz="600" i="1" spc="-5" dirty="0">
                <a:solidFill>
                  <a:srgbClr val="434343"/>
                </a:solidFill>
                <a:latin typeface="Arial"/>
                <a:cs typeface="Arial"/>
              </a:rPr>
              <a:t>(Nexla, </a:t>
            </a:r>
            <a:r>
              <a:rPr sz="600" i="1" dirty="0">
                <a:solidFill>
                  <a:srgbClr val="434343"/>
                </a:solidFill>
                <a:latin typeface="Arial"/>
                <a:cs typeface="Arial"/>
              </a:rPr>
              <a:t>2017),</a:t>
            </a:r>
            <a:r>
              <a:rPr sz="600" i="1" spc="12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600" i="1" u="sng" spc="-5" dirty="0">
                <a:solidFill>
                  <a:srgbClr val="3EAC58"/>
                </a:solidFill>
                <a:uFill>
                  <a:solidFill>
                    <a:srgbClr val="3EAC58"/>
                  </a:solidFill>
                </a:uFill>
                <a:latin typeface="Arial"/>
                <a:cs typeface="Arial"/>
                <a:hlinkClick r:id="rId4"/>
              </a:rPr>
              <a:t>https://www.nexla.com/define-dataops</a:t>
            </a:r>
            <a:r>
              <a:rPr sz="600" i="1" spc="-5" dirty="0">
                <a:solidFill>
                  <a:srgbClr val="3EAC58"/>
                </a:solidFill>
                <a:latin typeface="Arial"/>
                <a:cs typeface="Arial"/>
                <a:hlinkClick r:id="rId4"/>
              </a:rPr>
              <a:t>/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49768" y="4898135"/>
            <a:ext cx="743712" cy="137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29127" y="1176527"/>
            <a:ext cx="3060192" cy="30281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53055" y="2790951"/>
            <a:ext cx="4110990" cy="76200"/>
          </a:xfrm>
          <a:custGeom>
            <a:avLst/>
            <a:gdLst/>
            <a:ahLst/>
            <a:cxnLst/>
            <a:rect l="l" t="t" r="r" b="b"/>
            <a:pathLst>
              <a:path w="4110990" h="76200">
                <a:moveTo>
                  <a:pt x="4098743" y="31623"/>
                </a:moveTo>
                <a:lnTo>
                  <a:pt x="4047363" y="31623"/>
                </a:lnTo>
                <a:lnTo>
                  <a:pt x="4047490" y="44323"/>
                </a:lnTo>
                <a:lnTo>
                  <a:pt x="4034757" y="44398"/>
                </a:lnTo>
                <a:lnTo>
                  <a:pt x="4034917" y="76200"/>
                </a:lnTo>
                <a:lnTo>
                  <a:pt x="4110863" y="37592"/>
                </a:lnTo>
                <a:lnTo>
                  <a:pt x="4098743" y="31623"/>
                </a:lnTo>
                <a:close/>
              </a:path>
              <a:path w="4110990" h="76200">
                <a:moveTo>
                  <a:pt x="4034694" y="31697"/>
                </a:moveTo>
                <a:lnTo>
                  <a:pt x="0" y="55499"/>
                </a:lnTo>
                <a:lnTo>
                  <a:pt x="0" y="68199"/>
                </a:lnTo>
                <a:lnTo>
                  <a:pt x="4034757" y="44398"/>
                </a:lnTo>
                <a:lnTo>
                  <a:pt x="4034694" y="31697"/>
                </a:lnTo>
                <a:close/>
              </a:path>
              <a:path w="4110990" h="76200">
                <a:moveTo>
                  <a:pt x="4047363" y="31623"/>
                </a:moveTo>
                <a:lnTo>
                  <a:pt x="4034694" y="31697"/>
                </a:lnTo>
                <a:lnTo>
                  <a:pt x="4034757" y="44398"/>
                </a:lnTo>
                <a:lnTo>
                  <a:pt x="4047490" y="44323"/>
                </a:lnTo>
                <a:lnTo>
                  <a:pt x="4047363" y="31623"/>
                </a:lnTo>
                <a:close/>
              </a:path>
              <a:path w="4110990" h="76200">
                <a:moveTo>
                  <a:pt x="4034535" y="0"/>
                </a:moveTo>
                <a:lnTo>
                  <a:pt x="4034694" y="31697"/>
                </a:lnTo>
                <a:lnTo>
                  <a:pt x="4098743" y="31623"/>
                </a:lnTo>
                <a:lnTo>
                  <a:pt x="4034535" y="0"/>
                </a:lnTo>
                <a:close/>
              </a:path>
            </a:pathLst>
          </a:custGeom>
          <a:solidFill>
            <a:srgbClr val="1776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9768" y="1805939"/>
            <a:ext cx="1923414" cy="2784475"/>
          </a:xfrm>
          <a:custGeom>
            <a:avLst/>
            <a:gdLst/>
            <a:ahLst/>
            <a:cxnLst/>
            <a:rect l="l" t="t" r="r" b="b"/>
            <a:pathLst>
              <a:path w="1923414" h="2784475">
                <a:moveTo>
                  <a:pt x="0" y="2784348"/>
                </a:moveTo>
                <a:lnTo>
                  <a:pt x="1923288" y="2784348"/>
                </a:lnTo>
                <a:lnTo>
                  <a:pt x="1923288" y="0"/>
                </a:lnTo>
                <a:lnTo>
                  <a:pt x="0" y="0"/>
                </a:lnTo>
                <a:lnTo>
                  <a:pt x="0" y="27843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9768" y="1114044"/>
            <a:ext cx="1923414" cy="3476625"/>
          </a:xfrm>
          <a:custGeom>
            <a:avLst/>
            <a:gdLst/>
            <a:ahLst/>
            <a:cxnLst/>
            <a:rect l="l" t="t" r="r" b="b"/>
            <a:pathLst>
              <a:path w="1923414" h="3476625">
                <a:moveTo>
                  <a:pt x="0" y="3476244"/>
                </a:moveTo>
                <a:lnTo>
                  <a:pt x="1923288" y="3476244"/>
                </a:lnTo>
                <a:lnTo>
                  <a:pt x="1923288" y="0"/>
                </a:lnTo>
                <a:lnTo>
                  <a:pt x="0" y="0"/>
                </a:lnTo>
                <a:lnTo>
                  <a:pt x="0" y="3476244"/>
                </a:lnTo>
                <a:close/>
              </a:path>
            </a:pathLst>
          </a:custGeom>
          <a:ln w="9143">
            <a:solidFill>
              <a:srgbClr val="1557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9768" y="1114044"/>
            <a:ext cx="1923414" cy="692150"/>
          </a:xfrm>
          <a:custGeom>
            <a:avLst/>
            <a:gdLst/>
            <a:ahLst/>
            <a:cxnLst/>
            <a:rect l="l" t="t" r="r" b="b"/>
            <a:pathLst>
              <a:path w="1923414" h="692150">
                <a:moveTo>
                  <a:pt x="0" y="691896"/>
                </a:moveTo>
                <a:lnTo>
                  <a:pt x="1923288" y="691896"/>
                </a:lnTo>
                <a:lnTo>
                  <a:pt x="1923288" y="0"/>
                </a:lnTo>
                <a:lnTo>
                  <a:pt x="0" y="0"/>
                </a:lnTo>
                <a:lnTo>
                  <a:pt x="0" y="691896"/>
                </a:lnTo>
                <a:close/>
              </a:path>
            </a:pathLst>
          </a:custGeom>
          <a:solidFill>
            <a:srgbClr val="1E79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34340" y="1118616"/>
            <a:ext cx="1914525" cy="687705"/>
          </a:xfrm>
          <a:prstGeom prst="rect">
            <a:avLst/>
          </a:prstGeom>
          <a:solidFill>
            <a:srgbClr val="1E79D2"/>
          </a:solidFill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371475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Platforms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5800" y="2910839"/>
            <a:ext cx="481584" cy="4831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01724" y="2074164"/>
            <a:ext cx="495300" cy="495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51432" y="2836164"/>
            <a:ext cx="595883" cy="5958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51052" y="2520823"/>
            <a:ext cx="5619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133C74"/>
                </a:solidFill>
                <a:latin typeface="Arial"/>
                <a:cs typeface="Arial"/>
              </a:rPr>
              <a:t>Dat</a:t>
            </a:r>
            <a:r>
              <a:rPr sz="900" spc="-5" dirty="0">
                <a:solidFill>
                  <a:srgbClr val="133C74"/>
                </a:solidFill>
                <a:latin typeface="Arial"/>
                <a:cs typeface="Arial"/>
              </a:rPr>
              <a:t>aba</a:t>
            </a:r>
            <a:r>
              <a:rPr sz="900" spc="5" dirty="0">
                <a:solidFill>
                  <a:srgbClr val="133C74"/>
                </a:solidFill>
                <a:latin typeface="Arial"/>
                <a:cs typeface="Arial"/>
              </a:rPr>
              <a:t>s</a:t>
            </a:r>
            <a:r>
              <a:rPr sz="900" spc="-5" dirty="0">
                <a:solidFill>
                  <a:srgbClr val="133C74"/>
                </a:solidFill>
                <a:latin typeface="Arial"/>
                <a:cs typeface="Arial"/>
              </a:rPr>
              <a:t>e</a:t>
            </a:r>
            <a:r>
              <a:rPr sz="900" dirty="0">
                <a:solidFill>
                  <a:srgbClr val="133C74"/>
                </a:solidFill>
                <a:latin typeface="Arial"/>
                <a:cs typeface="Arial"/>
              </a:rPr>
              <a:t>s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92200" y="3338829"/>
            <a:ext cx="4781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133C74"/>
                </a:solidFill>
                <a:latin typeface="Arial"/>
                <a:cs typeface="Arial"/>
              </a:rPr>
              <a:t>Log</a:t>
            </a:r>
            <a:r>
              <a:rPr sz="900" spc="-65" dirty="0">
                <a:solidFill>
                  <a:srgbClr val="133C74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133C74"/>
                </a:solidFill>
                <a:latin typeface="Arial"/>
                <a:cs typeface="Arial"/>
              </a:rPr>
              <a:t>Files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95044" y="2520823"/>
            <a:ext cx="7213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133C74"/>
                </a:solidFill>
                <a:latin typeface="Arial"/>
                <a:cs typeface="Arial"/>
              </a:rPr>
              <a:t>Spread</a:t>
            </a:r>
            <a:r>
              <a:rPr sz="900" spc="5" dirty="0">
                <a:solidFill>
                  <a:srgbClr val="133C74"/>
                </a:solidFill>
                <a:latin typeface="Arial"/>
                <a:cs typeface="Arial"/>
              </a:rPr>
              <a:t>s</a:t>
            </a:r>
            <a:r>
              <a:rPr sz="900" spc="-5" dirty="0">
                <a:solidFill>
                  <a:srgbClr val="133C74"/>
                </a:solidFill>
                <a:latin typeface="Arial"/>
                <a:cs typeface="Arial"/>
              </a:rPr>
              <a:t>hee</a:t>
            </a:r>
            <a:r>
              <a:rPr sz="900" dirty="0">
                <a:solidFill>
                  <a:srgbClr val="133C74"/>
                </a:solidFill>
                <a:latin typeface="Arial"/>
                <a:cs typeface="Arial"/>
              </a:rPr>
              <a:t>ts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39239" y="3338829"/>
            <a:ext cx="6305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133C74"/>
                </a:solidFill>
                <a:latin typeface="Arial"/>
                <a:cs typeface="Arial"/>
              </a:rPr>
              <a:t>IoT</a:t>
            </a:r>
            <a:r>
              <a:rPr sz="900" spc="-75" dirty="0">
                <a:solidFill>
                  <a:srgbClr val="133C74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133C74"/>
                </a:solidFill>
                <a:latin typeface="Arial"/>
                <a:cs typeface="Arial"/>
              </a:rPr>
              <a:t>Sensors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25296" y="4243222"/>
            <a:ext cx="2743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133C74"/>
                </a:solidFill>
                <a:latin typeface="Arial"/>
                <a:cs typeface="Arial"/>
              </a:rPr>
              <a:t>Apps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36091" y="2109216"/>
            <a:ext cx="379476" cy="3688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53667" y="3774947"/>
            <a:ext cx="451104" cy="4221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89191" y="1805939"/>
            <a:ext cx="1925320" cy="2784475"/>
          </a:xfrm>
          <a:custGeom>
            <a:avLst/>
            <a:gdLst/>
            <a:ahLst/>
            <a:cxnLst/>
            <a:rect l="l" t="t" r="r" b="b"/>
            <a:pathLst>
              <a:path w="1925320" h="2784475">
                <a:moveTo>
                  <a:pt x="0" y="2784348"/>
                </a:moveTo>
                <a:lnTo>
                  <a:pt x="1924812" y="2784348"/>
                </a:lnTo>
                <a:lnTo>
                  <a:pt x="1924812" y="0"/>
                </a:lnTo>
                <a:lnTo>
                  <a:pt x="0" y="0"/>
                </a:lnTo>
                <a:lnTo>
                  <a:pt x="0" y="27843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489191" y="1114044"/>
            <a:ext cx="1925320" cy="3476625"/>
          </a:xfrm>
          <a:custGeom>
            <a:avLst/>
            <a:gdLst/>
            <a:ahLst/>
            <a:cxnLst/>
            <a:rect l="l" t="t" r="r" b="b"/>
            <a:pathLst>
              <a:path w="1925320" h="3476625">
                <a:moveTo>
                  <a:pt x="0" y="3476244"/>
                </a:moveTo>
                <a:lnTo>
                  <a:pt x="1924812" y="3476244"/>
                </a:lnTo>
                <a:lnTo>
                  <a:pt x="1924812" y="0"/>
                </a:lnTo>
                <a:lnTo>
                  <a:pt x="0" y="0"/>
                </a:lnTo>
                <a:lnTo>
                  <a:pt x="0" y="3476244"/>
                </a:lnTo>
                <a:close/>
              </a:path>
            </a:pathLst>
          </a:custGeom>
          <a:ln w="9143">
            <a:solidFill>
              <a:srgbClr val="1557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89191" y="1114044"/>
            <a:ext cx="1925320" cy="692150"/>
          </a:xfrm>
          <a:custGeom>
            <a:avLst/>
            <a:gdLst/>
            <a:ahLst/>
            <a:cxnLst/>
            <a:rect l="l" t="t" r="r" b="b"/>
            <a:pathLst>
              <a:path w="1925320" h="692150">
                <a:moveTo>
                  <a:pt x="0" y="691896"/>
                </a:moveTo>
                <a:lnTo>
                  <a:pt x="1924812" y="691896"/>
                </a:lnTo>
                <a:lnTo>
                  <a:pt x="1924812" y="0"/>
                </a:lnTo>
                <a:lnTo>
                  <a:pt x="0" y="0"/>
                </a:lnTo>
                <a:lnTo>
                  <a:pt x="0" y="691896"/>
                </a:lnTo>
                <a:close/>
              </a:path>
            </a:pathLst>
          </a:custGeom>
          <a:solidFill>
            <a:srgbClr val="133C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493764" y="1118616"/>
            <a:ext cx="1915795" cy="687705"/>
          </a:xfrm>
          <a:prstGeom prst="rect">
            <a:avLst/>
          </a:prstGeom>
          <a:solidFill>
            <a:srgbClr val="133C74"/>
          </a:solidFill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Times New Roman"/>
              <a:cs typeface="Times New Roman"/>
            </a:endParaRPr>
          </a:p>
          <a:p>
            <a:pPr marL="33528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Usage</a:t>
            </a: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Patterns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021703" y="2463545"/>
            <a:ext cx="8845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133C74"/>
                </a:solidFill>
                <a:latin typeface="Arial"/>
                <a:cs typeface="Arial"/>
              </a:rPr>
              <a:t>Data</a:t>
            </a:r>
            <a:r>
              <a:rPr sz="900" spc="-35" dirty="0">
                <a:solidFill>
                  <a:srgbClr val="133C74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133C74"/>
                </a:solidFill>
                <a:latin typeface="Arial"/>
                <a:cs typeface="Arial"/>
              </a:rPr>
              <a:t>Onboarding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287132" y="3292855"/>
            <a:ext cx="3098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133C74"/>
                </a:solidFill>
                <a:latin typeface="Arial"/>
                <a:cs typeface="Arial"/>
              </a:rPr>
              <a:t>M</a:t>
            </a:r>
            <a:r>
              <a:rPr sz="900" spc="-5" dirty="0">
                <a:solidFill>
                  <a:srgbClr val="133C74"/>
                </a:solidFill>
                <a:latin typeface="Arial"/>
                <a:cs typeface="Arial"/>
              </a:rPr>
              <a:t>L</a:t>
            </a:r>
            <a:r>
              <a:rPr sz="900" dirty="0">
                <a:solidFill>
                  <a:srgbClr val="133C74"/>
                </a:solidFill>
                <a:latin typeface="Arial"/>
                <a:cs typeface="Arial"/>
              </a:rPr>
              <a:t>/AI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217029" y="4111853"/>
            <a:ext cx="4718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133C74"/>
                </a:solidFill>
                <a:latin typeface="Arial"/>
                <a:cs typeface="Arial"/>
              </a:rPr>
              <a:t>Anal</a:t>
            </a:r>
            <a:r>
              <a:rPr sz="900" spc="-10" dirty="0">
                <a:solidFill>
                  <a:srgbClr val="133C74"/>
                </a:solidFill>
                <a:latin typeface="Arial"/>
                <a:cs typeface="Arial"/>
              </a:rPr>
              <a:t>y</a:t>
            </a:r>
            <a:r>
              <a:rPr sz="900" dirty="0">
                <a:solidFill>
                  <a:srgbClr val="133C74"/>
                </a:solidFill>
                <a:latin typeface="Arial"/>
                <a:cs typeface="Arial"/>
              </a:rPr>
              <a:t>t</a:t>
            </a:r>
            <a:r>
              <a:rPr sz="900" spc="5" dirty="0">
                <a:solidFill>
                  <a:srgbClr val="133C74"/>
                </a:solidFill>
                <a:latin typeface="Arial"/>
                <a:cs typeface="Arial"/>
              </a:rPr>
              <a:t>ic</a:t>
            </a:r>
            <a:r>
              <a:rPr sz="900" dirty="0">
                <a:solidFill>
                  <a:srgbClr val="133C74"/>
                </a:solidFill>
                <a:latin typeface="Arial"/>
                <a:cs typeface="Arial"/>
              </a:rPr>
              <a:t>s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234428" y="2770632"/>
            <a:ext cx="425196" cy="4907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135368" y="3608832"/>
            <a:ext cx="589787" cy="58826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176516" y="1921764"/>
            <a:ext cx="557783" cy="5410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205352" y="1900173"/>
            <a:ext cx="2506345" cy="1611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7940" algn="ctr">
              <a:lnSpc>
                <a:spcPct val="100000"/>
              </a:lnSpc>
              <a:spcBef>
                <a:spcPts val="100"/>
              </a:spcBef>
            </a:pPr>
            <a:r>
              <a:rPr sz="4800" b="1" spc="-10" dirty="0">
                <a:solidFill>
                  <a:srgbClr val="133C74"/>
                </a:solidFill>
                <a:latin typeface="Arial"/>
                <a:cs typeface="Arial"/>
              </a:rPr>
              <a:t>80%</a:t>
            </a:r>
            <a:endParaRPr sz="4800">
              <a:latin typeface="Arial"/>
              <a:cs typeface="Arial"/>
            </a:endParaRPr>
          </a:p>
          <a:p>
            <a:pPr marL="12700" marR="5080" indent="-1270" algn="ctr">
              <a:lnSpc>
                <a:spcPct val="100000"/>
              </a:lnSpc>
              <a:spcBef>
                <a:spcPts val="2405"/>
              </a:spcBef>
            </a:pPr>
            <a:r>
              <a:rPr sz="1200" dirty="0">
                <a:solidFill>
                  <a:srgbClr val="16498E"/>
                </a:solidFill>
                <a:latin typeface="Arial"/>
                <a:cs typeface="Arial"/>
              </a:rPr>
              <a:t>“It’s </a:t>
            </a:r>
            <a:r>
              <a:rPr sz="1200" spc="-5" dirty="0">
                <a:solidFill>
                  <a:srgbClr val="16498E"/>
                </a:solidFill>
                <a:latin typeface="Arial"/>
                <a:cs typeface="Arial"/>
              </a:rPr>
              <a:t>impossible </a:t>
            </a:r>
            <a:r>
              <a:rPr sz="1200" dirty="0">
                <a:solidFill>
                  <a:srgbClr val="16498E"/>
                </a:solidFill>
                <a:latin typeface="Arial"/>
                <a:cs typeface="Arial"/>
              </a:rPr>
              <a:t>to </a:t>
            </a:r>
            <a:r>
              <a:rPr sz="1200" spc="-5" dirty="0">
                <a:solidFill>
                  <a:srgbClr val="16498E"/>
                </a:solidFill>
                <a:latin typeface="Arial"/>
                <a:cs typeface="Arial"/>
              </a:rPr>
              <a:t>overstress this:  80% </a:t>
            </a:r>
            <a:r>
              <a:rPr sz="1200" dirty="0">
                <a:solidFill>
                  <a:srgbClr val="16498E"/>
                </a:solidFill>
                <a:latin typeface="Arial"/>
                <a:cs typeface="Arial"/>
              </a:rPr>
              <a:t>of the </a:t>
            </a:r>
            <a:r>
              <a:rPr sz="1200" spc="-5" dirty="0">
                <a:solidFill>
                  <a:srgbClr val="16498E"/>
                </a:solidFill>
                <a:latin typeface="Arial"/>
                <a:cs typeface="Arial"/>
              </a:rPr>
              <a:t>work </a:t>
            </a:r>
            <a:r>
              <a:rPr sz="1200" b="1" dirty="0">
                <a:solidFill>
                  <a:srgbClr val="16498E"/>
                </a:solidFill>
                <a:latin typeface="Arial"/>
                <a:cs typeface="Arial"/>
              </a:rPr>
              <a:t>in any data</a:t>
            </a:r>
            <a:r>
              <a:rPr sz="1200" b="1" spc="-85" dirty="0">
                <a:solidFill>
                  <a:srgbClr val="16498E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16498E"/>
                </a:solidFill>
                <a:latin typeface="Arial"/>
                <a:cs typeface="Arial"/>
              </a:rPr>
              <a:t>project  </a:t>
            </a:r>
            <a:r>
              <a:rPr sz="1200" spc="-5" dirty="0">
                <a:solidFill>
                  <a:srgbClr val="16498E"/>
                </a:solidFill>
                <a:latin typeface="Arial"/>
                <a:cs typeface="Arial"/>
              </a:rPr>
              <a:t>is in cleaning </a:t>
            </a:r>
            <a:r>
              <a:rPr sz="1200" dirty="0">
                <a:solidFill>
                  <a:srgbClr val="16498E"/>
                </a:solidFill>
                <a:latin typeface="Arial"/>
                <a:cs typeface="Arial"/>
              </a:rPr>
              <a:t>the</a:t>
            </a:r>
            <a:r>
              <a:rPr sz="1200" spc="-70" dirty="0">
                <a:solidFill>
                  <a:srgbClr val="16498E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6498E"/>
                </a:solidFill>
                <a:latin typeface="Arial"/>
                <a:cs typeface="Arial"/>
              </a:rPr>
              <a:t>data.”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005708" y="3647947"/>
            <a:ext cx="290639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dirty="0">
                <a:solidFill>
                  <a:srgbClr val="16498E"/>
                </a:solidFill>
                <a:latin typeface="Arial"/>
                <a:cs typeface="Arial"/>
              </a:rPr>
              <a:t>— </a:t>
            </a:r>
            <a:r>
              <a:rPr sz="800" b="1" spc="-5" dirty="0">
                <a:solidFill>
                  <a:srgbClr val="16498E"/>
                </a:solidFill>
                <a:latin typeface="Arial"/>
                <a:cs typeface="Arial"/>
              </a:rPr>
              <a:t>DJ </a:t>
            </a:r>
            <a:r>
              <a:rPr sz="800" b="1" dirty="0">
                <a:solidFill>
                  <a:srgbClr val="16498E"/>
                </a:solidFill>
                <a:latin typeface="Arial"/>
                <a:cs typeface="Arial"/>
              </a:rPr>
              <a:t>Patil, Former Chief </a:t>
            </a:r>
            <a:r>
              <a:rPr sz="800" b="1" spc="-5" dirty="0">
                <a:solidFill>
                  <a:srgbClr val="16498E"/>
                </a:solidFill>
                <a:latin typeface="Arial"/>
                <a:cs typeface="Arial"/>
              </a:rPr>
              <a:t>Data Scientist </a:t>
            </a:r>
            <a:r>
              <a:rPr sz="800" b="1" dirty="0">
                <a:solidFill>
                  <a:srgbClr val="16498E"/>
                </a:solidFill>
                <a:latin typeface="Arial"/>
                <a:cs typeface="Arial"/>
              </a:rPr>
              <a:t>of the United</a:t>
            </a:r>
            <a:r>
              <a:rPr sz="800" b="1" spc="-15" dirty="0">
                <a:solidFill>
                  <a:srgbClr val="16498E"/>
                </a:solidFill>
                <a:latin typeface="Arial"/>
                <a:cs typeface="Arial"/>
              </a:rPr>
              <a:t> </a:t>
            </a:r>
            <a:r>
              <a:rPr sz="800" b="1" spc="-5" dirty="0">
                <a:solidFill>
                  <a:srgbClr val="16498E"/>
                </a:solidFill>
                <a:latin typeface="Arial"/>
                <a:cs typeface="Arial"/>
              </a:rPr>
              <a:t>States</a:t>
            </a:r>
            <a:endParaRPr sz="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24992" y="4902504"/>
            <a:ext cx="128143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33 </a:t>
            </a:r>
            <a:r>
              <a:rPr sz="700" spc="-5" dirty="0">
                <a:solidFill>
                  <a:srgbClr val="8A8A8A"/>
                </a:solidFill>
                <a:latin typeface="Arial"/>
                <a:cs typeface="Arial"/>
              </a:rPr>
              <a:t>Proprietary &amp; Confidential.</a:t>
            </a:r>
            <a:endParaRPr sz="700">
              <a:latin typeface="Arial"/>
              <a:cs typeface="Arial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459740" y="378968"/>
            <a:ext cx="59721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272829"/>
                </a:solidFill>
              </a:rPr>
              <a:t>What is Biggest Challenge in Streamlining</a:t>
            </a:r>
            <a:r>
              <a:rPr sz="2000" spc="-105" dirty="0">
                <a:solidFill>
                  <a:srgbClr val="272829"/>
                </a:solidFill>
              </a:rPr>
              <a:t> </a:t>
            </a:r>
            <a:r>
              <a:rPr sz="2000" dirty="0">
                <a:solidFill>
                  <a:srgbClr val="272829"/>
                </a:solidFill>
              </a:rPr>
              <a:t>DataOps?</a:t>
            </a:r>
            <a:endParaRPr sz="2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49768" y="4898135"/>
            <a:ext cx="743712" cy="137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89191" y="1799844"/>
            <a:ext cx="1925320" cy="2786380"/>
          </a:xfrm>
          <a:custGeom>
            <a:avLst/>
            <a:gdLst/>
            <a:ahLst/>
            <a:cxnLst/>
            <a:rect l="l" t="t" r="r" b="b"/>
            <a:pathLst>
              <a:path w="1925320" h="2786379">
                <a:moveTo>
                  <a:pt x="0" y="2785871"/>
                </a:moveTo>
                <a:lnTo>
                  <a:pt x="1924812" y="2785871"/>
                </a:lnTo>
                <a:lnTo>
                  <a:pt x="1924812" y="0"/>
                </a:lnTo>
                <a:lnTo>
                  <a:pt x="0" y="0"/>
                </a:lnTo>
                <a:lnTo>
                  <a:pt x="0" y="27858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89191" y="1107947"/>
            <a:ext cx="1925320" cy="3477895"/>
          </a:xfrm>
          <a:custGeom>
            <a:avLst/>
            <a:gdLst/>
            <a:ahLst/>
            <a:cxnLst/>
            <a:rect l="l" t="t" r="r" b="b"/>
            <a:pathLst>
              <a:path w="1925320" h="3477895">
                <a:moveTo>
                  <a:pt x="0" y="3477767"/>
                </a:moveTo>
                <a:lnTo>
                  <a:pt x="1924812" y="3477767"/>
                </a:lnTo>
                <a:lnTo>
                  <a:pt x="1924812" y="0"/>
                </a:lnTo>
                <a:lnTo>
                  <a:pt x="0" y="0"/>
                </a:lnTo>
                <a:lnTo>
                  <a:pt x="0" y="3477767"/>
                </a:lnTo>
                <a:close/>
              </a:path>
            </a:pathLst>
          </a:custGeom>
          <a:ln w="9144">
            <a:solidFill>
              <a:srgbClr val="1557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89191" y="1107947"/>
            <a:ext cx="1925320" cy="692150"/>
          </a:xfrm>
          <a:custGeom>
            <a:avLst/>
            <a:gdLst/>
            <a:ahLst/>
            <a:cxnLst/>
            <a:rect l="l" t="t" r="r" b="b"/>
            <a:pathLst>
              <a:path w="1925320" h="692150">
                <a:moveTo>
                  <a:pt x="0" y="691896"/>
                </a:moveTo>
                <a:lnTo>
                  <a:pt x="1924812" y="691896"/>
                </a:lnTo>
                <a:lnTo>
                  <a:pt x="1924812" y="0"/>
                </a:lnTo>
                <a:lnTo>
                  <a:pt x="0" y="0"/>
                </a:lnTo>
                <a:lnTo>
                  <a:pt x="0" y="691896"/>
                </a:lnTo>
                <a:close/>
              </a:path>
            </a:pathLst>
          </a:custGeom>
          <a:solidFill>
            <a:srgbClr val="133C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493764" y="1112519"/>
            <a:ext cx="1915795" cy="687705"/>
          </a:xfrm>
          <a:prstGeom prst="rect">
            <a:avLst/>
          </a:prstGeom>
          <a:solidFill>
            <a:srgbClr val="133C74"/>
          </a:solidFill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Times New Roman"/>
              <a:cs typeface="Times New Roman"/>
            </a:endParaRPr>
          </a:p>
          <a:p>
            <a:pPr marL="617855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50431" y="2457450"/>
            <a:ext cx="14255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133C74"/>
                </a:solidFill>
                <a:latin typeface="Arial"/>
                <a:cs typeface="Arial"/>
              </a:rPr>
              <a:t>Enterprise Data</a:t>
            </a:r>
            <a:r>
              <a:rPr sz="900" spc="-110" dirty="0">
                <a:solidFill>
                  <a:srgbClr val="133C74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133C74"/>
                </a:solidFill>
                <a:latin typeface="Arial"/>
                <a:cs typeface="Arial"/>
              </a:rPr>
              <a:t>Warehouse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81620" y="3287014"/>
            <a:ext cx="1206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133C74"/>
                </a:solidFill>
                <a:latin typeface="Arial"/>
                <a:cs typeface="Arial"/>
              </a:rPr>
              <a:t>AI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09181" y="4106062"/>
            <a:ext cx="10883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133C74"/>
                </a:solidFill>
                <a:latin typeface="Arial"/>
                <a:cs typeface="Arial"/>
              </a:rPr>
              <a:t>Business</a:t>
            </a:r>
            <a:r>
              <a:rPr sz="900" spc="-55" dirty="0">
                <a:solidFill>
                  <a:srgbClr val="133C74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133C74"/>
                </a:solidFill>
                <a:latin typeface="Arial"/>
                <a:cs typeface="Arial"/>
              </a:rPr>
              <a:t>Intelligence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234428" y="2766060"/>
            <a:ext cx="425196" cy="4907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135368" y="3602735"/>
            <a:ext cx="589787" cy="5882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76516" y="1915667"/>
            <a:ext cx="557783" cy="5410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84932" y="1226819"/>
            <a:ext cx="3061716" cy="30297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24992" y="4922316"/>
            <a:ext cx="98933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34315" algn="l"/>
              </a:tabLst>
            </a:pPr>
            <a:r>
              <a:rPr sz="600" spc="-5" dirty="0">
                <a:solidFill>
                  <a:srgbClr val="585858"/>
                </a:solidFill>
                <a:latin typeface="Arial"/>
                <a:cs typeface="Arial"/>
              </a:rPr>
              <a:t>34	</a:t>
            </a:r>
            <a:r>
              <a:rPr sz="750" baseline="5555" dirty="0">
                <a:solidFill>
                  <a:srgbClr val="8A8A8A"/>
                </a:solidFill>
                <a:latin typeface="Arial"/>
                <a:cs typeface="Arial"/>
              </a:rPr>
              <a:t>Proprietary &amp;</a:t>
            </a:r>
            <a:r>
              <a:rPr sz="750" spc="-157" baseline="5555" dirty="0">
                <a:solidFill>
                  <a:srgbClr val="8A8A8A"/>
                </a:solidFill>
                <a:latin typeface="Arial"/>
                <a:cs typeface="Arial"/>
              </a:rPr>
              <a:t> </a:t>
            </a:r>
            <a:r>
              <a:rPr sz="750" baseline="5555" dirty="0">
                <a:solidFill>
                  <a:srgbClr val="8A8A8A"/>
                </a:solidFill>
                <a:latin typeface="Arial"/>
                <a:cs typeface="Arial"/>
              </a:rPr>
              <a:t>Confidential.</a:t>
            </a:r>
            <a:endParaRPr sz="750" baseline="5555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58998" y="3319094"/>
            <a:ext cx="67437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133C74"/>
                </a:solidFill>
                <a:latin typeface="Arial"/>
                <a:cs typeface="Arial"/>
              </a:rPr>
              <a:t>Data</a:t>
            </a:r>
            <a:r>
              <a:rPr sz="900" spc="-65" dirty="0">
                <a:solidFill>
                  <a:srgbClr val="133C74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133C74"/>
                </a:solidFill>
                <a:latin typeface="Arial"/>
                <a:cs typeface="Arial"/>
              </a:rPr>
              <a:t>Analyst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50538" y="3319094"/>
            <a:ext cx="75819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133C74"/>
                </a:solidFill>
                <a:latin typeface="Arial"/>
                <a:cs typeface="Arial"/>
              </a:rPr>
              <a:t>Data</a:t>
            </a:r>
            <a:r>
              <a:rPr sz="900" spc="-60" dirty="0">
                <a:solidFill>
                  <a:srgbClr val="133C74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133C74"/>
                </a:solidFill>
                <a:latin typeface="Arial"/>
                <a:cs typeface="Arial"/>
              </a:rPr>
              <a:t>Engineer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020183" y="3319094"/>
            <a:ext cx="73342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133C74"/>
                </a:solidFill>
                <a:latin typeface="Arial"/>
                <a:cs typeface="Arial"/>
              </a:rPr>
              <a:t>Data</a:t>
            </a:r>
            <a:r>
              <a:rPr sz="900" spc="-60" dirty="0">
                <a:solidFill>
                  <a:srgbClr val="133C74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133C74"/>
                </a:solidFill>
                <a:latin typeface="Arial"/>
                <a:cs typeface="Arial"/>
              </a:rPr>
              <a:t>Scientist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821679" y="2267711"/>
            <a:ext cx="914400" cy="763905"/>
          </a:xfrm>
          <a:custGeom>
            <a:avLst/>
            <a:gdLst/>
            <a:ahLst/>
            <a:cxnLst/>
            <a:rect l="l" t="t" r="r" b="b"/>
            <a:pathLst>
              <a:path w="914400" h="763905">
                <a:moveTo>
                  <a:pt x="532638" y="0"/>
                </a:moveTo>
                <a:lnTo>
                  <a:pt x="532638" y="190881"/>
                </a:lnTo>
                <a:lnTo>
                  <a:pt x="0" y="190881"/>
                </a:lnTo>
                <a:lnTo>
                  <a:pt x="0" y="572643"/>
                </a:lnTo>
                <a:lnTo>
                  <a:pt x="532638" y="572643"/>
                </a:lnTo>
                <a:lnTo>
                  <a:pt x="532638" y="763524"/>
                </a:lnTo>
                <a:lnTo>
                  <a:pt x="914400" y="381762"/>
                </a:lnTo>
                <a:lnTo>
                  <a:pt x="5326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21679" y="2267711"/>
            <a:ext cx="914400" cy="763905"/>
          </a:xfrm>
          <a:custGeom>
            <a:avLst/>
            <a:gdLst/>
            <a:ahLst/>
            <a:cxnLst/>
            <a:rect l="l" t="t" r="r" b="b"/>
            <a:pathLst>
              <a:path w="914400" h="763905">
                <a:moveTo>
                  <a:pt x="0" y="190881"/>
                </a:moveTo>
                <a:lnTo>
                  <a:pt x="532638" y="190881"/>
                </a:lnTo>
                <a:lnTo>
                  <a:pt x="532638" y="0"/>
                </a:lnTo>
                <a:lnTo>
                  <a:pt x="914400" y="381762"/>
                </a:lnTo>
                <a:lnTo>
                  <a:pt x="532638" y="763524"/>
                </a:lnTo>
                <a:lnTo>
                  <a:pt x="532638" y="572643"/>
                </a:lnTo>
                <a:lnTo>
                  <a:pt x="0" y="572643"/>
                </a:lnTo>
                <a:lnTo>
                  <a:pt x="0" y="190881"/>
                </a:lnTo>
                <a:close/>
              </a:path>
            </a:pathLst>
          </a:custGeom>
          <a:ln w="9143">
            <a:solidFill>
              <a:srgbClr val="16498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117591" y="2267711"/>
            <a:ext cx="914400" cy="763905"/>
          </a:xfrm>
          <a:custGeom>
            <a:avLst/>
            <a:gdLst/>
            <a:ahLst/>
            <a:cxnLst/>
            <a:rect l="l" t="t" r="r" b="b"/>
            <a:pathLst>
              <a:path w="914400" h="763905">
                <a:moveTo>
                  <a:pt x="532638" y="0"/>
                </a:moveTo>
                <a:lnTo>
                  <a:pt x="532638" y="190881"/>
                </a:lnTo>
                <a:lnTo>
                  <a:pt x="0" y="190881"/>
                </a:lnTo>
                <a:lnTo>
                  <a:pt x="0" y="572643"/>
                </a:lnTo>
                <a:lnTo>
                  <a:pt x="532638" y="572643"/>
                </a:lnTo>
                <a:lnTo>
                  <a:pt x="532638" y="763524"/>
                </a:lnTo>
                <a:lnTo>
                  <a:pt x="914400" y="381762"/>
                </a:lnTo>
                <a:lnTo>
                  <a:pt x="5326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17591" y="2267711"/>
            <a:ext cx="914400" cy="763905"/>
          </a:xfrm>
          <a:custGeom>
            <a:avLst/>
            <a:gdLst/>
            <a:ahLst/>
            <a:cxnLst/>
            <a:rect l="l" t="t" r="r" b="b"/>
            <a:pathLst>
              <a:path w="914400" h="763905">
                <a:moveTo>
                  <a:pt x="0" y="190881"/>
                </a:moveTo>
                <a:lnTo>
                  <a:pt x="532638" y="190881"/>
                </a:lnTo>
                <a:lnTo>
                  <a:pt x="532638" y="0"/>
                </a:lnTo>
                <a:lnTo>
                  <a:pt x="914400" y="381762"/>
                </a:lnTo>
                <a:lnTo>
                  <a:pt x="532638" y="763524"/>
                </a:lnTo>
                <a:lnTo>
                  <a:pt x="532638" y="572643"/>
                </a:lnTo>
                <a:lnTo>
                  <a:pt x="0" y="572643"/>
                </a:lnTo>
                <a:lnTo>
                  <a:pt x="0" y="190881"/>
                </a:lnTo>
                <a:close/>
              </a:path>
            </a:pathLst>
          </a:custGeom>
          <a:ln w="9143">
            <a:solidFill>
              <a:srgbClr val="16498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415028" y="2267711"/>
            <a:ext cx="914400" cy="763905"/>
          </a:xfrm>
          <a:custGeom>
            <a:avLst/>
            <a:gdLst/>
            <a:ahLst/>
            <a:cxnLst/>
            <a:rect l="l" t="t" r="r" b="b"/>
            <a:pathLst>
              <a:path w="914400" h="763905">
                <a:moveTo>
                  <a:pt x="532638" y="0"/>
                </a:moveTo>
                <a:lnTo>
                  <a:pt x="532638" y="190881"/>
                </a:lnTo>
                <a:lnTo>
                  <a:pt x="0" y="190881"/>
                </a:lnTo>
                <a:lnTo>
                  <a:pt x="0" y="572643"/>
                </a:lnTo>
                <a:lnTo>
                  <a:pt x="532638" y="572643"/>
                </a:lnTo>
                <a:lnTo>
                  <a:pt x="532638" y="763524"/>
                </a:lnTo>
                <a:lnTo>
                  <a:pt x="914400" y="381762"/>
                </a:lnTo>
                <a:lnTo>
                  <a:pt x="5326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415028" y="2267711"/>
            <a:ext cx="914400" cy="763905"/>
          </a:xfrm>
          <a:custGeom>
            <a:avLst/>
            <a:gdLst/>
            <a:ahLst/>
            <a:cxnLst/>
            <a:rect l="l" t="t" r="r" b="b"/>
            <a:pathLst>
              <a:path w="914400" h="763905">
                <a:moveTo>
                  <a:pt x="0" y="190881"/>
                </a:moveTo>
                <a:lnTo>
                  <a:pt x="532638" y="190881"/>
                </a:lnTo>
                <a:lnTo>
                  <a:pt x="532638" y="0"/>
                </a:lnTo>
                <a:lnTo>
                  <a:pt x="914400" y="381762"/>
                </a:lnTo>
                <a:lnTo>
                  <a:pt x="532638" y="763524"/>
                </a:lnTo>
                <a:lnTo>
                  <a:pt x="532638" y="572643"/>
                </a:lnTo>
                <a:lnTo>
                  <a:pt x="0" y="572643"/>
                </a:lnTo>
                <a:lnTo>
                  <a:pt x="0" y="190881"/>
                </a:lnTo>
                <a:close/>
              </a:path>
            </a:pathLst>
          </a:custGeom>
          <a:ln w="9143">
            <a:solidFill>
              <a:srgbClr val="3B82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10940" y="2267711"/>
            <a:ext cx="914400" cy="763905"/>
          </a:xfrm>
          <a:custGeom>
            <a:avLst/>
            <a:gdLst/>
            <a:ahLst/>
            <a:cxnLst/>
            <a:rect l="l" t="t" r="r" b="b"/>
            <a:pathLst>
              <a:path w="914400" h="763905">
                <a:moveTo>
                  <a:pt x="532638" y="0"/>
                </a:moveTo>
                <a:lnTo>
                  <a:pt x="532638" y="190881"/>
                </a:lnTo>
                <a:lnTo>
                  <a:pt x="0" y="190881"/>
                </a:lnTo>
                <a:lnTo>
                  <a:pt x="0" y="572643"/>
                </a:lnTo>
                <a:lnTo>
                  <a:pt x="532638" y="572643"/>
                </a:lnTo>
                <a:lnTo>
                  <a:pt x="532638" y="763524"/>
                </a:lnTo>
                <a:lnTo>
                  <a:pt x="914400" y="381762"/>
                </a:lnTo>
                <a:lnTo>
                  <a:pt x="5326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710940" y="2267711"/>
            <a:ext cx="914400" cy="763905"/>
          </a:xfrm>
          <a:custGeom>
            <a:avLst/>
            <a:gdLst/>
            <a:ahLst/>
            <a:cxnLst/>
            <a:rect l="l" t="t" r="r" b="b"/>
            <a:pathLst>
              <a:path w="914400" h="763905">
                <a:moveTo>
                  <a:pt x="0" y="190881"/>
                </a:moveTo>
                <a:lnTo>
                  <a:pt x="532638" y="190881"/>
                </a:lnTo>
                <a:lnTo>
                  <a:pt x="532638" y="0"/>
                </a:lnTo>
                <a:lnTo>
                  <a:pt x="914400" y="381762"/>
                </a:lnTo>
                <a:lnTo>
                  <a:pt x="532638" y="763524"/>
                </a:lnTo>
                <a:lnTo>
                  <a:pt x="532638" y="572643"/>
                </a:lnTo>
                <a:lnTo>
                  <a:pt x="0" y="572643"/>
                </a:lnTo>
                <a:lnTo>
                  <a:pt x="0" y="190881"/>
                </a:lnTo>
                <a:close/>
              </a:path>
            </a:pathLst>
          </a:custGeom>
          <a:ln w="9143">
            <a:solidFill>
              <a:srgbClr val="6EAD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008376" y="2267711"/>
            <a:ext cx="914400" cy="763905"/>
          </a:xfrm>
          <a:custGeom>
            <a:avLst/>
            <a:gdLst/>
            <a:ahLst/>
            <a:cxnLst/>
            <a:rect l="l" t="t" r="r" b="b"/>
            <a:pathLst>
              <a:path w="914400" h="763905">
                <a:moveTo>
                  <a:pt x="532638" y="0"/>
                </a:moveTo>
                <a:lnTo>
                  <a:pt x="532638" y="190881"/>
                </a:lnTo>
                <a:lnTo>
                  <a:pt x="0" y="190881"/>
                </a:lnTo>
                <a:lnTo>
                  <a:pt x="0" y="572643"/>
                </a:lnTo>
                <a:lnTo>
                  <a:pt x="532638" y="572643"/>
                </a:lnTo>
                <a:lnTo>
                  <a:pt x="532638" y="763524"/>
                </a:lnTo>
                <a:lnTo>
                  <a:pt x="914400" y="381762"/>
                </a:lnTo>
                <a:lnTo>
                  <a:pt x="5326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008376" y="2267711"/>
            <a:ext cx="914400" cy="763905"/>
          </a:xfrm>
          <a:custGeom>
            <a:avLst/>
            <a:gdLst/>
            <a:ahLst/>
            <a:cxnLst/>
            <a:rect l="l" t="t" r="r" b="b"/>
            <a:pathLst>
              <a:path w="914400" h="763905">
                <a:moveTo>
                  <a:pt x="0" y="190881"/>
                </a:moveTo>
                <a:lnTo>
                  <a:pt x="532638" y="190881"/>
                </a:lnTo>
                <a:lnTo>
                  <a:pt x="532638" y="0"/>
                </a:lnTo>
                <a:lnTo>
                  <a:pt x="914400" y="381762"/>
                </a:lnTo>
                <a:lnTo>
                  <a:pt x="532638" y="763524"/>
                </a:lnTo>
                <a:lnTo>
                  <a:pt x="532638" y="572643"/>
                </a:lnTo>
                <a:lnTo>
                  <a:pt x="0" y="572643"/>
                </a:lnTo>
                <a:lnTo>
                  <a:pt x="0" y="190881"/>
                </a:lnTo>
                <a:close/>
              </a:path>
            </a:pathLst>
          </a:custGeom>
          <a:ln w="9143">
            <a:solidFill>
              <a:srgbClr val="6EAD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304288" y="2267711"/>
            <a:ext cx="914400" cy="763905"/>
          </a:xfrm>
          <a:custGeom>
            <a:avLst/>
            <a:gdLst/>
            <a:ahLst/>
            <a:cxnLst/>
            <a:rect l="l" t="t" r="r" b="b"/>
            <a:pathLst>
              <a:path w="914400" h="763905">
                <a:moveTo>
                  <a:pt x="532638" y="0"/>
                </a:moveTo>
                <a:lnTo>
                  <a:pt x="532638" y="190881"/>
                </a:lnTo>
                <a:lnTo>
                  <a:pt x="0" y="190881"/>
                </a:lnTo>
                <a:lnTo>
                  <a:pt x="0" y="572643"/>
                </a:lnTo>
                <a:lnTo>
                  <a:pt x="532638" y="572643"/>
                </a:lnTo>
                <a:lnTo>
                  <a:pt x="532638" y="763524"/>
                </a:lnTo>
                <a:lnTo>
                  <a:pt x="914400" y="381762"/>
                </a:lnTo>
                <a:lnTo>
                  <a:pt x="5326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304288" y="2267711"/>
            <a:ext cx="914400" cy="763905"/>
          </a:xfrm>
          <a:custGeom>
            <a:avLst/>
            <a:gdLst/>
            <a:ahLst/>
            <a:cxnLst/>
            <a:rect l="l" t="t" r="r" b="b"/>
            <a:pathLst>
              <a:path w="914400" h="763905">
                <a:moveTo>
                  <a:pt x="0" y="190881"/>
                </a:moveTo>
                <a:lnTo>
                  <a:pt x="532638" y="190881"/>
                </a:lnTo>
                <a:lnTo>
                  <a:pt x="532638" y="0"/>
                </a:lnTo>
                <a:lnTo>
                  <a:pt x="914400" y="381762"/>
                </a:lnTo>
                <a:lnTo>
                  <a:pt x="532638" y="763524"/>
                </a:lnTo>
                <a:lnTo>
                  <a:pt x="532638" y="572643"/>
                </a:lnTo>
                <a:lnTo>
                  <a:pt x="0" y="572643"/>
                </a:lnTo>
                <a:lnTo>
                  <a:pt x="0" y="190881"/>
                </a:lnTo>
                <a:close/>
              </a:path>
            </a:pathLst>
          </a:custGeom>
          <a:ln w="9143">
            <a:solidFill>
              <a:srgbClr val="6EAD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354192" y="2547873"/>
            <a:ext cx="5778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133C74"/>
                </a:solidFill>
                <a:latin typeface="Arial"/>
                <a:cs typeface="Arial"/>
              </a:rPr>
              <a:t>Validating</a:t>
            </a:r>
            <a:endParaRPr sz="10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441829" y="2547873"/>
            <a:ext cx="203136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133C74"/>
                </a:solidFill>
                <a:latin typeface="Arial"/>
                <a:cs typeface="Arial"/>
              </a:rPr>
              <a:t>Discovering Structuring</a:t>
            </a:r>
            <a:r>
              <a:rPr sz="1000" spc="175" dirty="0">
                <a:solidFill>
                  <a:srgbClr val="133C74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133C74"/>
                </a:solidFill>
                <a:latin typeface="Arial"/>
                <a:cs typeface="Arial"/>
              </a:rPr>
              <a:t>Cleaning</a:t>
            </a:r>
            <a:endParaRPr sz="10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646167" y="2547873"/>
            <a:ext cx="5518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133C74"/>
                </a:solidFill>
                <a:latin typeface="Arial"/>
                <a:cs typeface="Arial"/>
              </a:rPr>
              <a:t>E</a:t>
            </a:r>
            <a:r>
              <a:rPr sz="1000" spc="-5" dirty="0">
                <a:solidFill>
                  <a:srgbClr val="133C74"/>
                </a:solidFill>
                <a:latin typeface="Arial"/>
                <a:cs typeface="Arial"/>
              </a:rPr>
              <a:t>nrich</a:t>
            </a:r>
            <a:r>
              <a:rPr sz="1000" spc="-15" dirty="0">
                <a:solidFill>
                  <a:srgbClr val="133C74"/>
                </a:solidFill>
                <a:latin typeface="Arial"/>
                <a:cs typeface="Arial"/>
              </a:rPr>
              <a:t>i</a:t>
            </a:r>
            <a:r>
              <a:rPr sz="1000" spc="-5" dirty="0">
                <a:solidFill>
                  <a:srgbClr val="133C74"/>
                </a:solidFill>
                <a:latin typeface="Arial"/>
                <a:cs typeface="Arial"/>
              </a:rPr>
              <a:t>ng</a:t>
            </a:r>
            <a:endParaRPr sz="10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046089" y="2540000"/>
            <a:ext cx="5822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133C74"/>
                </a:solidFill>
                <a:latin typeface="Arial"/>
                <a:cs typeface="Arial"/>
              </a:rPr>
              <a:t>Dep</a:t>
            </a:r>
            <a:r>
              <a:rPr sz="1000" spc="-15" dirty="0">
                <a:solidFill>
                  <a:srgbClr val="133C74"/>
                </a:solidFill>
                <a:latin typeface="Arial"/>
                <a:cs typeface="Arial"/>
              </a:rPr>
              <a:t>l</a:t>
            </a:r>
            <a:r>
              <a:rPr sz="1000" spc="-5" dirty="0">
                <a:solidFill>
                  <a:srgbClr val="133C74"/>
                </a:solidFill>
                <a:latin typeface="Arial"/>
                <a:cs typeface="Arial"/>
              </a:rPr>
              <a:t>o</a:t>
            </a:r>
            <a:r>
              <a:rPr sz="1000" spc="-40" dirty="0">
                <a:solidFill>
                  <a:srgbClr val="133C74"/>
                </a:solidFill>
                <a:latin typeface="Arial"/>
                <a:cs typeface="Arial"/>
              </a:rPr>
              <a:t>y</a:t>
            </a:r>
            <a:r>
              <a:rPr sz="1000" spc="-10" dirty="0">
                <a:solidFill>
                  <a:srgbClr val="133C74"/>
                </a:solidFill>
                <a:latin typeface="Arial"/>
                <a:cs typeface="Arial"/>
              </a:rPr>
              <a:t>i</a:t>
            </a:r>
            <a:r>
              <a:rPr sz="1000" spc="-5" dirty="0">
                <a:solidFill>
                  <a:srgbClr val="133C74"/>
                </a:solidFill>
                <a:latin typeface="Arial"/>
                <a:cs typeface="Arial"/>
              </a:rPr>
              <a:t>ng</a:t>
            </a:r>
            <a:endParaRPr sz="10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29768" y="1799844"/>
            <a:ext cx="1923414" cy="2786380"/>
          </a:xfrm>
          <a:custGeom>
            <a:avLst/>
            <a:gdLst/>
            <a:ahLst/>
            <a:cxnLst/>
            <a:rect l="l" t="t" r="r" b="b"/>
            <a:pathLst>
              <a:path w="1923414" h="2786379">
                <a:moveTo>
                  <a:pt x="0" y="2785871"/>
                </a:moveTo>
                <a:lnTo>
                  <a:pt x="1923288" y="2785871"/>
                </a:lnTo>
                <a:lnTo>
                  <a:pt x="1923288" y="0"/>
                </a:lnTo>
                <a:lnTo>
                  <a:pt x="0" y="0"/>
                </a:lnTo>
                <a:lnTo>
                  <a:pt x="0" y="27858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29768" y="1107947"/>
            <a:ext cx="1923414" cy="3477895"/>
          </a:xfrm>
          <a:custGeom>
            <a:avLst/>
            <a:gdLst/>
            <a:ahLst/>
            <a:cxnLst/>
            <a:rect l="l" t="t" r="r" b="b"/>
            <a:pathLst>
              <a:path w="1923414" h="3477895">
                <a:moveTo>
                  <a:pt x="0" y="3477767"/>
                </a:moveTo>
                <a:lnTo>
                  <a:pt x="1923288" y="3477767"/>
                </a:lnTo>
                <a:lnTo>
                  <a:pt x="1923288" y="0"/>
                </a:lnTo>
                <a:lnTo>
                  <a:pt x="0" y="0"/>
                </a:lnTo>
                <a:lnTo>
                  <a:pt x="0" y="3477767"/>
                </a:lnTo>
                <a:close/>
              </a:path>
            </a:pathLst>
          </a:custGeom>
          <a:ln w="9143">
            <a:solidFill>
              <a:srgbClr val="1557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29768" y="1107947"/>
            <a:ext cx="1923414" cy="692150"/>
          </a:xfrm>
          <a:custGeom>
            <a:avLst/>
            <a:gdLst/>
            <a:ahLst/>
            <a:cxnLst/>
            <a:rect l="l" t="t" r="r" b="b"/>
            <a:pathLst>
              <a:path w="1923414" h="692150">
                <a:moveTo>
                  <a:pt x="0" y="691896"/>
                </a:moveTo>
                <a:lnTo>
                  <a:pt x="1923288" y="691896"/>
                </a:lnTo>
                <a:lnTo>
                  <a:pt x="1923288" y="0"/>
                </a:lnTo>
                <a:lnTo>
                  <a:pt x="0" y="0"/>
                </a:lnTo>
                <a:lnTo>
                  <a:pt x="0" y="691896"/>
                </a:lnTo>
                <a:close/>
              </a:path>
            </a:pathLst>
          </a:custGeom>
          <a:solidFill>
            <a:srgbClr val="1E79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34340" y="1112519"/>
            <a:ext cx="1914525" cy="687705"/>
          </a:xfrm>
          <a:prstGeom prst="rect">
            <a:avLst/>
          </a:prstGeom>
          <a:solidFill>
            <a:srgbClr val="1E79D2"/>
          </a:solidFill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37147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Platforms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85800" y="2906267"/>
            <a:ext cx="481584" cy="4815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601724" y="2068067"/>
            <a:ext cx="495300" cy="495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551432" y="2830067"/>
            <a:ext cx="595883" cy="59588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651052" y="2514726"/>
            <a:ext cx="5619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133C74"/>
                </a:solidFill>
                <a:latin typeface="Arial"/>
                <a:cs typeface="Arial"/>
              </a:rPr>
              <a:t>Dat</a:t>
            </a:r>
            <a:r>
              <a:rPr sz="900" spc="-5" dirty="0">
                <a:solidFill>
                  <a:srgbClr val="133C74"/>
                </a:solidFill>
                <a:latin typeface="Arial"/>
                <a:cs typeface="Arial"/>
              </a:rPr>
              <a:t>aba</a:t>
            </a:r>
            <a:r>
              <a:rPr sz="900" spc="5" dirty="0">
                <a:solidFill>
                  <a:srgbClr val="133C74"/>
                </a:solidFill>
                <a:latin typeface="Arial"/>
                <a:cs typeface="Arial"/>
              </a:rPr>
              <a:t>s</a:t>
            </a:r>
            <a:r>
              <a:rPr sz="900" spc="-5" dirty="0">
                <a:solidFill>
                  <a:srgbClr val="133C74"/>
                </a:solidFill>
                <a:latin typeface="Arial"/>
                <a:cs typeface="Arial"/>
              </a:rPr>
              <a:t>e</a:t>
            </a:r>
            <a:r>
              <a:rPr sz="900" dirty="0">
                <a:solidFill>
                  <a:srgbClr val="133C74"/>
                </a:solidFill>
                <a:latin typeface="Arial"/>
                <a:cs typeface="Arial"/>
              </a:rPr>
              <a:t>s</a:t>
            </a:r>
            <a:endParaRPr sz="9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92200" y="3332733"/>
            <a:ext cx="4781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133C74"/>
                </a:solidFill>
                <a:latin typeface="Arial"/>
                <a:cs typeface="Arial"/>
              </a:rPr>
              <a:t>Log</a:t>
            </a:r>
            <a:r>
              <a:rPr sz="900" spc="-65" dirty="0">
                <a:solidFill>
                  <a:srgbClr val="133C74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133C74"/>
                </a:solidFill>
                <a:latin typeface="Arial"/>
                <a:cs typeface="Arial"/>
              </a:rPr>
              <a:t>Files</a:t>
            </a:r>
            <a:endParaRPr sz="9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495044" y="2514726"/>
            <a:ext cx="7213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133C74"/>
                </a:solidFill>
                <a:latin typeface="Arial"/>
                <a:cs typeface="Arial"/>
              </a:rPr>
              <a:t>Spread</a:t>
            </a:r>
            <a:r>
              <a:rPr sz="900" spc="5" dirty="0">
                <a:solidFill>
                  <a:srgbClr val="133C74"/>
                </a:solidFill>
                <a:latin typeface="Arial"/>
                <a:cs typeface="Arial"/>
              </a:rPr>
              <a:t>s</a:t>
            </a:r>
            <a:r>
              <a:rPr sz="900" spc="-5" dirty="0">
                <a:solidFill>
                  <a:srgbClr val="133C74"/>
                </a:solidFill>
                <a:latin typeface="Arial"/>
                <a:cs typeface="Arial"/>
              </a:rPr>
              <a:t>hee</a:t>
            </a:r>
            <a:r>
              <a:rPr sz="900" dirty="0">
                <a:solidFill>
                  <a:srgbClr val="133C74"/>
                </a:solidFill>
                <a:latin typeface="Arial"/>
                <a:cs typeface="Arial"/>
              </a:rPr>
              <a:t>ts</a:t>
            </a:r>
            <a:endParaRPr sz="9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539239" y="3332733"/>
            <a:ext cx="6305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133C74"/>
                </a:solidFill>
                <a:latin typeface="Arial"/>
                <a:cs typeface="Arial"/>
              </a:rPr>
              <a:t>IoT</a:t>
            </a:r>
            <a:r>
              <a:rPr sz="900" spc="-75" dirty="0">
                <a:solidFill>
                  <a:srgbClr val="133C74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133C74"/>
                </a:solidFill>
                <a:latin typeface="Arial"/>
                <a:cs typeface="Arial"/>
              </a:rPr>
              <a:t>Sensors</a:t>
            </a:r>
            <a:endParaRPr sz="9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225296" y="4237126"/>
            <a:ext cx="2743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133C74"/>
                </a:solidFill>
                <a:latin typeface="Arial"/>
                <a:cs typeface="Arial"/>
              </a:rPr>
              <a:t>Apps</a:t>
            </a:r>
            <a:endParaRPr sz="90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36091" y="2103120"/>
            <a:ext cx="379476" cy="3688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53667" y="3768852"/>
            <a:ext cx="451104" cy="4221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968751" y="3689603"/>
            <a:ext cx="858012" cy="85953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986784" y="3689603"/>
            <a:ext cx="859536" cy="8595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004815" y="3689603"/>
            <a:ext cx="859536" cy="8595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xfrm>
            <a:off x="459740" y="378968"/>
            <a:ext cx="45091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272829"/>
                </a:solidFill>
              </a:rPr>
              <a:t>And it Impacts Your Entire Data</a:t>
            </a:r>
            <a:r>
              <a:rPr sz="2000" spc="-175" dirty="0">
                <a:solidFill>
                  <a:srgbClr val="272829"/>
                </a:solidFill>
              </a:rPr>
              <a:t> </a:t>
            </a:r>
            <a:r>
              <a:rPr sz="2000" dirty="0">
                <a:solidFill>
                  <a:srgbClr val="272829"/>
                </a:solidFill>
              </a:rPr>
              <a:t>Team...</a:t>
            </a:r>
            <a:endParaRPr sz="2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49768" y="4898135"/>
            <a:ext cx="743712" cy="137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51434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7581" y="990968"/>
            <a:ext cx="4815611" cy="28741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84973" y="2490981"/>
            <a:ext cx="5545442" cy="26525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82946" y="1465834"/>
            <a:ext cx="2557780" cy="10331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0299"/>
              </a:lnSpc>
              <a:spcBef>
                <a:spcPts val="9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Poor data quality is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enemy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number 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one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the widespread, profitable use 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machine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learning.”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—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Harvard Business</a:t>
            </a:r>
            <a:r>
              <a:rPr sz="12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Review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67780" y="3454146"/>
            <a:ext cx="3046095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So,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while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there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is a visible arms race as  companies bring on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machine learning</a:t>
            </a:r>
            <a:r>
              <a:rPr sz="12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coders  and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kick off AI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initiatives,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there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is also a  behind-the-scenes,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panicked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race for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new  and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different</a:t>
            </a: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.”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—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MIT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Sloan Management</a:t>
            </a:r>
            <a:r>
              <a:rPr sz="12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Review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98500" y="459739"/>
            <a:ext cx="68408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/>
              <a:t>The Rise of Machine Learning &amp; AI Compounds the</a:t>
            </a:r>
            <a:r>
              <a:rPr sz="2000" spc="-165" dirty="0"/>
              <a:t> </a:t>
            </a:r>
            <a:r>
              <a:rPr sz="2000" dirty="0"/>
              <a:t>Problem</a:t>
            </a:r>
            <a:endParaRPr sz="2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58200" y="0"/>
            <a:ext cx="685800" cy="5143500"/>
          </a:xfrm>
          <a:custGeom>
            <a:avLst/>
            <a:gdLst/>
            <a:ahLst/>
            <a:cxnLst/>
            <a:rect l="l" t="t" r="r" b="b"/>
            <a:pathLst>
              <a:path w="685800" h="5143500">
                <a:moveTo>
                  <a:pt x="0" y="5143500"/>
                </a:moveTo>
                <a:lnTo>
                  <a:pt x="685800" y="5143500"/>
                </a:lnTo>
                <a:lnTo>
                  <a:pt x="6858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5509260" cy="5143500"/>
          </a:xfrm>
          <a:custGeom>
            <a:avLst/>
            <a:gdLst/>
            <a:ahLst/>
            <a:cxnLst/>
            <a:rect l="l" t="t" r="r" b="b"/>
            <a:pathLst>
              <a:path w="5509260" h="5143500">
                <a:moveTo>
                  <a:pt x="0" y="5143500"/>
                </a:moveTo>
                <a:lnTo>
                  <a:pt x="5509260" y="5143500"/>
                </a:lnTo>
                <a:lnTo>
                  <a:pt x="550926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17764" y="4898135"/>
            <a:ext cx="775716" cy="137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44000" cy="51434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09259" y="0"/>
            <a:ext cx="2948940" cy="5143500"/>
          </a:xfrm>
          <a:custGeom>
            <a:avLst/>
            <a:gdLst/>
            <a:ahLst/>
            <a:cxnLst/>
            <a:rect l="l" t="t" r="r" b="b"/>
            <a:pathLst>
              <a:path w="2948940" h="5143500">
                <a:moveTo>
                  <a:pt x="0" y="5143500"/>
                </a:moveTo>
                <a:lnTo>
                  <a:pt x="2948940" y="5143500"/>
                </a:lnTo>
                <a:lnTo>
                  <a:pt x="294894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000000">
              <a:alpha val="6862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740400" y="2014169"/>
            <a:ext cx="248856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"The </a:t>
            </a:r>
            <a:r>
              <a:rPr sz="2400" b="1" spc="-5" dirty="0">
                <a:latin typeface="Arial"/>
                <a:cs typeface="Arial"/>
              </a:rPr>
              <a:t>hard </a:t>
            </a:r>
            <a:r>
              <a:rPr sz="2400" b="1" dirty="0">
                <a:latin typeface="Arial"/>
                <a:cs typeface="Arial"/>
              </a:rPr>
              <a:t>part</a:t>
            </a:r>
            <a:r>
              <a:rPr sz="2400" b="1" spc="-9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of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b="1" dirty="0">
                <a:latin typeface="Arial"/>
                <a:cs typeface="Arial"/>
              </a:rPr>
              <a:t>AI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919215" y="1810511"/>
            <a:ext cx="2175510" cy="0"/>
          </a:xfrm>
          <a:custGeom>
            <a:avLst/>
            <a:gdLst/>
            <a:ahLst/>
            <a:cxnLst/>
            <a:rect l="l" t="t" r="r" b="b"/>
            <a:pathLst>
              <a:path w="2175509">
                <a:moveTo>
                  <a:pt x="0" y="0"/>
                </a:moveTo>
                <a:lnTo>
                  <a:pt x="2175002" y="0"/>
                </a:lnTo>
              </a:path>
            </a:pathLst>
          </a:custGeom>
          <a:ln w="15240">
            <a:solidFill>
              <a:srgbClr val="1776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414896" y="1067257"/>
            <a:ext cx="113030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000" b="1" spc="2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20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AI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09335" y="2746375"/>
            <a:ext cx="2751455" cy="970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4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wrangling.”</a:t>
            </a:r>
            <a:endParaRPr sz="2400">
              <a:latin typeface="Arial"/>
              <a:cs typeface="Arial"/>
            </a:endParaRPr>
          </a:p>
          <a:p>
            <a:pPr marL="339725">
              <a:lnSpc>
                <a:spcPct val="100000"/>
              </a:lnSpc>
              <a:spcBef>
                <a:spcPts val="1320"/>
              </a:spcBef>
            </a:pP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—SWAMI</a:t>
            </a:r>
            <a:r>
              <a:rPr sz="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SIVASUBRAMANIAN</a:t>
            </a:r>
            <a:endParaRPr sz="900">
              <a:latin typeface="Arial"/>
              <a:cs typeface="Arial"/>
            </a:endParaRPr>
          </a:p>
          <a:p>
            <a:pPr marL="339725">
              <a:lnSpc>
                <a:spcPct val="100000"/>
              </a:lnSpc>
            </a:pP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VP </a:t>
            </a: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AMAZON MACHINE</a:t>
            </a:r>
            <a:r>
              <a:rPr sz="9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endParaRPr sz="900">
              <a:latin typeface="Arial"/>
              <a:cs typeface="Arial"/>
            </a:endParaRPr>
          </a:p>
          <a:p>
            <a:pPr marL="339725">
              <a:lnSpc>
                <a:spcPct val="100000"/>
              </a:lnSpc>
            </a:pP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#reInvent2018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4992" y="4922316"/>
            <a:ext cx="98933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34315" algn="l"/>
              </a:tabLst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36	</a:t>
            </a:r>
            <a:r>
              <a:rPr sz="750" baseline="5555" dirty="0">
                <a:solidFill>
                  <a:srgbClr val="FFFFFF"/>
                </a:solidFill>
                <a:latin typeface="Arial"/>
                <a:cs typeface="Arial"/>
              </a:rPr>
              <a:t>Proprietary &amp;</a:t>
            </a:r>
            <a:r>
              <a:rPr sz="750" spc="-157" baseline="55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50" baseline="5555" dirty="0">
                <a:solidFill>
                  <a:srgbClr val="FFFFFF"/>
                </a:solidFill>
                <a:latin typeface="Arial"/>
                <a:cs typeface="Arial"/>
              </a:rPr>
              <a:t>Confidential.</a:t>
            </a:r>
            <a:endParaRPr sz="750" baseline="5555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919215" y="0"/>
            <a:ext cx="2007108" cy="9997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49768" y="4898135"/>
            <a:ext cx="743712" cy="137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24992" y="4922316"/>
            <a:ext cx="97091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34315" algn="l"/>
              </a:tabLst>
            </a:pPr>
            <a:r>
              <a:rPr sz="600" spc="-5" dirty="0">
                <a:solidFill>
                  <a:srgbClr val="585858"/>
                </a:solidFill>
                <a:latin typeface="Arial"/>
                <a:cs typeface="Arial"/>
              </a:rPr>
              <a:t>37	</a:t>
            </a:r>
            <a:r>
              <a:rPr sz="750" baseline="5555" dirty="0">
                <a:solidFill>
                  <a:srgbClr val="8A8A8A"/>
                </a:solidFill>
                <a:latin typeface="Arial"/>
                <a:cs typeface="Arial"/>
              </a:rPr>
              <a:t>Proprietary &amp;</a:t>
            </a:r>
            <a:r>
              <a:rPr sz="750" spc="-104" baseline="5555" dirty="0">
                <a:solidFill>
                  <a:srgbClr val="8A8A8A"/>
                </a:solidFill>
                <a:latin typeface="Arial"/>
                <a:cs typeface="Arial"/>
              </a:rPr>
              <a:t> </a:t>
            </a:r>
            <a:r>
              <a:rPr sz="750" spc="-7" baseline="5555" dirty="0">
                <a:solidFill>
                  <a:srgbClr val="8A8A8A"/>
                </a:solidFill>
                <a:latin typeface="Arial"/>
                <a:cs typeface="Arial"/>
              </a:rPr>
              <a:t>Confidential</a:t>
            </a:r>
            <a:endParaRPr sz="750" baseline="5555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71089" y="2153539"/>
            <a:ext cx="43268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dirty="0">
                <a:solidFill>
                  <a:srgbClr val="1C314A"/>
                </a:solidFill>
                <a:latin typeface="Arial"/>
                <a:cs typeface="Arial"/>
              </a:rPr>
              <a:t>WHAT TO</a:t>
            </a:r>
            <a:r>
              <a:rPr sz="4800" b="1" spc="-90" dirty="0">
                <a:solidFill>
                  <a:srgbClr val="1C314A"/>
                </a:solidFill>
                <a:latin typeface="Arial"/>
                <a:cs typeface="Arial"/>
              </a:rPr>
              <a:t> </a:t>
            </a:r>
            <a:r>
              <a:rPr sz="4800" b="1" dirty="0">
                <a:solidFill>
                  <a:srgbClr val="1C314A"/>
                </a:solidFill>
                <a:latin typeface="Arial"/>
                <a:cs typeface="Arial"/>
              </a:rPr>
              <a:t>DO?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17764" y="4898135"/>
            <a:ext cx="775716" cy="137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5108447"/>
            <a:ext cx="9144000" cy="350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53055" y="880872"/>
            <a:ext cx="783336" cy="31821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96711" y="880872"/>
            <a:ext cx="781812" cy="31821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9768" y="1424939"/>
            <a:ext cx="1923414" cy="2784475"/>
          </a:xfrm>
          <a:custGeom>
            <a:avLst/>
            <a:gdLst/>
            <a:ahLst/>
            <a:cxnLst/>
            <a:rect l="l" t="t" r="r" b="b"/>
            <a:pathLst>
              <a:path w="1923414" h="2784475">
                <a:moveTo>
                  <a:pt x="0" y="2784348"/>
                </a:moveTo>
                <a:lnTo>
                  <a:pt x="1923288" y="2784348"/>
                </a:lnTo>
                <a:lnTo>
                  <a:pt x="1923288" y="0"/>
                </a:lnTo>
                <a:lnTo>
                  <a:pt x="0" y="0"/>
                </a:lnTo>
                <a:lnTo>
                  <a:pt x="0" y="27843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9768" y="733044"/>
            <a:ext cx="1923414" cy="3476625"/>
          </a:xfrm>
          <a:custGeom>
            <a:avLst/>
            <a:gdLst/>
            <a:ahLst/>
            <a:cxnLst/>
            <a:rect l="l" t="t" r="r" b="b"/>
            <a:pathLst>
              <a:path w="1923414" h="3476625">
                <a:moveTo>
                  <a:pt x="0" y="3476244"/>
                </a:moveTo>
                <a:lnTo>
                  <a:pt x="1923288" y="3476244"/>
                </a:lnTo>
                <a:lnTo>
                  <a:pt x="1923288" y="0"/>
                </a:lnTo>
                <a:lnTo>
                  <a:pt x="0" y="0"/>
                </a:lnTo>
                <a:lnTo>
                  <a:pt x="0" y="3476244"/>
                </a:lnTo>
                <a:close/>
              </a:path>
            </a:pathLst>
          </a:custGeom>
          <a:ln w="9143">
            <a:solidFill>
              <a:srgbClr val="1557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9768" y="733044"/>
            <a:ext cx="1923414" cy="692150"/>
          </a:xfrm>
          <a:custGeom>
            <a:avLst/>
            <a:gdLst/>
            <a:ahLst/>
            <a:cxnLst/>
            <a:rect l="l" t="t" r="r" b="b"/>
            <a:pathLst>
              <a:path w="1923414" h="692150">
                <a:moveTo>
                  <a:pt x="0" y="691896"/>
                </a:moveTo>
                <a:lnTo>
                  <a:pt x="1923288" y="691896"/>
                </a:lnTo>
                <a:lnTo>
                  <a:pt x="1923288" y="0"/>
                </a:lnTo>
                <a:lnTo>
                  <a:pt x="0" y="0"/>
                </a:lnTo>
                <a:lnTo>
                  <a:pt x="0" y="691896"/>
                </a:lnTo>
                <a:close/>
              </a:path>
            </a:pathLst>
          </a:custGeom>
          <a:solidFill>
            <a:srgbClr val="1E79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34340" y="737616"/>
            <a:ext cx="1914525" cy="687705"/>
          </a:xfrm>
          <a:prstGeom prst="rect">
            <a:avLst/>
          </a:prstGeom>
          <a:solidFill>
            <a:srgbClr val="1E79D2"/>
          </a:solidFill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371475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Platforms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85800" y="2529839"/>
            <a:ext cx="481584" cy="4831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01724" y="1693164"/>
            <a:ext cx="495300" cy="495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51432" y="2455164"/>
            <a:ext cx="595883" cy="5958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51052" y="2139442"/>
            <a:ext cx="5619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133C74"/>
                </a:solidFill>
                <a:latin typeface="Arial"/>
                <a:cs typeface="Arial"/>
              </a:rPr>
              <a:t>Dat</a:t>
            </a:r>
            <a:r>
              <a:rPr sz="900" spc="-5" dirty="0">
                <a:solidFill>
                  <a:srgbClr val="133C74"/>
                </a:solidFill>
                <a:latin typeface="Arial"/>
                <a:cs typeface="Arial"/>
              </a:rPr>
              <a:t>aba</a:t>
            </a:r>
            <a:r>
              <a:rPr sz="900" spc="5" dirty="0">
                <a:solidFill>
                  <a:srgbClr val="133C74"/>
                </a:solidFill>
                <a:latin typeface="Arial"/>
                <a:cs typeface="Arial"/>
              </a:rPr>
              <a:t>s</a:t>
            </a:r>
            <a:r>
              <a:rPr sz="900" spc="-5" dirty="0">
                <a:solidFill>
                  <a:srgbClr val="133C74"/>
                </a:solidFill>
                <a:latin typeface="Arial"/>
                <a:cs typeface="Arial"/>
              </a:rPr>
              <a:t>e</a:t>
            </a:r>
            <a:r>
              <a:rPr sz="900" dirty="0">
                <a:solidFill>
                  <a:srgbClr val="133C74"/>
                </a:solidFill>
                <a:latin typeface="Arial"/>
                <a:cs typeface="Arial"/>
              </a:rPr>
              <a:t>s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2200" y="2957576"/>
            <a:ext cx="4781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133C74"/>
                </a:solidFill>
                <a:latin typeface="Arial"/>
                <a:cs typeface="Arial"/>
              </a:rPr>
              <a:t>Log</a:t>
            </a:r>
            <a:r>
              <a:rPr sz="900" spc="-65" dirty="0">
                <a:solidFill>
                  <a:srgbClr val="133C74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133C74"/>
                </a:solidFill>
                <a:latin typeface="Arial"/>
                <a:cs typeface="Arial"/>
              </a:rPr>
              <a:t>Files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95044" y="2139442"/>
            <a:ext cx="7213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133C74"/>
                </a:solidFill>
                <a:latin typeface="Arial"/>
                <a:cs typeface="Arial"/>
              </a:rPr>
              <a:t>Spread</a:t>
            </a:r>
            <a:r>
              <a:rPr sz="900" spc="5" dirty="0">
                <a:solidFill>
                  <a:srgbClr val="133C74"/>
                </a:solidFill>
                <a:latin typeface="Arial"/>
                <a:cs typeface="Arial"/>
              </a:rPr>
              <a:t>s</a:t>
            </a:r>
            <a:r>
              <a:rPr sz="900" spc="-5" dirty="0">
                <a:solidFill>
                  <a:srgbClr val="133C74"/>
                </a:solidFill>
                <a:latin typeface="Arial"/>
                <a:cs typeface="Arial"/>
              </a:rPr>
              <a:t>hee</a:t>
            </a:r>
            <a:r>
              <a:rPr sz="900" dirty="0">
                <a:solidFill>
                  <a:srgbClr val="133C74"/>
                </a:solidFill>
                <a:latin typeface="Arial"/>
                <a:cs typeface="Arial"/>
              </a:rPr>
              <a:t>ts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39239" y="2957576"/>
            <a:ext cx="6305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133C74"/>
                </a:solidFill>
                <a:latin typeface="Arial"/>
                <a:cs typeface="Arial"/>
              </a:rPr>
              <a:t>IoT</a:t>
            </a:r>
            <a:r>
              <a:rPr sz="900" spc="-75" dirty="0">
                <a:solidFill>
                  <a:srgbClr val="133C74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133C74"/>
                </a:solidFill>
                <a:latin typeface="Arial"/>
                <a:cs typeface="Arial"/>
              </a:rPr>
              <a:t>Sensors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25296" y="3861917"/>
            <a:ext cx="2743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133C74"/>
                </a:solidFill>
                <a:latin typeface="Arial"/>
                <a:cs typeface="Arial"/>
              </a:rPr>
              <a:t>Apps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36091" y="1728216"/>
            <a:ext cx="379476" cy="3688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53667" y="3393947"/>
            <a:ext cx="451104" cy="42214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489191" y="1424939"/>
            <a:ext cx="1925320" cy="2784475"/>
          </a:xfrm>
          <a:custGeom>
            <a:avLst/>
            <a:gdLst/>
            <a:ahLst/>
            <a:cxnLst/>
            <a:rect l="l" t="t" r="r" b="b"/>
            <a:pathLst>
              <a:path w="1925320" h="2784475">
                <a:moveTo>
                  <a:pt x="0" y="2784348"/>
                </a:moveTo>
                <a:lnTo>
                  <a:pt x="1924812" y="2784348"/>
                </a:lnTo>
                <a:lnTo>
                  <a:pt x="1924812" y="0"/>
                </a:lnTo>
                <a:lnTo>
                  <a:pt x="0" y="0"/>
                </a:lnTo>
                <a:lnTo>
                  <a:pt x="0" y="27843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89191" y="733044"/>
            <a:ext cx="1925320" cy="3476625"/>
          </a:xfrm>
          <a:custGeom>
            <a:avLst/>
            <a:gdLst/>
            <a:ahLst/>
            <a:cxnLst/>
            <a:rect l="l" t="t" r="r" b="b"/>
            <a:pathLst>
              <a:path w="1925320" h="3476625">
                <a:moveTo>
                  <a:pt x="0" y="3476244"/>
                </a:moveTo>
                <a:lnTo>
                  <a:pt x="1924812" y="3476244"/>
                </a:lnTo>
                <a:lnTo>
                  <a:pt x="1924812" y="0"/>
                </a:lnTo>
                <a:lnTo>
                  <a:pt x="0" y="0"/>
                </a:lnTo>
                <a:lnTo>
                  <a:pt x="0" y="3476244"/>
                </a:lnTo>
                <a:close/>
              </a:path>
            </a:pathLst>
          </a:custGeom>
          <a:ln w="9143">
            <a:solidFill>
              <a:srgbClr val="1557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489191" y="733044"/>
            <a:ext cx="1925320" cy="692150"/>
          </a:xfrm>
          <a:custGeom>
            <a:avLst/>
            <a:gdLst/>
            <a:ahLst/>
            <a:cxnLst/>
            <a:rect l="l" t="t" r="r" b="b"/>
            <a:pathLst>
              <a:path w="1925320" h="692150">
                <a:moveTo>
                  <a:pt x="0" y="691896"/>
                </a:moveTo>
                <a:lnTo>
                  <a:pt x="1924812" y="691896"/>
                </a:lnTo>
                <a:lnTo>
                  <a:pt x="1924812" y="0"/>
                </a:lnTo>
                <a:lnTo>
                  <a:pt x="0" y="0"/>
                </a:lnTo>
                <a:lnTo>
                  <a:pt x="0" y="691896"/>
                </a:lnTo>
                <a:close/>
              </a:path>
            </a:pathLst>
          </a:custGeom>
          <a:solidFill>
            <a:srgbClr val="133C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6493764" y="737616"/>
            <a:ext cx="1915795" cy="687705"/>
          </a:xfrm>
          <a:prstGeom prst="rect">
            <a:avLst/>
          </a:prstGeom>
          <a:solidFill>
            <a:srgbClr val="133C74"/>
          </a:solidFill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800">
              <a:latin typeface="Times New Roman"/>
              <a:cs typeface="Times New Roman"/>
            </a:endParaRPr>
          </a:p>
          <a:p>
            <a:pPr marL="617855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Analysis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6750431" y="2082164"/>
            <a:ext cx="14255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133C74"/>
                </a:solidFill>
                <a:latin typeface="Arial"/>
                <a:cs typeface="Arial"/>
              </a:rPr>
              <a:t>Enterprise Data</a:t>
            </a:r>
            <a:r>
              <a:rPr sz="900" spc="-110" dirty="0">
                <a:solidFill>
                  <a:srgbClr val="133C74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133C74"/>
                </a:solidFill>
                <a:latin typeface="Arial"/>
                <a:cs typeface="Arial"/>
              </a:rPr>
              <a:t>Warehouse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381620" y="2911855"/>
            <a:ext cx="1206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133C74"/>
                </a:solidFill>
                <a:latin typeface="Arial"/>
                <a:cs typeface="Arial"/>
              </a:rPr>
              <a:t>AI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909181" y="3730878"/>
            <a:ext cx="10883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133C74"/>
                </a:solidFill>
                <a:latin typeface="Arial"/>
                <a:cs typeface="Arial"/>
              </a:rPr>
              <a:t>Business</a:t>
            </a:r>
            <a:r>
              <a:rPr sz="900" spc="-55" dirty="0">
                <a:solidFill>
                  <a:srgbClr val="133C74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133C74"/>
                </a:solidFill>
                <a:latin typeface="Arial"/>
                <a:cs typeface="Arial"/>
              </a:rPr>
              <a:t>Intelligence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234428" y="2389632"/>
            <a:ext cx="425196" cy="4907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135368" y="3227832"/>
            <a:ext cx="589787" cy="58826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176516" y="1540763"/>
            <a:ext cx="557783" cy="5410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555748" y="629412"/>
            <a:ext cx="3727704" cy="368807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355847" y="2036064"/>
            <a:ext cx="2081783" cy="3825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750055" y="2598166"/>
            <a:ext cx="16497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DATA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WRANGLING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99592" y="4917342"/>
            <a:ext cx="161925" cy="11112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z="600" spc="-5" dirty="0">
                <a:solidFill>
                  <a:srgbClr val="585858"/>
                </a:solidFill>
                <a:latin typeface="Arial"/>
                <a:cs typeface="Arial"/>
              </a:rPr>
              <a:t>38</a:t>
            </a:fld>
            <a:endParaRPr sz="6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47191" y="4923807"/>
            <a:ext cx="767080" cy="971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500" dirty="0">
                <a:solidFill>
                  <a:srgbClr val="8A8A8A"/>
                </a:solidFill>
                <a:latin typeface="Arial"/>
                <a:cs typeface="Arial"/>
              </a:rPr>
              <a:t>Proprietary &amp;</a:t>
            </a:r>
            <a:r>
              <a:rPr sz="500" spc="-105" dirty="0">
                <a:solidFill>
                  <a:srgbClr val="8A8A8A"/>
                </a:solidFill>
                <a:latin typeface="Arial"/>
                <a:cs typeface="Arial"/>
              </a:rPr>
              <a:t> </a:t>
            </a:r>
            <a:r>
              <a:rPr sz="500" dirty="0">
                <a:solidFill>
                  <a:srgbClr val="8A8A8A"/>
                </a:solidFill>
                <a:latin typeface="Arial"/>
                <a:cs typeface="Arial"/>
              </a:rPr>
              <a:t>Confidential.</a:t>
            </a:r>
            <a:endParaRPr sz="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17764" y="4898135"/>
            <a:ext cx="775716" cy="137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5108447"/>
            <a:ext cx="9144000" cy="350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53055" y="880872"/>
            <a:ext cx="783336" cy="31821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96711" y="880872"/>
            <a:ext cx="781812" cy="31821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9768" y="1424939"/>
            <a:ext cx="1527175" cy="2784475"/>
          </a:xfrm>
          <a:custGeom>
            <a:avLst/>
            <a:gdLst/>
            <a:ahLst/>
            <a:cxnLst/>
            <a:rect l="l" t="t" r="r" b="b"/>
            <a:pathLst>
              <a:path w="1527175" h="2784475">
                <a:moveTo>
                  <a:pt x="0" y="2784348"/>
                </a:moveTo>
                <a:lnTo>
                  <a:pt x="1527048" y="2784348"/>
                </a:lnTo>
                <a:lnTo>
                  <a:pt x="1527048" y="0"/>
                </a:lnTo>
                <a:lnTo>
                  <a:pt x="0" y="0"/>
                </a:lnTo>
                <a:lnTo>
                  <a:pt x="0" y="27843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9768" y="733044"/>
            <a:ext cx="1923414" cy="3476625"/>
          </a:xfrm>
          <a:custGeom>
            <a:avLst/>
            <a:gdLst/>
            <a:ahLst/>
            <a:cxnLst/>
            <a:rect l="l" t="t" r="r" b="b"/>
            <a:pathLst>
              <a:path w="1923414" h="3476625">
                <a:moveTo>
                  <a:pt x="0" y="3476244"/>
                </a:moveTo>
                <a:lnTo>
                  <a:pt x="1923288" y="3476244"/>
                </a:lnTo>
                <a:lnTo>
                  <a:pt x="1923288" y="0"/>
                </a:lnTo>
                <a:lnTo>
                  <a:pt x="0" y="0"/>
                </a:lnTo>
                <a:lnTo>
                  <a:pt x="0" y="3476244"/>
                </a:lnTo>
                <a:close/>
              </a:path>
            </a:pathLst>
          </a:custGeom>
          <a:ln w="9143">
            <a:solidFill>
              <a:srgbClr val="1557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9768" y="733044"/>
            <a:ext cx="1527175" cy="692150"/>
          </a:xfrm>
          <a:custGeom>
            <a:avLst/>
            <a:gdLst/>
            <a:ahLst/>
            <a:cxnLst/>
            <a:rect l="l" t="t" r="r" b="b"/>
            <a:pathLst>
              <a:path w="1527175" h="692150">
                <a:moveTo>
                  <a:pt x="0" y="691896"/>
                </a:moveTo>
                <a:lnTo>
                  <a:pt x="1527048" y="691896"/>
                </a:lnTo>
                <a:lnTo>
                  <a:pt x="1527048" y="0"/>
                </a:lnTo>
                <a:lnTo>
                  <a:pt x="0" y="0"/>
                </a:lnTo>
                <a:lnTo>
                  <a:pt x="0" y="691896"/>
                </a:lnTo>
                <a:close/>
              </a:path>
            </a:pathLst>
          </a:custGeom>
          <a:solidFill>
            <a:srgbClr val="1E79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34340" y="1013206"/>
            <a:ext cx="15614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1475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Platforms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85800" y="2529839"/>
            <a:ext cx="481584" cy="4831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01724" y="1693164"/>
            <a:ext cx="495300" cy="495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51432" y="2455164"/>
            <a:ext cx="595883" cy="5958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51052" y="2139442"/>
            <a:ext cx="5619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133C74"/>
                </a:solidFill>
                <a:latin typeface="Arial"/>
                <a:cs typeface="Arial"/>
              </a:rPr>
              <a:t>Dat</a:t>
            </a:r>
            <a:r>
              <a:rPr sz="900" spc="-5" dirty="0">
                <a:solidFill>
                  <a:srgbClr val="133C74"/>
                </a:solidFill>
                <a:latin typeface="Arial"/>
                <a:cs typeface="Arial"/>
              </a:rPr>
              <a:t>aba</a:t>
            </a:r>
            <a:r>
              <a:rPr sz="900" spc="5" dirty="0">
                <a:solidFill>
                  <a:srgbClr val="133C74"/>
                </a:solidFill>
                <a:latin typeface="Arial"/>
                <a:cs typeface="Arial"/>
              </a:rPr>
              <a:t>s</a:t>
            </a:r>
            <a:r>
              <a:rPr sz="900" spc="-5" dirty="0">
                <a:solidFill>
                  <a:srgbClr val="133C74"/>
                </a:solidFill>
                <a:latin typeface="Arial"/>
                <a:cs typeface="Arial"/>
              </a:rPr>
              <a:t>e</a:t>
            </a:r>
            <a:r>
              <a:rPr sz="900" dirty="0">
                <a:solidFill>
                  <a:srgbClr val="133C74"/>
                </a:solidFill>
                <a:latin typeface="Arial"/>
                <a:cs typeface="Arial"/>
              </a:rPr>
              <a:t>s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2200" y="2957576"/>
            <a:ext cx="4781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133C74"/>
                </a:solidFill>
                <a:latin typeface="Arial"/>
                <a:cs typeface="Arial"/>
              </a:rPr>
              <a:t>Log</a:t>
            </a:r>
            <a:r>
              <a:rPr sz="900" spc="-65" dirty="0">
                <a:solidFill>
                  <a:srgbClr val="133C74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133C74"/>
                </a:solidFill>
                <a:latin typeface="Arial"/>
                <a:cs typeface="Arial"/>
              </a:rPr>
              <a:t>Files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95044" y="2139442"/>
            <a:ext cx="4400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133C74"/>
                </a:solidFill>
                <a:latin typeface="Arial"/>
                <a:cs typeface="Arial"/>
              </a:rPr>
              <a:t>Spreads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39239" y="2957576"/>
            <a:ext cx="41338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133C74"/>
                </a:solidFill>
                <a:latin typeface="Arial"/>
                <a:cs typeface="Arial"/>
              </a:rPr>
              <a:t>IoT</a:t>
            </a:r>
            <a:r>
              <a:rPr sz="900" spc="-70" dirty="0">
                <a:solidFill>
                  <a:srgbClr val="133C74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133C74"/>
                </a:solidFill>
                <a:latin typeface="Arial"/>
                <a:cs typeface="Arial"/>
              </a:rPr>
              <a:t>Sen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25296" y="3861917"/>
            <a:ext cx="2743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133C74"/>
                </a:solidFill>
                <a:latin typeface="Arial"/>
                <a:cs typeface="Arial"/>
              </a:rPr>
              <a:t>Apps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36091" y="1728216"/>
            <a:ext cx="379476" cy="3688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53667" y="3393947"/>
            <a:ext cx="451104" cy="42214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187183" y="1424939"/>
            <a:ext cx="1226820" cy="2784475"/>
          </a:xfrm>
          <a:custGeom>
            <a:avLst/>
            <a:gdLst/>
            <a:ahLst/>
            <a:cxnLst/>
            <a:rect l="l" t="t" r="r" b="b"/>
            <a:pathLst>
              <a:path w="1226820" h="2784475">
                <a:moveTo>
                  <a:pt x="0" y="2784348"/>
                </a:moveTo>
                <a:lnTo>
                  <a:pt x="1226820" y="2784348"/>
                </a:lnTo>
                <a:lnTo>
                  <a:pt x="1226820" y="0"/>
                </a:lnTo>
                <a:lnTo>
                  <a:pt x="0" y="0"/>
                </a:lnTo>
                <a:lnTo>
                  <a:pt x="0" y="27843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89191" y="733044"/>
            <a:ext cx="1925320" cy="3476625"/>
          </a:xfrm>
          <a:custGeom>
            <a:avLst/>
            <a:gdLst/>
            <a:ahLst/>
            <a:cxnLst/>
            <a:rect l="l" t="t" r="r" b="b"/>
            <a:pathLst>
              <a:path w="1925320" h="3476625">
                <a:moveTo>
                  <a:pt x="0" y="3476244"/>
                </a:moveTo>
                <a:lnTo>
                  <a:pt x="1924812" y="3476244"/>
                </a:lnTo>
                <a:lnTo>
                  <a:pt x="1924812" y="0"/>
                </a:lnTo>
                <a:lnTo>
                  <a:pt x="0" y="0"/>
                </a:lnTo>
                <a:lnTo>
                  <a:pt x="0" y="3476244"/>
                </a:lnTo>
                <a:close/>
              </a:path>
            </a:pathLst>
          </a:custGeom>
          <a:ln w="9143">
            <a:solidFill>
              <a:srgbClr val="1557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87183" y="733044"/>
            <a:ext cx="1226820" cy="692150"/>
          </a:xfrm>
          <a:custGeom>
            <a:avLst/>
            <a:gdLst/>
            <a:ahLst/>
            <a:cxnLst/>
            <a:rect l="l" t="t" r="r" b="b"/>
            <a:pathLst>
              <a:path w="1226820" h="692150">
                <a:moveTo>
                  <a:pt x="0" y="691896"/>
                </a:moveTo>
                <a:lnTo>
                  <a:pt x="1226820" y="691896"/>
                </a:lnTo>
                <a:lnTo>
                  <a:pt x="1226820" y="0"/>
                </a:lnTo>
                <a:lnTo>
                  <a:pt x="0" y="0"/>
                </a:lnTo>
                <a:lnTo>
                  <a:pt x="0" y="691896"/>
                </a:lnTo>
                <a:close/>
              </a:path>
            </a:pathLst>
          </a:custGeom>
          <a:solidFill>
            <a:srgbClr val="133C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6064" rIns="0" bIns="0" rtlCol="0">
            <a:spAutoFit/>
          </a:bodyPr>
          <a:lstStyle/>
          <a:p>
            <a:pPr marL="649541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nalysis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7210145" y="2082164"/>
            <a:ext cx="9658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133C74"/>
                </a:solidFill>
                <a:latin typeface="Arial"/>
                <a:cs typeface="Arial"/>
              </a:rPr>
              <a:t>e </a:t>
            </a:r>
            <a:r>
              <a:rPr sz="900" dirty="0">
                <a:solidFill>
                  <a:srgbClr val="133C74"/>
                </a:solidFill>
                <a:latin typeface="Arial"/>
                <a:cs typeface="Arial"/>
              </a:rPr>
              <a:t>Data</a:t>
            </a:r>
            <a:r>
              <a:rPr sz="900" spc="-105" dirty="0">
                <a:solidFill>
                  <a:srgbClr val="133C74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133C74"/>
                </a:solidFill>
                <a:latin typeface="Arial"/>
                <a:cs typeface="Arial"/>
              </a:rPr>
              <a:t>Warehouse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381620" y="2911855"/>
            <a:ext cx="1206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133C74"/>
                </a:solidFill>
                <a:latin typeface="Arial"/>
                <a:cs typeface="Arial"/>
              </a:rPr>
              <a:t>AI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196873" y="3730878"/>
            <a:ext cx="8007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133C74"/>
                </a:solidFill>
                <a:latin typeface="Arial"/>
                <a:cs typeface="Arial"/>
              </a:rPr>
              <a:t>ess</a:t>
            </a:r>
            <a:r>
              <a:rPr sz="900" spc="-60" dirty="0">
                <a:solidFill>
                  <a:srgbClr val="133C74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133C74"/>
                </a:solidFill>
                <a:latin typeface="Arial"/>
                <a:cs typeface="Arial"/>
              </a:rPr>
              <a:t>Intelligence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234428" y="2389632"/>
            <a:ext cx="425196" cy="4907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135368" y="3227832"/>
            <a:ext cx="589787" cy="58826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176516" y="1540763"/>
            <a:ext cx="557783" cy="5410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555748" y="629412"/>
            <a:ext cx="3727704" cy="368807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355847" y="2036064"/>
            <a:ext cx="2081783" cy="3825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ts val="1550"/>
              </a:lnSpc>
            </a:pPr>
            <a:r>
              <a:rPr dirty="0"/>
              <a:t>A</a:t>
            </a:r>
          </a:p>
          <a:p>
            <a:pPr>
              <a:lnSpc>
                <a:spcPct val="100000"/>
              </a:lnSpc>
            </a:pPr>
            <a:endParaRPr sz="1500"/>
          </a:p>
          <a:p>
            <a:pPr>
              <a:lnSpc>
                <a:spcPct val="100000"/>
              </a:lnSpc>
            </a:pPr>
            <a:endParaRPr sz="1500"/>
          </a:p>
          <a:p>
            <a:pPr>
              <a:lnSpc>
                <a:spcPct val="100000"/>
              </a:lnSpc>
            </a:pPr>
            <a:endParaRPr sz="1500"/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00"/>
          </a:p>
          <a:p>
            <a:pPr marR="13335" algn="ctr">
              <a:lnSpc>
                <a:spcPct val="100000"/>
              </a:lnSpc>
              <a:tabLst>
                <a:tab pos="4827270" algn="l"/>
              </a:tabLst>
            </a:pPr>
            <a:r>
              <a:rPr sz="1350" spc="-7" baseline="-27777" dirty="0">
                <a:solidFill>
                  <a:srgbClr val="133C74"/>
                </a:solidFill>
              </a:rPr>
              <a:t>hee</a:t>
            </a:r>
            <a:r>
              <a:rPr sz="1350" baseline="-27777" dirty="0">
                <a:solidFill>
                  <a:srgbClr val="133C74"/>
                </a:solidFill>
              </a:rPr>
              <a:t>ts	</a:t>
            </a:r>
            <a:r>
              <a:rPr sz="900" spc="-5" dirty="0">
                <a:solidFill>
                  <a:srgbClr val="133C74"/>
                </a:solidFill>
              </a:rPr>
              <a:t>En</a:t>
            </a:r>
            <a:r>
              <a:rPr sz="900" dirty="0">
                <a:solidFill>
                  <a:srgbClr val="133C74"/>
                </a:solidFill>
              </a:rPr>
              <a:t>te</a:t>
            </a:r>
            <a:r>
              <a:rPr sz="900" spc="-5" dirty="0">
                <a:solidFill>
                  <a:srgbClr val="133C74"/>
                </a:solidFill>
              </a:rPr>
              <a:t>rpris</a:t>
            </a:r>
            <a:endParaRPr sz="900"/>
          </a:p>
          <a:p>
            <a:pPr>
              <a:lnSpc>
                <a:spcPct val="100000"/>
              </a:lnSpc>
            </a:pPr>
            <a:endParaRPr sz="900"/>
          </a:p>
          <a:p>
            <a:pPr>
              <a:lnSpc>
                <a:spcPct val="100000"/>
              </a:lnSpc>
            </a:pPr>
            <a:endParaRPr sz="1200"/>
          </a:p>
          <a:p>
            <a:pPr algn="ctr">
              <a:lnSpc>
                <a:spcPct val="100000"/>
              </a:lnSpc>
            </a:pPr>
            <a:r>
              <a:rPr spc="-5" dirty="0">
                <a:solidFill>
                  <a:srgbClr val="000000"/>
                </a:solidFill>
              </a:rPr>
              <a:t>DATA</a:t>
            </a:r>
            <a:r>
              <a:rPr dirty="0">
                <a:solidFill>
                  <a:srgbClr val="000000"/>
                </a:solidFill>
              </a:rPr>
              <a:t> WRANGLING</a:t>
            </a:r>
          </a:p>
          <a:p>
            <a:pPr marL="16510">
              <a:lnSpc>
                <a:spcPct val="100000"/>
              </a:lnSpc>
              <a:spcBef>
                <a:spcPts val="1145"/>
              </a:spcBef>
            </a:pPr>
            <a:r>
              <a:rPr sz="900" dirty="0">
                <a:solidFill>
                  <a:srgbClr val="133C74"/>
                </a:solidFill>
              </a:rPr>
              <a:t>sors</a:t>
            </a:r>
            <a:endParaRPr sz="900"/>
          </a:p>
          <a:p>
            <a:pPr>
              <a:lnSpc>
                <a:spcPct val="100000"/>
              </a:lnSpc>
            </a:pPr>
            <a:endParaRPr sz="1000"/>
          </a:p>
          <a:p>
            <a:pPr>
              <a:lnSpc>
                <a:spcPct val="100000"/>
              </a:lnSpc>
            </a:pPr>
            <a:endParaRPr sz="1000"/>
          </a:p>
          <a:p>
            <a:pPr>
              <a:lnSpc>
                <a:spcPct val="100000"/>
              </a:lnSpc>
            </a:pPr>
            <a:endParaRPr sz="1000"/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/>
          </a:p>
          <a:p>
            <a:pPr marR="26034" algn="r">
              <a:lnSpc>
                <a:spcPct val="100000"/>
              </a:lnSpc>
            </a:pPr>
            <a:r>
              <a:rPr sz="900" spc="-5" dirty="0">
                <a:solidFill>
                  <a:srgbClr val="133C74"/>
                </a:solidFill>
              </a:rPr>
              <a:t>Bu</a:t>
            </a:r>
            <a:r>
              <a:rPr sz="900" spc="5" dirty="0">
                <a:solidFill>
                  <a:srgbClr val="133C74"/>
                </a:solidFill>
              </a:rPr>
              <a:t>s</a:t>
            </a:r>
            <a:r>
              <a:rPr sz="900" spc="-5" dirty="0">
                <a:solidFill>
                  <a:srgbClr val="133C74"/>
                </a:solidFill>
              </a:rPr>
              <a:t>in</a:t>
            </a:r>
            <a:endParaRPr sz="900"/>
          </a:p>
        </p:txBody>
      </p:sp>
      <p:sp>
        <p:nvSpPr>
          <p:cNvPr id="34" name="object 34"/>
          <p:cNvSpPr/>
          <p:nvPr/>
        </p:nvSpPr>
        <p:spPr>
          <a:xfrm>
            <a:off x="1674876" y="131063"/>
            <a:ext cx="5846064" cy="47259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56816" y="413004"/>
            <a:ext cx="5230495" cy="4121150"/>
          </a:xfrm>
          <a:custGeom>
            <a:avLst/>
            <a:gdLst/>
            <a:ahLst/>
            <a:cxnLst/>
            <a:rect l="l" t="t" r="r" b="b"/>
            <a:pathLst>
              <a:path w="5230495" h="4121150">
                <a:moveTo>
                  <a:pt x="0" y="4120896"/>
                </a:moveTo>
                <a:lnTo>
                  <a:pt x="5230367" y="4120896"/>
                </a:lnTo>
                <a:lnTo>
                  <a:pt x="5230367" y="0"/>
                </a:lnTo>
                <a:lnTo>
                  <a:pt x="0" y="0"/>
                </a:lnTo>
                <a:lnTo>
                  <a:pt x="0" y="41208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2230627" y="1604009"/>
            <a:ext cx="3975100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105"/>
              </a:spcBef>
              <a:buChar char="•"/>
              <a:tabLst>
                <a:tab pos="197485" algn="l"/>
              </a:tabLst>
            </a:pPr>
            <a:r>
              <a:rPr sz="1400" spc="-5" dirty="0">
                <a:solidFill>
                  <a:srgbClr val="272829"/>
                </a:solidFill>
                <a:latin typeface="Arial"/>
                <a:cs typeface="Arial"/>
              </a:rPr>
              <a:t>Empowers </a:t>
            </a:r>
            <a:r>
              <a:rPr sz="1400" dirty="0">
                <a:solidFill>
                  <a:srgbClr val="272829"/>
                </a:solidFill>
                <a:latin typeface="Arial"/>
                <a:cs typeface="Arial"/>
              </a:rPr>
              <a:t>domain </a:t>
            </a:r>
            <a:r>
              <a:rPr sz="1400" spc="-5" dirty="0">
                <a:solidFill>
                  <a:srgbClr val="272829"/>
                </a:solidFill>
                <a:latin typeface="Arial"/>
                <a:cs typeface="Arial"/>
              </a:rPr>
              <a:t>experts with </a:t>
            </a:r>
            <a:r>
              <a:rPr sz="1400" dirty="0">
                <a:solidFill>
                  <a:srgbClr val="272829"/>
                </a:solidFill>
                <a:latin typeface="Arial"/>
                <a:cs typeface="Arial"/>
              </a:rPr>
              <a:t>intelligent</a:t>
            </a:r>
            <a:r>
              <a:rPr sz="1400" spc="-90" dirty="0">
                <a:solidFill>
                  <a:srgbClr val="27282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72829"/>
                </a:solidFill>
                <a:latin typeface="Arial"/>
                <a:cs typeface="Arial"/>
              </a:rPr>
              <a:t>visual  </a:t>
            </a:r>
            <a:r>
              <a:rPr sz="1400" dirty="0">
                <a:solidFill>
                  <a:srgbClr val="272829"/>
                </a:solidFill>
                <a:latin typeface="Arial"/>
                <a:cs typeface="Arial"/>
              </a:rPr>
              <a:t>interfaces that </a:t>
            </a:r>
            <a:r>
              <a:rPr sz="1400" b="1" dirty="0">
                <a:solidFill>
                  <a:srgbClr val="1E79D2"/>
                </a:solidFill>
                <a:latin typeface="Arial"/>
                <a:cs typeface="Arial"/>
              </a:rPr>
              <a:t>automate assessment and  </a:t>
            </a:r>
            <a:r>
              <a:rPr sz="1400" b="1" spc="-5" dirty="0">
                <a:solidFill>
                  <a:srgbClr val="1E79D2"/>
                </a:solidFill>
                <a:latin typeface="Arial"/>
                <a:cs typeface="Arial"/>
              </a:rPr>
              <a:t>transformation </a:t>
            </a:r>
            <a:r>
              <a:rPr sz="1400" dirty="0">
                <a:solidFill>
                  <a:srgbClr val="272829"/>
                </a:solidFill>
                <a:latin typeface="Arial"/>
                <a:cs typeface="Arial"/>
              </a:rPr>
              <a:t>of</a:t>
            </a:r>
            <a:r>
              <a:rPr sz="1400" spc="-60" dirty="0">
                <a:solidFill>
                  <a:srgbClr val="2728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72829"/>
                </a:solidFill>
                <a:latin typeface="Arial"/>
                <a:cs typeface="Arial"/>
              </a:rPr>
              <a:t>data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230627" y="2472944"/>
            <a:ext cx="46437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0" indent="-184785">
              <a:lnSpc>
                <a:spcPct val="100000"/>
              </a:lnSpc>
              <a:spcBef>
                <a:spcPts val="100"/>
              </a:spcBef>
              <a:buChar char="•"/>
              <a:tabLst>
                <a:tab pos="197485" algn="l"/>
              </a:tabLst>
            </a:pPr>
            <a:r>
              <a:rPr sz="1400" dirty="0">
                <a:solidFill>
                  <a:srgbClr val="272829"/>
                </a:solidFill>
                <a:latin typeface="Arial"/>
                <a:cs typeface="Arial"/>
              </a:rPr>
              <a:t>Enable IT to </a:t>
            </a:r>
            <a:r>
              <a:rPr sz="1400" b="1" spc="-5" dirty="0">
                <a:solidFill>
                  <a:srgbClr val="1E79D2"/>
                </a:solidFill>
                <a:latin typeface="Arial"/>
                <a:cs typeface="Arial"/>
              </a:rPr>
              <a:t>collaboratively </a:t>
            </a:r>
            <a:r>
              <a:rPr sz="1400" b="1" dirty="0">
                <a:solidFill>
                  <a:srgbClr val="1E79D2"/>
                </a:solidFill>
                <a:latin typeface="Arial"/>
                <a:cs typeface="Arial"/>
              </a:rPr>
              <a:t>curate </a:t>
            </a:r>
            <a:r>
              <a:rPr sz="1400" b="1" spc="-5" dirty="0">
                <a:solidFill>
                  <a:srgbClr val="1E79D2"/>
                </a:solidFill>
                <a:latin typeface="Arial"/>
                <a:cs typeface="Arial"/>
              </a:rPr>
              <a:t>and</a:t>
            </a:r>
            <a:r>
              <a:rPr sz="1400" b="1" spc="-135" dirty="0">
                <a:solidFill>
                  <a:srgbClr val="1E79D2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1E79D2"/>
                </a:solidFill>
                <a:latin typeface="Arial"/>
                <a:cs typeface="Arial"/>
              </a:rPr>
              <a:t>operationalize</a:t>
            </a:r>
            <a:endParaRPr sz="1400">
              <a:latin typeface="Arial"/>
              <a:cs typeface="Arial"/>
            </a:endParaRPr>
          </a:p>
          <a:p>
            <a:pPr marL="18478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272829"/>
                </a:solidFill>
                <a:latin typeface="Arial"/>
                <a:cs typeface="Arial"/>
              </a:rPr>
              <a:t>data pipelines authored by domain</a:t>
            </a:r>
            <a:r>
              <a:rPr sz="1400" spc="-155" dirty="0">
                <a:solidFill>
                  <a:srgbClr val="27282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72829"/>
                </a:solidFill>
                <a:latin typeface="Arial"/>
                <a:cs typeface="Arial"/>
              </a:rPr>
              <a:t>experts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230627" y="3128518"/>
            <a:ext cx="461708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100"/>
              </a:spcBef>
              <a:buChar char="•"/>
              <a:tabLst>
                <a:tab pos="197485" algn="l"/>
              </a:tabLst>
            </a:pPr>
            <a:r>
              <a:rPr sz="1400" dirty="0">
                <a:solidFill>
                  <a:srgbClr val="272829"/>
                </a:solidFill>
                <a:latin typeface="Arial"/>
                <a:cs typeface="Arial"/>
              </a:rPr>
              <a:t>Establish an </a:t>
            </a:r>
            <a:r>
              <a:rPr sz="1400" b="1" spc="-5" dirty="0">
                <a:solidFill>
                  <a:srgbClr val="1E79D2"/>
                </a:solidFill>
                <a:latin typeface="Arial"/>
                <a:cs typeface="Arial"/>
              </a:rPr>
              <a:t>enterprise-wide platform </a:t>
            </a:r>
            <a:r>
              <a:rPr sz="1400" dirty="0">
                <a:solidFill>
                  <a:srgbClr val="272829"/>
                </a:solidFill>
                <a:latin typeface="Arial"/>
                <a:cs typeface="Arial"/>
              </a:rPr>
              <a:t>that refines</a:t>
            </a:r>
            <a:r>
              <a:rPr sz="1400" spc="-160" dirty="0">
                <a:solidFill>
                  <a:srgbClr val="2728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72829"/>
                </a:solidFill>
                <a:latin typeface="Arial"/>
                <a:cs typeface="Arial"/>
              </a:rPr>
              <a:t>data  from a </a:t>
            </a:r>
            <a:r>
              <a:rPr sz="1400" spc="-5" dirty="0">
                <a:solidFill>
                  <a:srgbClr val="272829"/>
                </a:solidFill>
                <a:latin typeface="Arial"/>
                <a:cs typeface="Arial"/>
              </a:rPr>
              <a:t>variety </a:t>
            </a:r>
            <a:r>
              <a:rPr sz="1400" dirty="0">
                <a:solidFill>
                  <a:srgbClr val="272829"/>
                </a:solidFill>
                <a:latin typeface="Arial"/>
                <a:cs typeface="Arial"/>
              </a:rPr>
              <a:t>of sources, supporting a range of users  and use</a:t>
            </a:r>
            <a:r>
              <a:rPr sz="1400" spc="-45" dirty="0">
                <a:solidFill>
                  <a:srgbClr val="2728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72829"/>
                </a:solidFill>
                <a:latin typeface="Arial"/>
                <a:cs typeface="Arial"/>
              </a:rPr>
              <a:t>cases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136392" y="768095"/>
            <a:ext cx="2552700" cy="4572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399592" y="4917342"/>
            <a:ext cx="161925" cy="11112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z="600" spc="-5" dirty="0">
                <a:solidFill>
                  <a:srgbClr val="585858"/>
                </a:solidFill>
                <a:latin typeface="Arial"/>
                <a:cs typeface="Arial"/>
              </a:rPr>
              <a:t>39</a:t>
            </a:fld>
            <a:endParaRPr sz="6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47191" y="4923807"/>
            <a:ext cx="767080" cy="971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500" dirty="0">
                <a:solidFill>
                  <a:srgbClr val="8A8A8A"/>
                </a:solidFill>
                <a:latin typeface="Arial"/>
                <a:cs typeface="Arial"/>
              </a:rPr>
              <a:t>Proprietary &amp;</a:t>
            </a:r>
            <a:r>
              <a:rPr sz="500" spc="-105" dirty="0">
                <a:solidFill>
                  <a:srgbClr val="8A8A8A"/>
                </a:solidFill>
                <a:latin typeface="Arial"/>
                <a:cs typeface="Arial"/>
              </a:rPr>
              <a:t> </a:t>
            </a:r>
            <a:r>
              <a:rPr sz="500" dirty="0">
                <a:solidFill>
                  <a:srgbClr val="8A8A8A"/>
                </a:solidFill>
                <a:latin typeface="Arial"/>
                <a:cs typeface="Arial"/>
              </a:rPr>
              <a:t>Confidential.</a:t>
            </a:r>
            <a:endParaRPr sz="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4527" y="4729839"/>
            <a:ext cx="1031041" cy="3321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5900" y="253746"/>
            <a:ext cx="3289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Logistics </a:t>
            </a:r>
            <a:r>
              <a:rPr sz="1800" b="1" dirty="0">
                <a:latin typeface="Arial"/>
                <a:cs typeface="Arial"/>
              </a:rPr>
              <a:t>for </a:t>
            </a:r>
            <a:r>
              <a:rPr sz="1800" b="1" spc="-5" dirty="0">
                <a:latin typeface="Arial"/>
                <a:cs typeface="Arial"/>
              </a:rPr>
              <a:t>Today’s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Webinar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7868" y="2881883"/>
            <a:ext cx="4890515" cy="8656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7868" y="1368552"/>
            <a:ext cx="4890515" cy="13045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1063752"/>
            <a:ext cx="5402580" cy="359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2608" y="1019555"/>
            <a:ext cx="1522476" cy="5120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1083563"/>
            <a:ext cx="5360035" cy="274320"/>
          </a:xfrm>
          <a:custGeom>
            <a:avLst/>
            <a:gdLst/>
            <a:ahLst/>
            <a:cxnLst/>
            <a:rect l="l" t="t" r="r" b="b"/>
            <a:pathLst>
              <a:path w="5360035" h="274319">
                <a:moveTo>
                  <a:pt x="0" y="274320"/>
                </a:moveTo>
                <a:lnTo>
                  <a:pt x="5359908" y="274320"/>
                </a:lnTo>
                <a:lnTo>
                  <a:pt x="5359908" y="0"/>
                </a:lnTo>
                <a:lnTo>
                  <a:pt x="0" y="0"/>
                </a:lnTo>
                <a:lnTo>
                  <a:pt x="0" y="274320"/>
                </a:lnTo>
                <a:close/>
              </a:path>
            </a:pathLst>
          </a:custGeom>
          <a:solidFill>
            <a:srgbClr val="00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2584704"/>
            <a:ext cx="5402580" cy="359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2608" y="2538983"/>
            <a:ext cx="2298192" cy="5120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2604516"/>
            <a:ext cx="5360035" cy="274320"/>
          </a:xfrm>
          <a:custGeom>
            <a:avLst/>
            <a:gdLst/>
            <a:ahLst/>
            <a:cxnLst/>
            <a:rect l="l" t="t" r="r" b="b"/>
            <a:pathLst>
              <a:path w="5360035" h="274319">
                <a:moveTo>
                  <a:pt x="0" y="274319"/>
                </a:moveTo>
                <a:lnTo>
                  <a:pt x="5359908" y="274319"/>
                </a:lnTo>
                <a:lnTo>
                  <a:pt x="5359908" y="0"/>
                </a:lnTo>
                <a:lnTo>
                  <a:pt x="0" y="0"/>
                </a:lnTo>
                <a:lnTo>
                  <a:pt x="0" y="274319"/>
                </a:lnTo>
                <a:close/>
              </a:path>
            </a:pathLst>
          </a:custGeom>
          <a:solidFill>
            <a:srgbClr val="00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11240" y="981433"/>
            <a:ext cx="2331719" cy="362563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164579" y="987552"/>
            <a:ext cx="2225039" cy="35280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160008" y="982980"/>
            <a:ext cx="2234565" cy="3537585"/>
          </a:xfrm>
          <a:custGeom>
            <a:avLst/>
            <a:gdLst/>
            <a:ahLst/>
            <a:cxnLst/>
            <a:rect l="l" t="t" r="r" b="b"/>
            <a:pathLst>
              <a:path w="2234565" h="3537585">
                <a:moveTo>
                  <a:pt x="0" y="3537204"/>
                </a:moveTo>
                <a:lnTo>
                  <a:pt x="2234184" y="3537204"/>
                </a:lnTo>
                <a:lnTo>
                  <a:pt x="2234184" y="0"/>
                </a:lnTo>
                <a:lnTo>
                  <a:pt x="0" y="0"/>
                </a:lnTo>
                <a:lnTo>
                  <a:pt x="0" y="3537204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67868" y="4002023"/>
            <a:ext cx="4890515" cy="8641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3703320"/>
            <a:ext cx="5402580" cy="3596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2608" y="3659123"/>
            <a:ext cx="1524000" cy="5120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3723132"/>
            <a:ext cx="5360035" cy="274320"/>
          </a:xfrm>
          <a:custGeom>
            <a:avLst/>
            <a:gdLst/>
            <a:ahLst/>
            <a:cxnLst/>
            <a:rect l="l" t="t" r="r" b="b"/>
            <a:pathLst>
              <a:path w="5360035" h="274320">
                <a:moveTo>
                  <a:pt x="0" y="274320"/>
                </a:moveTo>
                <a:lnTo>
                  <a:pt x="5359908" y="274320"/>
                </a:lnTo>
                <a:lnTo>
                  <a:pt x="5359908" y="0"/>
                </a:lnTo>
                <a:lnTo>
                  <a:pt x="0" y="0"/>
                </a:lnTo>
                <a:lnTo>
                  <a:pt x="0" y="274320"/>
                </a:lnTo>
                <a:close/>
              </a:path>
            </a:pathLst>
          </a:custGeom>
          <a:solidFill>
            <a:srgbClr val="00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0" y="1082421"/>
            <a:ext cx="5360035" cy="35375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72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QUESTIONS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>
              <a:latin typeface="Arial"/>
              <a:cs typeface="Arial"/>
            </a:endParaRPr>
          </a:p>
          <a:p>
            <a:pPr marL="882015" marR="383540" indent="-231775">
              <a:lnSpc>
                <a:spcPct val="100000"/>
              </a:lnSpc>
              <a:spcBef>
                <a:spcPts val="5"/>
              </a:spcBef>
              <a:buChar char="•"/>
              <a:tabLst>
                <a:tab pos="882015" algn="l"/>
                <a:tab pos="882650" algn="l"/>
              </a:tabLst>
            </a:pPr>
            <a:r>
              <a:rPr sz="1400" dirty="0">
                <a:latin typeface="Arial"/>
                <a:cs typeface="Arial"/>
              </a:rPr>
              <a:t>Log questions in the chat panel located on the</a:t>
            </a:r>
            <a:r>
              <a:rPr sz="1400" spc="-2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lower  </a:t>
            </a:r>
            <a:r>
              <a:rPr sz="1400" dirty="0">
                <a:latin typeface="Arial"/>
                <a:cs typeface="Arial"/>
              </a:rPr>
              <a:t>left-hand corner of </a:t>
            </a:r>
            <a:r>
              <a:rPr sz="1400" spc="-5" dirty="0">
                <a:latin typeface="Arial"/>
                <a:cs typeface="Arial"/>
              </a:rPr>
              <a:t>your</a:t>
            </a:r>
            <a:r>
              <a:rPr sz="1400" spc="-1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screen</a:t>
            </a:r>
            <a:endParaRPr sz="1400">
              <a:latin typeface="Arial"/>
              <a:cs typeface="Arial"/>
            </a:endParaRPr>
          </a:p>
          <a:p>
            <a:pPr marL="882015" marR="344170" indent="-231775">
              <a:lnSpc>
                <a:spcPct val="100000"/>
              </a:lnSpc>
              <a:buChar char="•"/>
              <a:tabLst>
                <a:tab pos="882015" algn="l"/>
                <a:tab pos="882650" algn="l"/>
              </a:tabLst>
            </a:pPr>
            <a:r>
              <a:rPr sz="1400" dirty="0">
                <a:latin typeface="Arial"/>
                <a:cs typeface="Arial"/>
              </a:rPr>
              <a:t>Questions </a:t>
            </a:r>
            <a:r>
              <a:rPr sz="1400" spc="-5" dirty="0">
                <a:latin typeface="Arial"/>
                <a:cs typeface="Arial"/>
              </a:rPr>
              <a:t>will </a:t>
            </a:r>
            <a:r>
              <a:rPr sz="1400" dirty="0">
                <a:latin typeface="Arial"/>
                <a:cs typeface="Arial"/>
              </a:rPr>
              <a:t>be addressed during the Q&amp;A</a:t>
            </a:r>
            <a:r>
              <a:rPr sz="1400" spc="-2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session  of the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event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50">
              <a:latin typeface="Arial"/>
              <a:cs typeface="Arial"/>
            </a:endParaRPr>
          </a:p>
          <a:p>
            <a:pPr marL="457200">
              <a:lnSpc>
                <a:spcPct val="100000"/>
              </a:lnSpc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EVENT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RECORDING</a:t>
            </a:r>
            <a:endParaRPr sz="1600">
              <a:latin typeface="Arial"/>
              <a:cs typeface="Arial"/>
            </a:endParaRPr>
          </a:p>
          <a:p>
            <a:pPr marL="650240" marR="839469">
              <a:lnSpc>
                <a:spcPct val="100000"/>
              </a:lnSpc>
              <a:spcBef>
                <a:spcPts val="1585"/>
              </a:spcBef>
            </a:pPr>
            <a:r>
              <a:rPr sz="1400" dirty="0">
                <a:latin typeface="Arial"/>
                <a:cs typeface="Arial"/>
              </a:rPr>
              <a:t>An </a:t>
            </a:r>
            <a:r>
              <a:rPr sz="1400" spc="-5" dirty="0">
                <a:latin typeface="Arial"/>
                <a:cs typeface="Arial"/>
              </a:rPr>
              <a:t>archived version </a:t>
            </a:r>
            <a:r>
              <a:rPr sz="1400" dirty="0">
                <a:latin typeface="Arial"/>
                <a:cs typeface="Arial"/>
              </a:rPr>
              <a:t>of the </a:t>
            </a:r>
            <a:r>
              <a:rPr sz="1400" spc="-5" dirty="0">
                <a:latin typeface="Arial"/>
                <a:cs typeface="Arial"/>
              </a:rPr>
              <a:t>event </a:t>
            </a:r>
            <a:r>
              <a:rPr sz="1400" dirty="0">
                <a:latin typeface="Arial"/>
                <a:cs typeface="Arial"/>
              </a:rPr>
              <a:t>recording </a:t>
            </a:r>
            <a:r>
              <a:rPr sz="1400" spc="-5" dirty="0">
                <a:latin typeface="Arial"/>
                <a:cs typeface="Arial"/>
              </a:rPr>
              <a:t>will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  </a:t>
            </a:r>
            <a:r>
              <a:rPr sz="1400" spc="-5" dirty="0">
                <a:latin typeface="Arial"/>
                <a:cs typeface="Arial"/>
              </a:rPr>
              <a:t>available </a:t>
            </a:r>
            <a:r>
              <a:rPr sz="1400" dirty="0">
                <a:latin typeface="Arial"/>
                <a:cs typeface="Arial"/>
              </a:rPr>
              <a:t>at </a:t>
            </a:r>
            <a:r>
              <a:rPr sz="14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3"/>
              </a:rPr>
              <a:t>www.enterprisemanagement.com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Arial"/>
              <a:cs typeface="Arial"/>
            </a:endParaRPr>
          </a:p>
          <a:p>
            <a:pPr marL="457200">
              <a:lnSpc>
                <a:spcPct val="100000"/>
              </a:lnSpc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PDF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SLIDES</a:t>
            </a:r>
            <a:endParaRPr sz="1600">
              <a:latin typeface="Arial"/>
              <a:cs typeface="Arial"/>
            </a:endParaRPr>
          </a:p>
          <a:p>
            <a:pPr marL="650240">
              <a:lnSpc>
                <a:spcPct val="100000"/>
              </a:lnSpc>
              <a:spcBef>
                <a:spcPts val="1585"/>
              </a:spcBef>
            </a:pP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PDF </a:t>
            </a:r>
            <a:r>
              <a:rPr sz="1400" dirty="0">
                <a:latin typeface="Arial"/>
                <a:cs typeface="Arial"/>
              </a:rPr>
              <a:t>of the speaker slides </a:t>
            </a:r>
            <a:r>
              <a:rPr sz="1400" spc="-5" dirty="0">
                <a:latin typeface="Arial"/>
                <a:cs typeface="Arial"/>
              </a:rPr>
              <a:t>will </a:t>
            </a:r>
            <a:r>
              <a:rPr sz="1400" dirty="0">
                <a:latin typeface="Arial"/>
                <a:cs typeface="Arial"/>
              </a:rPr>
              <a:t>be</a:t>
            </a:r>
            <a:r>
              <a:rPr sz="1400" spc="-1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distributed</a:t>
            </a:r>
            <a:endParaRPr sz="1400">
              <a:latin typeface="Arial"/>
              <a:cs typeface="Arial"/>
            </a:endParaRPr>
          </a:p>
          <a:p>
            <a:pPr marL="65024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to all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attendees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125716" y="4890825"/>
            <a:ext cx="1830070" cy="20256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40"/>
              </a:spcBef>
            </a:pPr>
            <a:r>
              <a:rPr sz="600" i="1" dirty="0">
                <a:solidFill>
                  <a:srgbClr val="00457B"/>
                </a:solidFill>
                <a:latin typeface="Arial"/>
                <a:cs typeface="Arial"/>
              </a:rPr>
              <a:t>IT &amp; </a:t>
            </a:r>
            <a:r>
              <a:rPr sz="600" i="1" spc="-5" dirty="0">
                <a:solidFill>
                  <a:srgbClr val="00457B"/>
                </a:solidFill>
                <a:latin typeface="Arial"/>
                <a:cs typeface="Arial"/>
              </a:rPr>
              <a:t>DATA MANAGEMENT RESEARCH, INDUSTRY  ANALYSIS </a:t>
            </a:r>
            <a:r>
              <a:rPr sz="600" i="1" dirty="0">
                <a:solidFill>
                  <a:srgbClr val="00457B"/>
                </a:solidFill>
                <a:latin typeface="Arial"/>
                <a:cs typeface="Arial"/>
              </a:rPr>
              <a:t>&amp; CONSULTING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17764" y="4898135"/>
            <a:ext cx="775716" cy="137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5108447"/>
            <a:ext cx="9144000" cy="350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84932" y="851916"/>
            <a:ext cx="3061716" cy="30281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38900" y="717804"/>
            <a:ext cx="1315720" cy="1315720"/>
          </a:xfrm>
          <a:custGeom>
            <a:avLst/>
            <a:gdLst/>
            <a:ahLst/>
            <a:cxnLst/>
            <a:rect l="l" t="t" r="r" b="b"/>
            <a:pathLst>
              <a:path w="1315720" h="1315720">
                <a:moveTo>
                  <a:pt x="657605" y="0"/>
                </a:moveTo>
                <a:lnTo>
                  <a:pt x="608523" y="1803"/>
                </a:lnTo>
                <a:lnTo>
                  <a:pt x="560422" y="7129"/>
                </a:lnTo>
                <a:lnTo>
                  <a:pt x="513427" y="15850"/>
                </a:lnTo>
                <a:lnTo>
                  <a:pt x="467668" y="27839"/>
                </a:lnTo>
                <a:lnTo>
                  <a:pt x="423270" y="42969"/>
                </a:lnTo>
                <a:lnTo>
                  <a:pt x="380361" y="61114"/>
                </a:lnTo>
                <a:lnTo>
                  <a:pt x="339067" y="82145"/>
                </a:lnTo>
                <a:lnTo>
                  <a:pt x="299517" y="105935"/>
                </a:lnTo>
                <a:lnTo>
                  <a:pt x="261837" y="132359"/>
                </a:lnTo>
                <a:lnTo>
                  <a:pt x="226154" y="161288"/>
                </a:lnTo>
                <a:lnTo>
                  <a:pt x="192595" y="192595"/>
                </a:lnTo>
                <a:lnTo>
                  <a:pt x="161288" y="226154"/>
                </a:lnTo>
                <a:lnTo>
                  <a:pt x="132359" y="261837"/>
                </a:lnTo>
                <a:lnTo>
                  <a:pt x="105935" y="299517"/>
                </a:lnTo>
                <a:lnTo>
                  <a:pt x="82145" y="339067"/>
                </a:lnTo>
                <a:lnTo>
                  <a:pt x="61114" y="380361"/>
                </a:lnTo>
                <a:lnTo>
                  <a:pt x="42969" y="423270"/>
                </a:lnTo>
                <a:lnTo>
                  <a:pt x="27839" y="467668"/>
                </a:lnTo>
                <a:lnTo>
                  <a:pt x="15850" y="513427"/>
                </a:lnTo>
                <a:lnTo>
                  <a:pt x="7129" y="560422"/>
                </a:lnTo>
                <a:lnTo>
                  <a:pt x="1803" y="608523"/>
                </a:lnTo>
                <a:lnTo>
                  <a:pt x="0" y="657606"/>
                </a:lnTo>
                <a:lnTo>
                  <a:pt x="1803" y="706688"/>
                </a:lnTo>
                <a:lnTo>
                  <a:pt x="7129" y="754789"/>
                </a:lnTo>
                <a:lnTo>
                  <a:pt x="15850" y="801784"/>
                </a:lnTo>
                <a:lnTo>
                  <a:pt x="27839" y="847543"/>
                </a:lnTo>
                <a:lnTo>
                  <a:pt x="42969" y="891941"/>
                </a:lnTo>
                <a:lnTo>
                  <a:pt x="61114" y="934850"/>
                </a:lnTo>
                <a:lnTo>
                  <a:pt x="82145" y="976144"/>
                </a:lnTo>
                <a:lnTo>
                  <a:pt x="105935" y="1015694"/>
                </a:lnTo>
                <a:lnTo>
                  <a:pt x="132359" y="1053374"/>
                </a:lnTo>
                <a:lnTo>
                  <a:pt x="161288" y="1089057"/>
                </a:lnTo>
                <a:lnTo>
                  <a:pt x="192595" y="1122616"/>
                </a:lnTo>
                <a:lnTo>
                  <a:pt x="226154" y="1153923"/>
                </a:lnTo>
                <a:lnTo>
                  <a:pt x="261837" y="1182852"/>
                </a:lnTo>
                <a:lnTo>
                  <a:pt x="299517" y="1209276"/>
                </a:lnTo>
                <a:lnTo>
                  <a:pt x="339067" y="1233066"/>
                </a:lnTo>
                <a:lnTo>
                  <a:pt x="380361" y="1254097"/>
                </a:lnTo>
                <a:lnTo>
                  <a:pt x="423270" y="1272242"/>
                </a:lnTo>
                <a:lnTo>
                  <a:pt x="467668" y="1287372"/>
                </a:lnTo>
                <a:lnTo>
                  <a:pt x="513427" y="1299361"/>
                </a:lnTo>
                <a:lnTo>
                  <a:pt x="560422" y="1308082"/>
                </a:lnTo>
                <a:lnTo>
                  <a:pt x="608523" y="1313408"/>
                </a:lnTo>
                <a:lnTo>
                  <a:pt x="657605" y="1315212"/>
                </a:lnTo>
                <a:lnTo>
                  <a:pt x="706688" y="1313408"/>
                </a:lnTo>
                <a:lnTo>
                  <a:pt x="754789" y="1308082"/>
                </a:lnTo>
                <a:lnTo>
                  <a:pt x="801784" y="1299361"/>
                </a:lnTo>
                <a:lnTo>
                  <a:pt x="847543" y="1287372"/>
                </a:lnTo>
                <a:lnTo>
                  <a:pt x="891941" y="1272242"/>
                </a:lnTo>
                <a:lnTo>
                  <a:pt x="934850" y="1254097"/>
                </a:lnTo>
                <a:lnTo>
                  <a:pt x="976144" y="1233066"/>
                </a:lnTo>
                <a:lnTo>
                  <a:pt x="1015694" y="1209276"/>
                </a:lnTo>
                <a:lnTo>
                  <a:pt x="1053374" y="1182852"/>
                </a:lnTo>
                <a:lnTo>
                  <a:pt x="1089057" y="1153923"/>
                </a:lnTo>
                <a:lnTo>
                  <a:pt x="1122616" y="1122616"/>
                </a:lnTo>
                <a:lnTo>
                  <a:pt x="1153923" y="1089057"/>
                </a:lnTo>
                <a:lnTo>
                  <a:pt x="1182852" y="1053374"/>
                </a:lnTo>
                <a:lnTo>
                  <a:pt x="1209276" y="1015694"/>
                </a:lnTo>
                <a:lnTo>
                  <a:pt x="1233066" y="976144"/>
                </a:lnTo>
                <a:lnTo>
                  <a:pt x="1254097" y="934850"/>
                </a:lnTo>
                <a:lnTo>
                  <a:pt x="1272242" y="891941"/>
                </a:lnTo>
                <a:lnTo>
                  <a:pt x="1287372" y="847543"/>
                </a:lnTo>
                <a:lnTo>
                  <a:pt x="1299361" y="801784"/>
                </a:lnTo>
                <a:lnTo>
                  <a:pt x="1308082" y="754789"/>
                </a:lnTo>
                <a:lnTo>
                  <a:pt x="1313408" y="706688"/>
                </a:lnTo>
                <a:lnTo>
                  <a:pt x="1315211" y="657606"/>
                </a:lnTo>
                <a:lnTo>
                  <a:pt x="1313408" y="608523"/>
                </a:lnTo>
                <a:lnTo>
                  <a:pt x="1308082" y="560422"/>
                </a:lnTo>
                <a:lnTo>
                  <a:pt x="1299361" y="513427"/>
                </a:lnTo>
                <a:lnTo>
                  <a:pt x="1287372" y="467668"/>
                </a:lnTo>
                <a:lnTo>
                  <a:pt x="1272242" y="423270"/>
                </a:lnTo>
                <a:lnTo>
                  <a:pt x="1254097" y="380361"/>
                </a:lnTo>
                <a:lnTo>
                  <a:pt x="1233066" y="339067"/>
                </a:lnTo>
                <a:lnTo>
                  <a:pt x="1209276" y="299517"/>
                </a:lnTo>
                <a:lnTo>
                  <a:pt x="1182852" y="261837"/>
                </a:lnTo>
                <a:lnTo>
                  <a:pt x="1153923" y="226154"/>
                </a:lnTo>
                <a:lnTo>
                  <a:pt x="1122616" y="192595"/>
                </a:lnTo>
                <a:lnTo>
                  <a:pt x="1089057" y="161288"/>
                </a:lnTo>
                <a:lnTo>
                  <a:pt x="1053374" y="132359"/>
                </a:lnTo>
                <a:lnTo>
                  <a:pt x="1015694" y="105935"/>
                </a:lnTo>
                <a:lnTo>
                  <a:pt x="976144" y="82145"/>
                </a:lnTo>
                <a:lnTo>
                  <a:pt x="934850" y="61114"/>
                </a:lnTo>
                <a:lnTo>
                  <a:pt x="891941" y="42969"/>
                </a:lnTo>
                <a:lnTo>
                  <a:pt x="847543" y="27839"/>
                </a:lnTo>
                <a:lnTo>
                  <a:pt x="801784" y="15850"/>
                </a:lnTo>
                <a:lnTo>
                  <a:pt x="754789" y="7129"/>
                </a:lnTo>
                <a:lnTo>
                  <a:pt x="706688" y="1803"/>
                </a:lnTo>
                <a:lnTo>
                  <a:pt x="657605" y="0"/>
                </a:lnTo>
                <a:close/>
              </a:path>
            </a:pathLst>
          </a:custGeom>
          <a:solidFill>
            <a:srgbClr val="FFFFFF">
              <a:alpha val="9450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38900" y="717804"/>
            <a:ext cx="1315720" cy="1315720"/>
          </a:xfrm>
          <a:custGeom>
            <a:avLst/>
            <a:gdLst/>
            <a:ahLst/>
            <a:cxnLst/>
            <a:rect l="l" t="t" r="r" b="b"/>
            <a:pathLst>
              <a:path w="1315720" h="1315720">
                <a:moveTo>
                  <a:pt x="0" y="657606"/>
                </a:moveTo>
                <a:lnTo>
                  <a:pt x="1803" y="608523"/>
                </a:lnTo>
                <a:lnTo>
                  <a:pt x="7129" y="560422"/>
                </a:lnTo>
                <a:lnTo>
                  <a:pt x="15850" y="513427"/>
                </a:lnTo>
                <a:lnTo>
                  <a:pt x="27839" y="467668"/>
                </a:lnTo>
                <a:lnTo>
                  <a:pt x="42969" y="423270"/>
                </a:lnTo>
                <a:lnTo>
                  <a:pt x="61114" y="380361"/>
                </a:lnTo>
                <a:lnTo>
                  <a:pt x="82145" y="339067"/>
                </a:lnTo>
                <a:lnTo>
                  <a:pt x="105935" y="299517"/>
                </a:lnTo>
                <a:lnTo>
                  <a:pt x="132359" y="261837"/>
                </a:lnTo>
                <a:lnTo>
                  <a:pt x="161288" y="226154"/>
                </a:lnTo>
                <a:lnTo>
                  <a:pt x="192595" y="192595"/>
                </a:lnTo>
                <a:lnTo>
                  <a:pt x="226154" y="161288"/>
                </a:lnTo>
                <a:lnTo>
                  <a:pt x="261837" y="132359"/>
                </a:lnTo>
                <a:lnTo>
                  <a:pt x="299517" y="105935"/>
                </a:lnTo>
                <a:lnTo>
                  <a:pt x="339067" y="82145"/>
                </a:lnTo>
                <a:lnTo>
                  <a:pt x="380361" y="61114"/>
                </a:lnTo>
                <a:lnTo>
                  <a:pt x="423270" y="42969"/>
                </a:lnTo>
                <a:lnTo>
                  <a:pt x="467668" y="27839"/>
                </a:lnTo>
                <a:lnTo>
                  <a:pt x="513427" y="15850"/>
                </a:lnTo>
                <a:lnTo>
                  <a:pt x="560422" y="7129"/>
                </a:lnTo>
                <a:lnTo>
                  <a:pt x="608523" y="1803"/>
                </a:lnTo>
                <a:lnTo>
                  <a:pt x="657605" y="0"/>
                </a:lnTo>
                <a:lnTo>
                  <a:pt x="706688" y="1803"/>
                </a:lnTo>
                <a:lnTo>
                  <a:pt x="754789" y="7129"/>
                </a:lnTo>
                <a:lnTo>
                  <a:pt x="801784" y="15850"/>
                </a:lnTo>
                <a:lnTo>
                  <a:pt x="847543" y="27839"/>
                </a:lnTo>
                <a:lnTo>
                  <a:pt x="891941" y="42969"/>
                </a:lnTo>
                <a:lnTo>
                  <a:pt x="934850" y="61114"/>
                </a:lnTo>
                <a:lnTo>
                  <a:pt x="976144" y="82145"/>
                </a:lnTo>
                <a:lnTo>
                  <a:pt x="1015694" y="105935"/>
                </a:lnTo>
                <a:lnTo>
                  <a:pt x="1053374" y="132359"/>
                </a:lnTo>
                <a:lnTo>
                  <a:pt x="1089057" y="161288"/>
                </a:lnTo>
                <a:lnTo>
                  <a:pt x="1122616" y="192595"/>
                </a:lnTo>
                <a:lnTo>
                  <a:pt x="1153923" y="226154"/>
                </a:lnTo>
                <a:lnTo>
                  <a:pt x="1182852" y="261837"/>
                </a:lnTo>
                <a:lnTo>
                  <a:pt x="1209276" y="299517"/>
                </a:lnTo>
                <a:lnTo>
                  <a:pt x="1233066" y="339067"/>
                </a:lnTo>
                <a:lnTo>
                  <a:pt x="1254097" y="380361"/>
                </a:lnTo>
                <a:lnTo>
                  <a:pt x="1272242" y="423270"/>
                </a:lnTo>
                <a:lnTo>
                  <a:pt x="1287372" y="467668"/>
                </a:lnTo>
                <a:lnTo>
                  <a:pt x="1299361" y="513427"/>
                </a:lnTo>
                <a:lnTo>
                  <a:pt x="1308082" y="560422"/>
                </a:lnTo>
                <a:lnTo>
                  <a:pt x="1313408" y="608523"/>
                </a:lnTo>
                <a:lnTo>
                  <a:pt x="1315211" y="657606"/>
                </a:lnTo>
                <a:lnTo>
                  <a:pt x="1313408" y="706688"/>
                </a:lnTo>
                <a:lnTo>
                  <a:pt x="1308082" y="754789"/>
                </a:lnTo>
                <a:lnTo>
                  <a:pt x="1299361" y="801784"/>
                </a:lnTo>
                <a:lnTo>
                  <a:pt x="1287372" y="847543"/>
                </a:lnTo>
                <a:lnTo>
                  <a:pt x="1272242" y="891941"/>
                </a:lnTo>
                <a:lnTo>
                  <a:pt x="1254097" y="934850"/>
                </a:lnTo>
                <a:lnTo>
                  <a:pt x="1233066" y="976144"/>
                </a:lnTo>
                <a:lnTo>
                  <a:pt x="1209276" y="1015694"/>
                </a:lnTo>
                <a:lnTo>
                  <a:pt x="1182852" y="1053374"/>
                </a:lnTo>
                <a:lnTo>
                  <a:pt x="1153923" y="1089057"/>
                </a:lnTo>
                <a:lnTo>
                  <a:pt x="1122616" y="1122616"/>
                </a:lnTo>
                <a:lnTo>
                  <a:pt x="1089057" y="1153923"/>
                </a:lnTo>
                <a:lnTo>
                  <a:pt x="1053374" y="1182852"/>
                </a:lnTo>
                <a:lnTo>
                  <a:pt x="1015694" y="1209276"/>
                </a:lnTo>
                <a:lnTo>
                  <a:pt x="976144" y="1233066"/>
                </a:lnTo>
                <a:lnTo>
                  <a:pt x="934850" y="1254097"/>
                </a:lnTo>
                <a:lnTo>
                  <a:pt x="891941" y="1272242"/>
                </a:lnTo>
                <a:lnTo>
                  <a:pt x="847543" y="1287372"/>
                </a:lnTo>
                <a:lnTo>
                  <a:pt x="801784" y="1299361"/>
                </a:lnTo>
                <a:lnTo>
                  <a:pt x="754789" y="1308082"/>
                </a:lnTo>
                <a:lnTo>
                  <a:pt x="706688" y="1313408"/>
                </a:lnTo>
                <a:lnTo>
                  <a:pt x="657605" y="1315212"/>
                </a:lnTo>
                <a:lnTo>
                  <a:pt x="608523" y="1313408"/>
                </a:lnTo>
                <a:lnTo>
                  <a:pt x="560422" y="1308082"/>
                </a:lnTo>
                <a:lnTo>
                  <a:pt x="513427" y="1299361"/>
                </a:lnTo>
                <a:lnTo>
                  <a:pt x="467668" y="1287372"/>
                </a:lnTo>
                <a:lnTo>
                  <a:pt x="423270" y="1272242"/>
                </a:lnTo>
                <a:lnTo>
                  <a:pt x="380361" y="1254097"/>
                </a:lnTo>
                <a:lnTo>
                  <a:pt x="339067" y="1233066"/>
                </a:lnTo>
                <a:lnTo>
                  <a:pt x="299517" y="1209276"/>
                </a:lnTo>
                <a:lnTo>
                  <a:pt x="261837" y="1182852"/>
                </a:lnTo>
                <a:lnTo>
                  <a:pt x="226154" y="1153923"/>
                </a:lnTo>
                <a:lnTo>
                  <a:pt x="192595" y="1122616"/>
                </a:lnTo>
                <a:lnTo>
                  <a:pt x="161288" y="1089057"/>
                </a:lnTo>
                <a:lnTo>
                  <a:pt x="132359" y="1053374"/>
                </a:lnTo>
                <a:lnTo>
                  <a:pt x="105935" y="1015694"/>
                </a:lnTo>
                <a:lnTo>
                  <a:pt x="82145" y="976144"/>
                </a:lnTo>
                <a:lnTo>
                  <a:pt x="61114" y="934850"/>
                </a:lnTo>
                <a:lnTo>
                  <a:pt x="42969" y="891941"/>
                </a:lnTo>
                <a:lnTo>
                  <a:pt x="27839" y="847543"/>
                </a:lnTo>
                <a:lnTo>
                  <a:pt x="15850" y="801784"/>
                </a:lnTo>
                <a:lnTo>
                  <a:pt x="7129" y="754789"/>
                </a:lnTo>
                <a:lnTo>
                  <a:pt x="1803" y="706688"/>
                </a:lnTo>
                <a:lnTo>
                  <a:pt x="0" y="657606"/>
                </a:lnTo>
                <a:close/>
              </a:path>
            </a:pathLst>
          </a:custGeom>
          <a:ln w="9143">
            <a:solidFill>
              <a:srgbClr val="EEE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28559" y="1182624"/>
            <a:ext cx="1315720" cy="1315720"/>
          </a:xfrm>
          <a:custGeom>
            <a:avLst/>
            <a:gdLst/>
            <a:ahLst/>
            <a:cxnLst/>
            <a:rect l="l" t="t" r="r" b="b"/>
            <a:pathLst>
              <a:path w="1315720" h="1315720">
                <a:moveTo>
                  <a:pt x="657606" y="0"/>
                </a:moveTo>
                <a:lnTo>
                  <a:pt x="608523" y="1803"/>
                </a:lnTo>
                <a:lnTo>
                  <a:pt x="560422" y="7129"/>
                </a:lnTo>
                <a:lnTo>
                  <a:pt x="513427" y="15850"/>
                </a:lnTo>
                <a:lnTo>
                  <a:pt x="467668" y="27839"/>
                </a:lnTo>
                <a:lnTo>
                  <a:pt x="423270" y="42969"/>
                </a:lnTo>
                <a:lnTo>
                  <a:pt x="380361" y="61114"/>
                </a:lnTo>
                <a:lnTo>
                  <a:pt x="339067" y="82145"/>
                </a:lnTo>
                <a:lnTo>
                  <a:pt x="299517" y="105935"/>
                </a:lnTo>
                <a:lnTo>
                  <a:pt x="261837" y="132359"/>
                </a:lnTo>
                <a:lnTo>
                  <a:pt x="226154" y="161288"/>
                </a:lnTo>
                <a:lnTo>
                  <a:pt x="192595" y="192595"/>
                </a:lnTo>
                <a:lnTo>
                  <a:pt x="161288" y="226154"/>
                </a:lnTo>
                <a:lnTo>
                  <a:pt x="132359" y="261837"/>
                </a:lnTo>
                <a:lnTo>
                  <a:pt x="105935" y="299517"/>
                </a:lnTo>
                <a:lnTo>
                  <a:pt x="82145" y="339067"/>
                </a:lnTo>
                <a:lnTo>
                  <a:pt x="61114" y="380361"/>
                </a:lnTo>
                <a:lnTo>
                  <a:pt x="42969" y="423270"/>
                </a:lnTo>
                <a:lnTo>
                  <a:pt x="27839" y="467668"/>
                </a:lnTo>
                <a:lnTo>
                  <a:pt x="15850" y="513427"/>
                </a:lnTo>
                <a:lnTo>
                  <a:pt x="7129" y="560422"/>
                </a:lnTo>
                <a:lnTo>
                  <a:pt x="1803" y="608523"/>
                </a:lnTo>
                <a:lnTo>
                  <a:pt x="0" y="657605"/>
                </a:lnTo>
                <a:lnTo>
                  <a:pt x="1803" y="706688"/>
                </a:lnTo>
                <a:lnTo>
                  <a:pt x="7129" y="754789"/>
                </a:lnTo>
                <a:lnTo>
                  <a:pt x="15850" y="801784"/>
                </a:lnTo>
                <a:lnTo>
                  <a:pt x="27839" y="847543"/>
                </a:lnTo>
                <a:lnTo>
                  <a:pt x="42969" y="891941"/>
                </a:lnTo>
                <a:lnTo>
                  <a:pt x="61114" y="934850"/>
                </a:lnTo>
                <a:lnTo>
                  <a:pt x="82145" y="976144"/>
                </a:lnTo>
                <a:lnTo>
                  <a:pt x="105935" y="1015694"/>
                </a:lnTo>
                <a:lnTo>
                  <a:pt x="132359" y="1053374"/>
                </a:lnTo>
                <a:lnTo>
                  <a:pt x="161288" y="1089057"/>
                </a:lnTo>
                <a:lnTo>
                  <a:pt x="192595" y="1122616"/>
                </a:lnTo>
                <a:lnTo>
                  <a:pt x="226154" y="1153923"/>
                </a:lnTo>
                <a:lnTo>
                  <a:pt x="261837" y="1182852"/>
                </a:lnTo>
                <a:lnTo>
                  <a:pt x="299517" y="1209276"/>
                </a:lnTo>
                <a:lnTo>
                  <a:pt x="339067" y="1233066"/>
                </a:lnTo>
                <a:lnTo>
                  <a:pt x="380361" y="1254097"/>
                </a:lnTo>
                <a:lnTo>
                  <a:pt x="423270" y="1272242"/>
                </a:lnTo>
                <a:lnTo>
                  <a:pt x="467668" y="1287372"/>
                </a:lnTo>
                <a:lnTo>
                  <a:pt x="513427" y="1299361"/>
                </a:lnTo>
                <a:lnTo>
                  <a:pt x="560422" y="1308082"/>
                </a:lnTo>
                <a:lnTo>
                  <a:pt x="608523" y="1313408"/>
                </a:lnTo>
                <a:lnTo>
                  <a:pt x="657606" y="1315212"/>
                </a:lnTo>
                <a:lnTo>
                  <a:pt x="706688" y="1313408"/>
                </a:lnTo>
                <a:lnTo>
                  <a:pt x="754789" y="1308082"/>
                </a:lnTo>
                <a:lnTo>
                  <a:pt x="801784" y="1299361"/>
                </a:lnTo>
                <a:lnTo>
                  <a:pt x="847543" y="1287372"/>
                </a:lnTo>
                <a:lnTo>
                  <a:pt x="891941" y="1272242"/>
                </a:lnTo>
                <a:lnTo>
                  <a:pt x="934850" y="1254097"/>
                </a:lnTo>
                <a:lnTo>
                  <a:pt x="976144" y="1233066"/>
                </a:lnTo>
                <a:lnTo>
                  <a:pt x="1015694" y="1209276"/>
                </a:lnTo>
                <a:lnTo>
                  <a:pt x="1053374" y="1182852"/>
                </a:lnTo>
                <a:lnTo>
                  <a:pt x="1089057" y="1153923"/>
                </a:lnTo>
                <a:lnTo>
                  <a:pt x="1122616" y="1122616"/>
                </a:lnTo>
                <a:lnTo>
                  <a:pt x="1153923" y="1089057"/>
                </a:lnTo>
                <a:lnTo>
                  <a:pt x="1182852" y="1053374"/>
                </a:lnTo>
                <a:lnTo>
                  <a:pt x="1209276" y="1015694"/>
                </a:lnTo>
                <a:lnTo>
                  <a:pt x="1233066" y="976144"/>
                </a:lnTo>
                <a:lnTo>
                  <a:pt x="1254097" y="934850"/>
                </a:lnTo>
                <a:lnTo>
                  <a:pt x="1272242" y="891941"/>
                </a:lnTo>
                <a:lnTo>
                  <a:pt x="1287372" y="847543"/>
                </a:lnTo>
                <a:lnTo>
                  <a:pt x="1299361" y="801784"/>
                </a:lnTo>
                <a:lnTo>
                  <a:pt x="1308082" y="754789"/>
                </a:lnTo>
                <a:lnTo>
                  <a:pt x="1313408" y="706688"/>
                </a:lnTo>
                <a:lnTo>
                  <a:pt x="1315212" y="657605"/>
                </a:lnTo>
                <a:lnTo>
                  <a:pt x="1313408" y="608523"/>
                </a:lnTo>
                <a:lnTo>
                  <a:pt x="1308082" y="560422"/>
                </a:lnTo>
                <a:lnTo>
                  <a:pt x="1299361" y="513427"/>
                </a:lnTo>
                <a:lnTo>
                  <a:pt x="1287372" y="467668"/>
                </a:lnTo>
                <a:lnTo>
                  <a:pt x="1272242" y="423270"/>
                </a:lnTo>
                <a:lnTo>
                  <a:pt x="1254097" y="380361"/>
                </a:lnTo>
                <a:lnTo>
                  <a:pt x="1233066" y="339067"/>
                </a:lnTo>
                <a:lnTo>
                  <a:pt x="1209276" y="299517"/>
                </a:lnTo>
                <a:lnTo>
                  <a:pt x="1182852" y="261837"/>
                </a:lnTo>
                <a:lnTo>
                  <a:pt x="1153923" y="226154"/>
                </a:lnTo>
                <a:lnTo>
                  <a:pt x="1122616" y="192595"/>
                </a:lnTo>
                <a:lnTo>
                  <a:pt x="1089057" y="161288"/>
                </a:lnTo>
                <a:lnTo>
                  <a:pt x="1053374" y="132359"/>
                </a:lnTo>
                <a:lnTo>
                  <a:pt x="1015694" y="105935"/>
                </a:lnTo>
                <a:lnTo>
                  <a:pt x="976144" y="82145"/>
                </a:lnTo>
                <a:lnTo>
                  <a:pt x="934850" y="61114"/>
                </a:lnTo>
                <a:lnTo>
                  <a:pt x="891941" y="42969"/>
                </a:lnTo>
                <a:lnTo>
                  <a:pt x="847543" y="27839"/>
                </a:lnTo>
                <a:lnTo>
                  <a:pt x="801784" y="15850"/>
                </a:lnTo>
                <a:lnTo>
                  <a:pt x="754789" y="7129"/>
                </a:lnTo>
                <a:lnTo>
                  <a:pt x="706688" y="1803"/>
                </a:lnTo>
                <a:lnTo>
                  <a:pt x="657606" y="0"/>
                </a:lnTo>
                <a:close/>
              </a:path>
            </a:pathLst>
          </a:custGeom>
          <a:solidFill>
            <a:srgbClr val="FFFFFF">
              <a:alpha val="9372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28559" y="1182624"/>
            <a:ext cx="1315720" cy="1315720"/>
          </a:xfrm>
          <a:custGeom>
            <a:avLst/>
            <a:gdLst/>
            <a:ahLst/>
            <a:cxnLst/>
            <a:rect l="l" t="t" r="r" b="b"/>
            <a:pathLst>
              <a:path w="1315720" h="1315720">
                <a:moveTo>
                  <a:pt x="0" y="657605"/>
                </a:moveTo>
                <a:lnTo>
                  <a:pt x="1803" y="608523"/>
                </a:lnTo>
                <a:lnTo>
                  <a:pt x="7129" y="560422"/>
                </a:lnTo>
                <a:lnTo>
                  <a:pt x="15850" y="513427"/>
                </a:lnTo>
                <a:lnTo>
                  <a:pt x="27839" y="467668"/>
                </a:lnTo>
                <a:lnTo>
                  <a:pt x="42969" y="423270"/>
                </a:lnTo>
                <a:lnTo>
                  <a:pt x="61114" y="380361"/>
                </a:lnTo>
                <a:lnTo>
                  <a:pt x="82145" y="339067"/>
                </a:lnTo>
                <a:lnTo>
                  <a:pt x="105935" y="299517"/>
                </a:lnTo>
                <a:lnTo>
                  <a:pt x="132359" y="261837"/>
                </a:lnTo>
                <a:lnTo>
                  <a:pt x="161288" y="226154"/>
                </a:lnTo>
                <a:lnTo>
                  <a:pt x="192595" y="192595"/>
                </a:lnTo>
                <a:lnTo>
                  <a:pt x="226154" y="161288"/>
                </a:lnTo>
                <a:lnTo>
                  <a:pt x="261837" y="132359"/>
                </a:lnTo>
                <a:lnTo>
                  <a:pt x="299517" y="105935"/>
                </a:lnTo>
                <a:lnTo>
                  <a:pt x="339067" y="82145"/>
                </a:lnTo>
                <a:lnTo>
                  <a:pt x="380361" y="61114"/>
                </a:lnTo>
                <a:lnTo>
                  <a:pt x="423270" y="42969"/>
                </a:lnTo>
                <a:lnTo>
                  <a:pt x="467668" y="27839"/>
                </a:lnTo>
                <a:lnTo>
                  <a:pt x="513427" y="15850"/>
                </a:lnTo>
                <a:lnTo>
                  <a:pt x="560422" y="7129"/>
                </a:lnTo>
                <a:lnTo>
                  <a:pt x="608523" y="1803"/>
                </a:lnTo>
                <a:lnTo>
                  <a:pt x="657606" y="0"/>
                </a:lnTo>
                <a:lnTo>
                  <a:pt x="706688" y="1803"/>
                </a:lnTo>
                <a:lnTo>
                  <a:pt x="754789" y="7129"/>
                </a:lnTo>
                <a:lnTo>
                  <a:pt x="801784" y="15850"/>
                </a:lnTo>
                <a:lnTo>
                  <a:pt x="847543" y="27839"/>
                </a:lnTo>
                <a:lnTo>
                  <a:pt x="891941" y="42969"/>
                </a:lnTo>
                <a:lnTo>
                  <a:pt x="934850" y="61114"/>
                </a:lnTo>
                <a:lnTo>
                  <a:pt x="976144" y="82145"/>
                </a:lnTo>
                <a:lnTo>
                  <a:pt x="1015694" y="105935"/>
                </a:lnTo>
                <a:lnTo>
                  <a:pt x="1053374" y="132359"/>
                </a:lnTo>
                <a:lnTo>
                  <a:pt x="1089057" y="161288"/>
                </a:lnTo>
                <a:lnTo>
                  <a:pt x="1122616" y="192595"/>
                </a:lnTo>
                <a:lnTo>
                  <a:pt x="1153923" y="226154"/>
                </a:lnTo>
                <a:lnTo>
                  <a:pt x="1182852" y="261837"/>
                </a:lnTo>
                <a:lnTo>
                  <a:pt x="1209276" y="299517"/>
                </a:lnTo>
                <a:lnTo>
                  <a:pt x="1233066" y="339067"/>
                </a:lnTo>
                <a:lnTo>
                  <a:pt x="1254097" y="380361"/>
                </a:lnTo>
                <a:lnTo>
                  <a:pt x="1272242" y="423270"/>
                </a:lnTo>
                <a:lnTo>
                  <a:pt x="1287372" y="467668"/>
                </a:lnTo>
                <a:lnTo>
                  <a:pt x="1299361" y="513427"/>
                </a:lnTo>
                <a:lnTo>
                  <a:pt x="1308082" y="560422"/>
                </a:lnTo>
                <a:lnTo>
                  <a:pt x="1313408" y="608523"/>
                </a:lnTo>
                <a:lnTo>
                  <a:pt x="1315212" y="657605"/>
                </a:lnTo>
                <a:lnTo>
                  <a:pt x="1313408" y="706688"/>
                </a:lnTo>
                <a:lnTo>
                  <a:pt x="1308082" y="754789"/>
                </a:lnTo>
                <a:lnTo>
                  <a:pt x="1299361" y="801784"/>
                </a:lnTo>
                <a:lnTo>
                  <a:pt x="1287372" y="847543"/>
                </a:lnTo>
                <a:lnTo>
                  <a:pt x="1272242" y="891941"/>
                </a:lnTo>
                <a:lnTo>
                  <a:pt x="1254097" y="934850"/>
                </a:lnTo>
                <a:lnTo>
                  <a:pt x="1233066" y="976144"/>
                </a:lnTo>
                <a:lnTo>
                  <a:pt x="1209276" y="1015694"/>
                </a:lnTo>
                <a:lnTo>
                  <a:pt x="1182852" y="1053374"/>
                </a:lnTo>
                <a:lnTo>
                  <a:pt x="1153923" y="1089057"/>
                </a:lnTo>
                <a:lnTo>
                  <a:pt x="1122616" y="1122616"/>
                </a:lnTo>
                <a:lnTo>
                  <a:pt x="1089057" y="1153923"/>
                </a:lnTo>
                <a:lnTo>
                  <a:pt x="1053374" y="1182852"/>
                </a:lnTo>
                <a:lnTo>
                  <a:pt x="1015694" y="1209276"/>
                </a:lnTo>
                <a:lnTo>
                  <a:pt x="976144" y="1233066"/>
                </a:lnTo>
                <a:lnTo>
                  <a:pt x="934850" y="1254097"/>
                </a:lnTo>
                <a:lnTo>
                  <a:pt x="891941" y="1272242"/>
                </a:lnTo>
                <a:lnTo>
                  <a:pt x="847543" y="1287372"/>
                </a:lnTo>
                <a:lnTo>
                  <a:pt x="801784" y="1299361"/>
                </a:lnTo>
                <a:lnTo>
                  <a:pt x="754789" y="1308082"/>
                </a:lnTo>
                <a:lnTo>
                  <a:pt x="706688" y="1313408"/>
                </a:lnTo>
                <a:lnTo>
                  <a:pt x="657606" y="1315212"/>
                </a:lnTo>
                <a:lnTo>
                  <a:pt x="608523" y="1313408"/>
                </a:lnTo>
                <a:lnTo>
                  <a:pt x="560422" y="1308082"/>
                </a:lnTo>
                <a:lnTo>
                  <a:pt x="513427" y="1299361"/>
                </a:lnTo>
                <a:lnTo>
                  <a:pt x="467668" y="1287372"/>
                </a:lnTo>
                <a:lnTo>
                  <a:pt x="423270" y="1272242"/>
                </a:lnTo>
                <a:lnTo>
                  <a:pt x="380361" y="1254097"/>
                </a:lnTo>
                <a:lnTo>
                  <a:pt x="339067" y="1233066"/>
                </a:lnTo>
                <a:lnTo>
                  <a:pt x="299517" y="1209276"/>
                </a:lnTo>
                <a:lnTo>
                  <a:pt x="261837" y="1182852"/>
                </a:lnTo>
                <a:lnTo>
                  <a:pt x="226154" y="1153923"/>
                </a:lnTo>
                <a:lnTo>
                  <a:pt x="192595" y="1122616"/>
                </a:lnTo>
                <a:lnTo>
                  <a:pt x="161288" y="1089057"/>
                </a:lnTo>
                <a:lnTo>
                  <a:pt x="132359" y="1053374"/>
                </a:lnTo>
                <a:lnTo>
                  <a:pt x="105935" y="1015694"/>
                </a:lnTo>
                <a:lnTo>
                  <a:pt x="82145" y="976144"/>
                </a:lnTo>
                <a:lnTo>
                  <a:pt x="61114" y="934850"/>
                </a:lnTo>
                <a:lnTo>
                  <a:pt x="42969" y="891941"/>
                </a:lnTo>
                <a:lnTo>
                  <a:pt x="27839" y="847543"/>
                </a:lnTo>
                <a:lnTo>
                  <a:pt x="15850" y="801784"/>
                </a:lnTo>
                <a:lnTo>
                  <a:pt x="7129" y="754789"/>
                </a:lnTo>
                <a:lnTo>
                  <a:pt x="1803" y="706688"/>
                </a:lnTo>
                <a:lnTo>
                  <a:pt x="0" y="657605"/>
                </a:lnTo>
                <a:close/>
              </a:path>
            </a:pathLst>
          </a:custGeom>
          <a:ln w="9144">
            <a:solidFill>
              <a:srgbClr val="EEE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55052" y="2107692"/>
            <a:ext cx="1315720" cy="1315720"/>
          </a:xfrm>
          <a:custGeom>
            <a:avLst/>
            <a:gdLst/>
            <a:ahLst/>
            <a:cxnLst/>
            <a:rect l="l" t="t" r="r" b="b"/>
            <a:pathLst>
              <a:path w="1315720" h="1315720">
                <a:moveTo>
                  <a:pt x="657605" y="0"/>
                </a:moveTo>
                <a:lnTo>
                  <a:pt x="608523" y="1803"/>
                </a:lnTo>
                <a:lnTo>
                  <a:pt x="560422" y="7129"/>
                </a:lnTo>
                <a:lnTo>
                  <a:pt x="513427" y="15850"/>
                </a:lnTo>
                <a:lnTo>
                  <a:pt x="467668" y="27839"/>
                </a:lnTo>
                <a:lnTo>
                  <a:pt x="423270" y="42969"/>
                </a:lnTo>
                <a:lnTo>
                  <a:pt x="380361" y="61114"/>
                </a:lnTo>
                <a:lnTo>
                  <a:pt x="339067" y="82145"/>
                </a:lnTo>
                <a:lnTo>
                  <a:pt x="299517" y="105935"/>
                </a:lnTo>
                <a:lnTo>
                  <a:pt x="261837" y="132359"/>
                </a:lnTo>
                <a:lnTo>
                  <a:pt x="226154" y="161288"/>
                </a:lnTo>
                <a:lnTo>
                  <a:pt x="192595" y="192595"/>
                </a:lnTo>
                <a:lnTo>
                  <a:pt x="161288" y="226154"/>
                </a:lnTo>
                <a:lnTo>
                  <a:pt x="132359" y="261837"/>
                </a:lnTo>
                <a:lnTo>
                  <a:pt x="105935" y="299517"/>
                </a:lnTo>
                <a:lnTo>
                  <a:pt x="82145" y="339067"/>
                </a:lnTo>
                <a:lnTo>
                  <a:pt x="61114" y="380361"/>
                </a:lnTo>
                <a:lnTo>
                  <a:pt x="42969" y="423270"/>
                </a:lnTo>
                <a:lnTo>
                  <a:pt x="27839" y="467668"/>
                </a:lnTo>
                <a:lnTo>
                  <a:pt x="15850" y="513427"/>
                </a:lnTo>
                <a:lnTo>
                  <a:pt x="7129" y="560422"/>
                </a:lnTo>
                <a:lnTo>
                  <a:pt x="1803" y="608523"/>
                </a:lnTo>
                <a:lnTo>
                  <a:pt x="0" y="657606"/>
                </a:lnTo>
                <a:lnTo>
                  <a:pt x="1803" y="706688"/>
                </a:lnTo>
                <a:lnTo>
                  <a:pt x="7129" y="754789"/>
                </a:lnTo>
                <a:lnTo>
                  <a:pt x="15850" y="801784"/>
                </a:lnTo>
                <a:lnTo>
                  <a:pt x="27839" y="847543"/>
                </a:lnTo>
                <a:lnTo>
                  <a:pt x="42969" y="891941"/>
                </a:lnTo>
                <a:lnTo>
                  <a:pt x="61114" y="934850"/>
                </a:lnTo>
                <a:lnTo>
                  <a:pt x="82145" y="976144"/>
                </a:lnTo>
                <a:lnTo>
                  <a:pt x="105935" y="1015694"/>
                </a:lnTo>
                <a:lnTo>
                  <a:pt x="132359" y="1053374"/>
                </a:lnTo>
                <a:lnTo>
                  <a:pt x="161288" y="1089057"/>
                </a:lnTo>
                <a:lnTo>
                  <a:pt x="192595" y="1122616"/>
                </a:lnTo>
                <a:lnTo>
                  <a:pt x="226154" y="1153923"/>
                </a:lnTo>
                <a:lnTo>
                  <a:pt x="261837" y="1182852"/>
                </a:lnTo>
                <a:lnTo>
                  <a:pt x="299517" y="1209276"/>
                </a:lnTo>
                <a:lnTo>
                  <a:pt x="339067" y="1233066"/>
                </a:lnTo>
                <a:lnTo>
                  <a:pt x="380361" y="1254097"/>
                </a:lnTo>
                <a:lnTo>
                  <a:pt x="423270" y="1272242"/>
                </a:lnTo>
                <a:lnTo>
                  <a:pt x="467668" y="1287372"/>
                </a:lnTo>
                <a:lnTo>
                  <a:pt x="513427" y="1299361"/>
                </a:lnTo>
                <a:lnTo>
                  <a:pt x="560422" y="1308082"/>
                </a:lnTo>
                <a:lnTo>
                  <a:pt x="608523" y="1313408"/>
                </a:lnTo>
                <a:lnTo>
                  <a:pt x="657605" y="1315212"/>
                </a:lnTo>
                <a:lnTo>
                  <a:pt x="706688" y="1313408"/>
                </a:lnTo>
                <a:lnTo>
                  <a:pt x="754789" y="1308082"/>
                </a:lnTo>
                <a:lnTo>
                  <a:pt x="801784" y="1299361"/>
                </a:lnTo>
                <a:lnTo>
                  <a:pt x="847543" y="1287372"/>
                </a:lnTo>
                <a:lnTo>
                  <a:pt x="891941" y="1272242"/>
                </a:lnTo>
                <a:lnTo>
                  <a:pt x="934850" y="1254097"/>
                </a:lnTo>
                <a:lnTo>
                  <a:pt x="976144" y="1233066"/>
                </a:lnTo>
                <a:lnTo>
                  <a:pt x="1015694" y="1209276"/>
                </a:lnTo>
                <a:lnTo>
                  <a:pt x="1053374" y="1182852"/>
                </a:lnTo>
                <a:lnTo>
                  <a:pt x="1089057" y="1153923"/>
                </a:lnTo>
                <a:lnTo>
                  <a:pt x="1122616" y="1122616"/>
                </a:lnTo>
                <a:lnTo>
                  <a:pt x="1153923" y="1089057"/>
                </a:lnTo>
                <a:lnTo>
                  <a:pt x="1182852" y="1053374"/>
                </a:lnTo>
                <a:lnTo>
                  <a:pt x="1209276" y="1015694"/>
                </a:lnTo>
                <a:lnTo>
                  <a:pt x="1233066" y="976144"/>
                </a:lnTo>
                <a:lnTo>
                  <a:pt x="1254097" y="934850"/>
                </a:lnTo>
                <a:lnTo>
                  <a:pt x="1272242" y="891941"/>
                </a:lnTo>
                <a:lnTo>
                  <a:pt x="1287372" y="847543"/>
                </a:lnTo>
                <a:lnTo>
                  <a:pt x="1299361" y="801784"/>
                </a:lnTo>
                <a:lnTo>
                  <a:pt x="1308082" y="754789"/>
                </a:lnTo>
                <a:lnTo>
                  <a:pt x="1313408" y="706688"/>
                </a:lnTo>
                <a:lnTo>
                  <a:pt x="1315212" y="657606"/>
                </a:lnTo>
                <a:lnTo>
                  <a:pt x="1313408" y="608523"/>
                </a:lnTo>
                <a:lnTo>
                  <a:pt x="1308082" y="560422"/>
                </a:lnTo>
                <a:lnTo>
                  <a:pt x="1299361" y="513427"/>
                </a:lnTo>
                <a:lnTo>
                  <a:pt x="1287372" y="467668"/>
                </a:lnTo>
                <a:lnTo>
                  <a:pt x="1272242" y="423270"/>
                </a:lnTo>
                <a:lnTo>
                  <a:pt x="1254097" y="380361"/>
                </a:lnTo>
                <a:lnTo>
                  <a:pt x="1233066" y="339067"/>
                </a:lnTo>
                <a:lnTo>
                  <a:pt x="1209276" y="299517"/>
                </a:lnTo>
                <a:lnTo>
                  <a:pt x="1182852" y="261837"/>
                </a:lnTo>
                <a:lnTo>
                  <a:pt x="1153923" y="226154"/>
                </a:lnTo>
                <a:lnTo>
                  <a:pt x="1122616" y="192595"/>
                </a:lnTo>
                <a:lnTo>
                  <a:pt x="1089057" y="161288"/>
                </a:lnTo>
                <a:lnTo>
                  <a:pt x="1053374" y="132359"/>
                </a:lnTo>
                <a:lnTo>
                  <a:pt x="1015694" y="105935"/>
                </a:lnTo>
                <a:lnTo>
                  <a:pt x="976144" y="82145"/>
                </a:lnTo>
                <a:lnTo>
                  <a:pt x="934850" y="61114"/>
                </a:lnTo>
                <a:lnTo>
                  <a:pt x="891941" y="42969"/>
                </a:lnTo>
                <a:lnTo>
                  <a:pt x="847543" y="27839"/>
                </a:lnTo>
                <a:lnTo>
                  <a:pt x="801784" y="15850"/>
                </a:lnTo>
                <a:lnTo>
                  <a:pt x="754789" y="7129"/>
                </a:lnTo>
                <a:lnTo>
                  <a:pt x="706688" y="1803"/>
                </a:lnTo>
                <a:lnTo>
                  <a:pt x="65760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55052" y="2107692"/>
            <a:ext cx="1315720" cy="1315720"/>
          </a:xfrm>
          <a:custGeom>
            <a:avLst/>
            <a:gdLst/>
            <a:ahLst/>
            <a:cxnLst/>
            <a:rect l="l" t="t" r="r" b="b"/>
            <a:pathLst>
              <a:path w="1315720" h="1315720">
                <a:moveTo>
                  <a:pt x="0" y="657606"/>
                </a:moveTo>
                <a:lnTo>
                  <a:pt x="1803" y="608523"/>
                </a:lnTo>
                <a:lnTo>
                  <a:pt x="7129" y="560422"/>
                </a:lnTo>
                <a:lnTo>
                  <a:pt x="15850" y="513427"/>
                </a:lnTo>
                <a:lnTo>
                  <a:pt x="27839" y="467668"/>
                </a:lnTo>
                <a:lnTo>
                  <a:pt x="42969" y="423270"/>
                </a:lnTo>
                <a:lnTo>
                  <a:pt x="61114" y="380361"/>
                </a:lnTo>
                <a:lnTo>
                  <a:pt x="82145" y="339067"/>
                </a:lnTo>
                <a:lnTo>
                  <a:pt x="105935" y="299517"/>
                </a:lnTo>
                <a:lnTo>
                  <a:pt x="132359" y="261837"/>
                </a:lnTo>
                <a:lnTo>
                  <a:pt x="161288" y="226154"/>
                </a:lnTo>
                <a:lnTo>
                  <a:pt x="192595" y="192595"/>
                </a:lnTo>
                <a:lnTo>
                  <a:pt x="226154" y="161288"/>
                </a:lnTo>
                <a:lnTo>
                  <a:pt x="261837" y="132359"/>
                </a:lnTo>
                <a:lnTo>
                  <a:pt x="299517" y="105935"/>
                </a:lnTo>
                <a:lnTo>
                  <a:pt x="339067" y="82145"/>
                </a:lnTo>
                <a:lnTo>
                  <a:pt x="380361" y="61114"/>
                </a:lnTo>
                <a:lnTo>
                  <a:pt x="423270" y="42969"/>
                </a:lnTo>
                <a:lnTo>
                  <a:pt x="467668" y="27839"/>
                </a:lnTo>
                <a:lnTo>
                  <a:pt x="513427" y="15850"/>
                </a:lnTo>
                <a:lnTo>
                  <a:pt x="560422" y="7129"/>
                </a:lnTo>
                <a:lnTo>
                  <a:pt x="608523" y="1803"/>
                </a:lnTo>
                <a:lnTo>
                  <a:pt x="657605" y="0"/>
                </a:lnTo>
                <a:lnTo>
                  <a:pt x="706688" y="1803"/>
                </a:lnTo>
                <a:lnTo>
                  <a:pt x="754789" y="7129"/>
                </a:lnTo>
                <a:lnTo>
                  <a:pt x="801784" y="15850"/>
                </a:lnTo>
                <a:lnTo>
                  <a:pt x="847543" y="27839"/>
                </a:lnTo>
                <a:lnTo>
                  <a:pt x="891941" y="42969"/>
                </a:lnTo>
                <a:lnTo>
                  <a:pt x="934850" y="61114"/>
                </a:lnTo>
                <a:lnTo>
                  <a:pt x="976144" y="82145"/>
                </a:lnTo>
                <a:lnTo>
                  <a:pt x="1015694" y="105935"/>
                </a:lnTo>
                <a:lnTo>
                  <a:pt x="1053374" y="132359"/>
                </a:lnTo>
                <a:lnTo>
                  <a:pt x="1089057" y="161288"/>
                </a:lnTo>
                <a:lnTo>
                  <a:pt x="1122616" y="192595"/>
                </a:lnTo>
                <a:lnTo>
                  <a:pt x="1153923" y="226154"/>
                </a:lnTo>
                <a:lnTo>
                  <a:pt x="1182852" y="261837"/>
                </a:lnTo>
                <a:lnTo>
                  <a:pt x="1209276" y="299517"/>
                </a:lnTo>
                <a:lnTo>
                  <a:pt x="1233066" y="339067"/>
                </a:lnTo>
                <a:lnTo>
                  <a:pt x="1254097" y="380361"/>
                </a:lnTo>
                <a:lnTo>
                  <a:pt x="1272242" y="423270"/>
                </a:lnTo>
                <a:lnTo>
                  <a:pt x="1287372" y="467668"/>
                </a:lnTo>
                <a:lnTo>
                  <a:pt x="1299361" y="513427"/>
                </a:lnTo>
                <a:lnTo>
                  <a:pt x="1308082" y="560422"/>
                </a:lnTo>
                <a:lnTo>
                  <a:pt x="1313408" y="608523"/>
                </a:lnTo>
                <a:lnTo>
                  <a:pt x="1315212" y="657606"/>
                </a:lnTo>
                <a:lnTo>
                  <a:pt x="1313408" y="706688"/>
                </a:lnTo>
                <a:lnTo>
                  <a:pt x="1308082" y="754789"/>
                </a:lnTo>
                <a:lnTo>
                  <a:pt x="1299361" y="801784"/>
                </a:lnTo>
                <a:lnTo>
                  <a:pt x="1287372" y="847543"/>
                </a:lnTo>
                <a:lnTo>
                  <a:pt x="1272242" y="891941"/>
                </a:lnTo>
                <a:lnTo>
                  <a:pt x="1254097" y="934850"/>
                </a:lnTo>
                <a:lnTo>
                  <a:pt x="1233066" y="976144"/>
                </a:lnTo>
                <a:lnTo>
                  <a:pt x="1209276" y="1015694"/>
                </a:lnTo>
                <a:lnTo>
                  <a:pt x="1182852" y="1053374"/>
                </a:lnTo>
                <a:lnTo>
                  <a:pt x="1153923" y="1089057"/>
                </a:lnTo>
                <a:lnTo>
                  <a:pt x="1122616" y="1122616"/>
                </a:lnTo>
                <a:lnTo>
                  <a:pt x="1089057" y="1153923"/>
                </a:lnTo>
                <a:lnTo>
                  <a:pt x="1053374" y="1182852"/>
                </a:lnTo>
                <a:lnTo>
                  <a:pt x="1015694" y="1209276"/>
                </a:lnTo>
                <a:lnTo>
                  <a:pt x="976144" y="1233066"/>
                </a:lnTo>
                <a:lnTo>
                  <a:pt x="934850" y="1254097"/>
                </a:lnTo>
                <a:lnTo>
                  <a:pt x="891941" y="1272242"/>
                </a:lnTo>
                <a:lnTo>
                  <a:pt x="847543" y="1287372"/>
                </a:lnTo>
                <a:lnTo>
                  <a:pt x="801784" y="1299361"/>
                </a:lnTo>
                <a:lnTo>
                  <a:pt x="754789" y="1308082"/>
                </a:lnTo>
                <a:lnTo>
                  <a:pt x="706688" y="1313408"/>
                </a:lnTo>
                <a:lnTo>
                  <a:pt x="657605" y="1315212"/>
                </a:lnTo>
                <a:lnTo>
                  <a:pt x="608523" y="1313408"/>
                </a:lnTo>
                <a:lnTo>
                  <a:pt x="560422" y="1308082"/>
                </a:lnTo>
                <a:lnTo>
                  <a:pt x="513427" y="1299361"/>
                </a:lnTo>
                <a:lnTo>
                  <a:pt x="467668" y="1287372"/>
                </a:lnTo>
                <a:lnTo>
                  <a:pt x="423270" y="1272242"/>
                </a:lnTo>
                <a:lnTo>
                  <a:pt x="380361" y="1254097"/>
                </a:lnTo>
                <a:lnTo>
                  <a:pt x="339067" y="1233066"/>
                </a:lnTo>
                <a:lnTo>
                  <a:pt x="299517" y="1209276"/>
                </a:lnTo>
                <a:lnTo>
                  <a:pt x="261837" y="1182852"/>
                </a:lnTo>
                <a:lnTo>
                  <a:pt x="226154" y="1153923"/>
                </a:lnTo>
                <a:lnTo>
                  <a:pt x="192595" y="1122616"/>
                </a:lnTo>
                <a:lnTo>
                  <a:pt x="161288" y="1089057"/>
                </a:lnTo>
                <a:lnTo>
                  <a:pt x="132359" y="1053374"/>
                </a:lnTo>
                <a:lnTo>
                  <a:pt x="105935" y="1015694"/>
                </a:lnTo>
                <a:lnTo>
                  <a:pt x="82145" y="976144"/>
                </a:lnTo>
                <a:lnTo>
                  <a:pt x="61114" y="934850"/>
                </a:lnTo>
                <a:lnTo>
                  <a:pt x="42969" y="891941"/>
                </a:lnTo>
                <a:lnTo>
                  <a:pt x="27839" y="847543"/>
                </a:lnTo>
                <a:lnTo>
                  <a:pt x="15850" y="801784"/>
                </a:lnTo>
                <a:lnTo>
                  <a:pt x="7129" y="754789"/>
                </a:lnTo>
                <a:lnTo>
                  <a:pt x="1803" y="706688"/>
                </a:lnTo>
                <a:lnTo>
                  <a:pt x="0" y="657606"/>
                </a:lnTo>
                <a:close/>
              </a:path>
            </a:pathLst>
          </a:custGeom>
          <a:ln w="9144">
            <a:solidFill>
              <a:srgbClr val="EEE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77000" y="1813560"/>
            <a:ext cx="1391920" cy="1362710"/>
          </a:xfrm>
          <a:custGeom>
            <a:avLst/>
            <a:gdLst/>
            <a:ahLst/>
            <a:cxnLst/>
            <a:rect l="l" t="t" r="r" b="b"/>
            <a:pathLst>
              <a:path w="1391920" h="1362710">
                <a:moveTo>
                  <a:pt x="695705" y="0"/>
                </a:moveTo>
                <a:lnTo>
                  <a:pt x="648079" y="1571"/>
                </a:lnTo>
                <a:lnTo>
                  <a:pt x="601313" y="6219"/>
                </a:lnTo>
                <a:lnTo>
                  <a:pt x="555512" y="13842"/>
                </a:lnTo>
                <a:lnTo>
                  <a:pt x="510778" y="24338"/>
                </a:lnTo>
                <a:lnTo>
                  <a:pt x="467215" y="37605"/>
                </a:lnTo>
                <a:lnTo>
                  <a:pt x="424928" y="53542"/>
                </a:lnTo>
                <a:lnTo>
                  <a:pt x="384019" y="72047"/>
                </a:lnTo>
                <a:lnTo>
                  <a:pt x="344593" y="93020"/>
                </a:lnTo>
                <a:lnTo>
                  <a:pt x="306753" y="116358"/>
                </a:lnTo>
                <a:lnTo>
                  <a:pt x="270603" y="141959"/>
                </a:lnTo>
                <a:lnTo>
                  <a:pt x="236246" y="169723"/>
                </a:lnTo>
                <a:lnTo>
                  <a:pt x="203787" y="199548"/>
                </a:lnTo>
                <a:lnTo>
                  <a:pt x="173328" y="231332"/>
                </a:lnTo>
                <a:lnTo>
                  <a:pt x="144975" y="264974"/>
                </a:lnTo>
                <a:lnTo>
                  <a:pt x="118829" y="300372"/>
                </a:lnTo>
                <a:lnTo>
                  <a:pt x="94996" y="337424"/>
                </a:lnTo>
                <a:lnTo>
                  <a:pt x="73578" y="376030"/>
                </a:lnTo>
                <a:lnTo>
                  <a:pt x="54679" y="416087"/>
                </a:lnTo>
                <a:lnTo>
                  <a:pt x="38403" y="457494"/>
                </a:lnTo>
                <a:lnTo>
                  <a:pt x="24854" y="500150"/>
                </a:lnTo>
                <a:lnTo>
                  <a:pt x="14136" y="543953"/>
                </a:lnTo>
                <a:lnTo>
                  <a:pt x="6351" y="588801"/>
                </a:lnTo>
                <a:lnTo>
                  <a:pt x="1605" y="634593"/>
                </a:lnTo>
                <a:lnTo>
                  <a:pt x="0" y="681227"/>
                </a:lnTo>
                <a:lnTo>
                  <a:pt x="1605" y="727862"/>
                </a:lnTo>
                <a:lnTo>
                  <a:pt x="6351" y="773654"/>
                </a:lnTo>
                <a:lnTo>
                  <a:pt x="14136" y="818502"/>
                </a:lnTo>
                <a:lnTo>
                  <a:pt x="24854" y="862305"/>
                </a:lnTo>
                <a:lnTo>
                  <a:pt x="38403" y="904961"/>
                </a:lnTo>
                <a:lnTo>
                  <a:pt x="54679" y="946368"/>
                </a:lnTo>
                <a:lnTo>
                  <a:pt x="73578" y="986425"/>
                </a:lnTo>
                <a:lnTo>
                  <a:pt x="94996" y="1025031"/>
                </a:lnTo>
                <a:lnTo>
                  <a:pt x="118829" y="1062083"/>
                </a:lnTo>
                <a:lnTo>
                  <a:pt x="144975" y="1097481"/>
                </a:lnTo>
                <a:lnTo>
                  <a:pt x="173328" y="1131123"/>
                </a:lnTo>
                <a:lnTo>
                  <a:pt x="203787" y="1162907"/>
                </a:lnTo>
                <a:lnTo>
                  <a:pt x="236246" y="1192732"/>
                </a:lnTo>
                <a:lnTo>
                  <a:pt x="270603" y="1220496"/>
                </a:lnTo>
                <a:lnTo>
                  <a:pt x="306753" y="1246097"/>
                </a:lnTo>
                <a:lnTo>
                  <a:pt x="344593" y="1269435"/>
                </a:lnTo>
                <a:lnTo>
                  <a:pt x="384019" y="1290408"/>
                </a:lnTo>
                <a:lnTo>
                  <a:pt x="424928" y="1308913"/>
                </a:lnTo>
                <a:lnTo>
                  <a:pt x="467215" y="1324850"/>
                </a:lnTo>
                <a:lnTo>
                  <a:pt x="510778" y="1338117"/>
                </a:lnTo>
                <a:lnTo>
                  <a:pt x="555512" y="1348613"/>
                </a:lnTo>
                <a:lnTo>
                  <a:pt x="601313" y="1356236"/>
                </a:lnTo>
                <a:lnTo>
                  <a:pt x="648079" y="1360884"/>
                </a:lnTo>
                <a:lnTo>
                  <a:pt x="695705" y="1362456"/>
                </a:lnTo>
                <a:lnTo>
                  <a:pt x="743332" y="1360884"/>
                </a:lnTo>
                <a:lnTo>
                  <a:pt x="790098" y="1356236"/>
                </a:lnTo>
                <a:lnTo>
                  <a:pt x="835899" y="1348613"/>
                </a:lnTo>
                <a:lnTo>
                  <a:pt x="880633" y="1338117"/>
                </a:lnTo>
                <a:lnTo>
                  <a:pt x="924196" y="1324850"/>
                </a:lnTo>
                <a:lnTo>
                  <a:pt x="966483" y="1308913"/>
                </a:lnTo>
                <a:lnTo>
                  <a:pt x="1007392" y="1290408"/>
                </a:lnTo>
                <a:lnTo>
                  <a:pt x="1046818" y="1269435"/>
                </a:lnTo>
                <a:lnTo>
                  <a:pt x="1084658" y="1246097"/>
                </a:lnTo>
                <a:lnTo>
                  <a:pt x="1120808" y="1220496"/>
                </a:lnTo>
                <a:lnTo>
                  <a:pt x="1155165" y="1192732"/>
                </a:lnTo>
                <a:lnTo>
                  <a:pt x="1187624" y="1162907"/>
                </a:lnTo>
                <a:lnTo>
                  <a:pt x="1218083" y="1131123"/>
                </a:lnTo>
                <a:lnTo>
                  <a:pt x="1246436" y="1097481"/>
                </a:lnTo>
                <a:lnTo>
                  <a:pt x="1272582" y="1062083"/>
                </a:lnTo>
                <a:lnTo>
                  <a:pt x="1296415" y="1025031"/>
                </a:lnTo>
                <a:lnTo>
                  <a:pt x="1317833" y="986425"/>
                </a:lnTo>
                <a:lnTo>
                  <a:pt x="1336732" y="946368"/>
                </a:lnTo>
                <a:lnTo>
                  <a:pt x="1353008" y="904961"/>
                </a:lnTo>
                <a:lnTo>
                  <a:pt x="1366557" y="862305"/>
                </a:lnTo>
                <a:lnTo>
                  <a:pt x="1377275" y="818502"/>
                </a:lnTo>
                <a:lnTo>
                  <a:pt x="1385060" y="773654"/>
                </a:lnTo>
                <a:lnTo>
                  <a:pt x="1389806" y="727862"/>
                </a:lnTo>
                <a:lnTo>
                  <a:pt x="1391411" y="681227"/>
                </a:lnTo>
                <a:lnTo>
                  <a:pt x="1389806" y="634593"/>
                </a:lnTo>
                <a:lnTo>
                  <a:pt x="1385060" y="588801"/>
                </a:lnTo>
                <a:lnTo>
                  <a:pt x="1377275" y="543953"/>
                </a:lnTo>
                <a:lnTo>
                  <a:pt x="1366557" y="500150"/>
                </a:lnTo>
                <a:lnTo>
                  <a:pt x="1353008" y="457494"/>
                </a:lnTo>
                <a:lnTo>
                  <a:pt x="1336732" y="416087"/>
                </a:lnTo>
                <a:lnTo>
                  <a:pt x="1317833" y="376030"/>
                </a:lnTo>
                <a:lnTo>
                  <a:pt x="1296415" y="337424"/>
                </a:lnTo>
                <a:lnTo>
                  <a:pt x="1272582" y="300372"/>
                </a:lnTo>
                <a:lnTo>
                  <a:pt x="1246436" y="264974"/>
                </a:lnTo>
                <a:lnTo>
                  <a:pt x="1218083" y="231332"/>
                </a:lnTo>
                <a:lnTo>
                  <a:pt x="1187624" y="199548"/>
                </a:lnTo>
                <a:lnTo>
                  <a:pt x="1155165" y="169723"/>
                </a:lnTo>
                <a:lnTo>
                  <a:pt x="1120808" y="141959"/>
                </a:lnTo>
                <a:lnTo>
                  <a:pt x="1084658" y="116358"/>
                </a:lnTo>
                <a:lnTo>
                  <a:pt x="1046818" y="93020"/>
                </a:lnTo>
                <a:lnTo>
                  <a:pt x="1007392" y="72047"/>
                </a:lnTo>
                <a:lnTo>
                  <a:pt x="966483" y="53542"/>
                </a:lnTo>
                <a:lnTo>
                  <a:pt x="924196" y="37605"/>
                </a:lnTo>
                <a:lnTo>
                  <a:pt x="880633" y="24338"/>
                </a:lnTo>
                <a:lnTo>
                  <a:pt x="835899" y="13842"/>
                </a:lnTo>
                <a:lnTo>
                  <a:pt x="790098" y="6219"/>
                </a:lnTo>
                <a:lnTo>
                  <a:pt x="743332" y="1571"/>
                </a:lnTo>
                <a:lnTo>
                  <a:pt x="695705" y="0"/>
                </a:lnTo>
                <a:close/>
              </a:path>
            </a:pathLst>
          </a:custGeom>
          <a:solidFill>
            <a:srgbClr val="FFFFFF">
              <a:alpha val="9450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77000" y="1813560"/>
            <a:ext cx="1391920" cy="1362710"/>
          </a:xfrm>
          <a:custGeom>
            <a:avLst/>
            <a:gdLst/>
            <a:ahLst/>
            <a:cxnLst/>
            <a:rect l="l" t="t" r="r" b="b"/>
            <a:pathLst>
              <a:path w="1391920" h="1362710">
                <a:moveTo>
                  <a:pt x="0" y="681227"/>
                </a:moveTo>
                <a:lnTo>
                  <a:pt x="1605" y="634593"/>
                </a:lnTo>
                <a:lnTo>
                  <a:pt x="6351" y="588801"/>
                </a:lnTo>
                <a:lnTo>
                  <a:pt x="14136" y="543953"/>
                </a:lnTo>
                <a:lnTo>
                  <a:pt x="24854" y="500150"/>
                </a:lnTo>
                <a:lnTo>
                  <a:pt x="38403" y="457494"/>
                </a:lnTo>
                <a:lnTo>
                  <a:pt x="54679" y="416087"/>
                </a:lnTo>
                <a:lnTo>
                  <a:pt x="73578" y="376030"/>
                </a:lnTo>
                <a:lnTo>
                  <a:pt x="94996" y="337424"/>
                </a:lnTo>
                <a:lnTo>
                  <a:pt x="118829" y="300372"/>
                </a:lnTo>
                <a:lnTo>
                  <a:pt x="144975" y="264974"/>
                </a:lnTo>
                <a:lnTo>
                  <a:pt x="173328" y="231332"/>
                </a:lnTo>
                <a:lnTo>
                  <a:pt x="203787" y="199548"/>
                </a:lnTo>
                <a:lnTo>
                  <a:pt x="236246" y="169723"/>
                </a:lnTo>
                <a:lnTo>
                  <a:pt x="270603" y="141959"/>
                </a:lnTo>
                <a:lnTo>
                  <a:pt x="306753" y="116358"/>
                </a:lnTo>
                <a:lnTo>
                  <a:pt x="344593" y="93020"/>
                </a:lnTo>
                <a:lnTo>
                  <a:pt x="384019" y="72047"/>
                </a:lnTo>
                <a:lnTo>
                  <a:pt x="424928" y="53542"/>
                </a:lnTo>
                <a:lnTo>
                  <a:pt x="467215" y="37605"/>
                </a:lnTo>
                <a:lnTo>
                  <a:pt x="510778" y="24338"/>
                </a:lnTo>
                <a:lnTo>
                  <a:pt x="555512" y="13842"/>
                </a:lnTo>
                <a:lnTo>
                  <a:pt x="601313" y="6219"/>
                </a:lnTo>
                <a:lnTo>
                  <a:pt x="648079" y="1571"/>
                </a:lnTo>
                <a:lnTo>
                  <a:pt x="695705" y="0"/>
                </a:lnTo>
                <a:lnTo>
                  <a:pt x="743332" y="1571"/>
                </a:lnTo>
                <a:lnTo>
                  <a:pt x="790098" y="6219"/>
                </a:lnTo>
                <a:lnTo>
                  <a:pt x="835899" y="13842"/>
                </a:lnTo>
                <a:lnTo>
                  <a:pt x="880633" y="24338"/>
                </a:lnTo>
                <a:lnTo>
                  <a:pt x="924196" y="37605"/>
                </a:lnTo>
                <a:lnTo>
                  <a:pt x="966483" y="53542"/>
                </a:lnTo>
                <a:lnTo>
                  <a:pt x="1007392" y="72047"/>
                </a:lnTo>
                <a:lnTo>
                  <a:pt x="1046818" y="93020"/>
                </a:lnTo>
                <a:lnTo>
                  <a:pt x="1084658" y="116358"/>
                </a:lnTo>
                <a:lnTo>
                  <a:pt x="1120808" y="141959"/>
                </a:lnTo>
                <a:lnTo>
                  <a:pt x="1155165" y="169723"/>
                </a:lnTo>
                <a:lnTo>
                  <a:pt x="1187624" y="199548"/>
                </a:lnTo>
                <a:lnTo>
                  <a:pt x="1218083" y="231332"/>
                </a:lnTo>
                <a:lnTo>
                  <a:pt x="1246436" y="264974"/>
                </a:lnTo>
                <a:lnTo>
                  <a:pt x="1272582" y="300372"/>
                </a:lnTo>
                <a:lnTo>
                  <a:pt x="1296415" y="337424"/>
                </a:lnTo>
                <a:lnTo>
                  <a:pt x="1317833" y="376030"/>
                </a:lnTo>
                <a:lnTo>
                  <a:pt x="1336732" y="416087"/>
                </a:lnTo>
                <a:lnTo>
                  <a:pt x="1353008" y="457494"/>
                </a:lnTo>
                <a:lnTo>
                  <a:pt x="1366557" y="500150"/>
                </a:lnTo>
                <a:lnTo>
                  <a:pt x="1377275" y="543953"/>
                </a:lnTo>
                <a:lnTo>
                  <a:pt x="1385060" y="588801"/>
                </a:lnTo>
                <a:lnTo>
                  <a:pt x="1389806" y="634593"/>
                </a:lnTo>
                <a:lnTo>
                  <a:pt x="1391411" y="681227"/>
                </a:lnTo>
                <a:lnTo>
                  <a:pt x="1389806" y="727862"/>
                </a:lnTo>
                <a:lnTo>
                  <a:pt x="1385060" y="773654"/>
                </a:lnTo>
                <a:lnTo>
                  <a:pt x="1377275" y="818502"/>
                </a:lnTo>
                <a:lnTo>
                  <a:pt x="1366557" y="862305"/>
                </a:lnTo>
                <a:lnTo>
                  <a:pt x="1353008" y="904961"/>
                </a:lnTo>
                <a:lnTo>
                  <a:pt x="1336732" y="946368"/>
                </a:lnTo>
                <a:lnTo>
                  <a:pt x="1317833" y="986425"/>
                </a:lnTo>
                <a:lnTo>
                  <a:pt x="1296415" y="1025031"/>
                </a:lnTo>
                <a:lnTo>
                  <a:pt x="1272582" y="1062083"/>
                </a:lnTo>
                <a:lnTo>
                  <a:pt x="1246436" y="1097481"/>
                </a:lnTo>
                <a:lnTo>
                  <a:pt x="1218083" y="1131123"/>
                </a:lnTo>
                <a:lnTo>
                  <a:pt x="1187624" y="1162907"/>
                </a:lnTo>
                <a:lnTo>
                  <a:pt x="1155165" y="1192732"/>
                </a:lnTo>
                <a:lnTo>
                  <a:pt x="1120808" y="1220496"/>
                </a:lnTo>
                <a:lnTo>
                  <a:pt x="1084658" y="1246097"/>
                </a:lnTo>
                <a:lnTo>
                  <a:pt x="1046818" y="1269435"/>
                </a:lnTo>
                <a:lnTo>
                  <a:pt x="1007392" y="1290408"/>
                </a:lnTo>
                <a:lnTo>
                  <a:pt x="966483" y="1308913"/>
                </a:lnTo>
                <a:lnTo>
                  <a:pt x="924196" y="1324850"/>
                </a:lnTo>
                <a:lnTo>
                  <a:pt x="880633" y="1338117"/>
                </a:lnTo>
                <a:lnTo>
                  <a:pt x="835899" y="1348613"/>
                </a:lnTo>
                <a:lnTo>
                  <a:pt x="790098" y="1356236"/>
                </a:lnTo>
                <a:lnTo>
                  <a:pt x="743332" y="1360884"/>
                </a:lnTo>
                <a:lnTo>
                  <a:pt x="695705" y="1362456"/>
                </a:lnTo>
                <a:lnTo>
                  <a:pt x="648079" y="1360884"/>
                </a:lnTo>
                <a:lnTo>
                  <a:pt x="601313" y="1356236"/>
                </a:lnTo>
                <a:lnTo>
                  <a:pt x="555512" y="1348613"/>
                </a:lnTo>
                <a:lnTo>
                  <a:pt x="510778" y="1338117"/>
                </a:lnTo>
                <a:lnTo>
                  <a:pt x="467215" y="1324850"/>
                </a:lnTo>
                <a:lnTo>
                  <a:pt x="424928" y="1308913"/>
                </a:lnTo>
                <a:lnTo>
                  <a:pt x="384019" y="1290408"/>
                </a:lnTo>
                <a:lnTo>
                  <a:pt x="344593" y="1269435"/>
                </a:lnTo>
                <a:lnTo>
                  <a:pt x="306753" y="1246097"/>
                </a:lnTo>
                <a:lnTo>
                  <a:pt x="270603" y="1220496"/>
                </a:lnTo>
                <a:lnTo>
                  <a:pt x="236246" y="1192732"/>
                </a:lnTo>
                <a:lnTo>
                  <a:pt x="203787" y="1162907"/>
                </a:lnTo>
                <a:lnTo>
                  <a:pt x="173328" y="1131123"/>
                </a:lnTo>
                <a:lnTo>
                  <a:pt x="144975" y="1097481"/>
                </a:lnTo>
                <a:lnTo>
                  <a:pt x="118829" y="1062083"/>
                </a:lnTo>
                <a:lnTo>
                  <a:pt x="94996" y="1025031"/>
                </a:lnTo>
                <a:lnTo>
                  <a:pt x="73578" y="986425"/>
                </a:lnTo>
                <a:lnTo>
                  <a:pt x="54679" y="946368"/>
                </a:lnTo>
                <a:lnTo>
                  <a:pt x="38403" y="904961"/>
                </a:lnTo>
                <a:lnTo>
                  <a:pt x="24854" y="862305"/>
                </a:lnTo>
                <a:lnTo>
                  <a:pt x="14136" y="818502"/>
                </a:lnTo>
                <a:lnTo>
                  <a:pt x="6351" y="773654"/>
                </a:lnTo>
                <a:lnTo>
                  <a:pt x="1605" y="727862"/>
                </a:lnTo>
                <a:lnTo>
                  <a:pt x="0" y="681227"/>
                </a:lnTo>
                <a:close/>
              </a:path>
            </a:pathLst>
          </a:custGeom>
          <a:ln w="9144">
            <a:solidFill>
              <a:srgbClr val="EEE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25056" y="2668523"/>
            <a:ext cx="964692" cy="2468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63511" y="2301239"/>
            <a:ext cx="446531" cy="2423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974079" y="2935223"/>
            <a:ext cx="1315720" cy="1315720"/>
          </a:xfrm>
          <a:custGeom>
            <a:avLst/>
            <a:gdLst/>
            <a:ahLst/>
            <a:cxnLst/>
            <a:rect l="l" t="t" r="r" b="b"/>
            <a:pathLst>
              <a:path w="1315720" h="1315720">
                <a:moveTo>
                  <a:pt x="657605" y="0"/>
                </a:moveTo>
                <a:lnTo>
                  <a:pt x="608523" y="1803"/>
                </a:lnTo>
                <a:lnTo>
                  <a:pt x="560422" y="7129"/>
                </a:lnTo>
                <a:lnTo>
                  <a:pt x="513427" y="15850"/>
                </a:lnTo>
                <a:lnTo>
                  <a:pt x="467668" y="27839"/>
                </a:lnTo>
                <a:lnTo>
                  <a:pt x="423270" y="42969"/>
                </a:lnTo>
                <a:lnTo>
                  <a:pt x="380361" y="61114"/>
                </a:lnTo>
                <a:lnTo>
                  <a:pt x="339067" y="82145"/>
                </a:lnTo>
                <a:lnTo>
                  <a:pt x="299517" y="105935"/>
                </a:lnTo>
                <a:lnTo>
                  <a:pt x="261837" y="132359"/>
                </a:lnTo>
                <a:lnTo>
                  <a:pt x="226154" y="161288"/>
                </a:lnTo>
                <a:lnTo>
                  <a:pt x="192595" y="192595"/>
                </a:lnTo>
                <a:lnTo>
                  <a:pt x="161288" y="226154"/>
                </a:lnTo>
                <a:lnTo>
                  <a:pt x="132359" y="261837"/>
                </a:lnTo>
                <a:lnTo>
                  <a:pt x="105935" y="299517"/>
                </a:lnTo>
                <a:lnTo>
                  <a:pt x="82145" y="339067"/>
                </a:lnTo>
                <a:lnTo>
                  <a:pt x="61114" y="380361"/>
                </a:lnTo>
                <a:lnTo>
                  <a:pt x="42969" y="423270"/>
                </a:lnTo>
                <a:lnTo>
                  <a:pt x="27839" y="467668"/>
                </a:lnTo>
                <a:lnTo>
                  <a:pt x="15850" y="513427"/>
                </a:lnTo>
                <a:lnTo>
                  <a:pt x="7129" y="560422"/>
                </a:lnTo>
                <a:lnTo>
                  <a:pt x="1803" y="608523"/>
                </a:lnTo>
                <a:lnTo>
                  <a:pt x="0" y="657606"/>
                </a:lnTo>
                <a:lnTo>
                  <a:pt x="1803" y="706683"/>
                </a:lnTo>
                <a:lnTo>
                  <a:pt x="7129" y="754781"/>
                </a:lnTo>
                <a:lnTo>
                  <a:pt x="15850" y="801772"/>
                </a:lnTo>
                <a:lnTo>
                  <a:pt x="27839" y="847529"/>
                </a:lnTo>
                <a:lnTo>
                  <a:pt x="42969" y="891926"/>
                </a:lnTo>
                <a:lnTo>
                  <a:pt x="61114" y="934834"/>
                </a:lnTo>
                <a:lnTo>
                  <a:pt x="82145" y="976127"/>
                </a:lnTo>
                <a:lnTo>
                  <a:pt x="105935" y="1015677"/>
                </a:lnTo>
                <a:lnTo>
                  <a:pt x="132359" y="1053358"/>
                </a:lnTo>
                <a:lnTo>
                  <a:pt x="161288" y="1089042"/>
                </a:lnTo>
                <a:lnTo>
                  <a:pt x="192595" y="1122602"/>
                </a:lnTo>
                <a:lnTo>
                  <a:pt x="226154" y="1153911"/>
                </a:lnTo>
                <a:lnTo>
                  <a:pt x="261837" y="1182841"/>
                </a:lnTo>
                <a:lnTo>
                  <a:pt x="299517" y="1209266"/>
                </a:lnTo>
                <a:lnTo>
                  <a:pt x="339067" y="1233059"/>
                </a:lnTo>
                <a:lnTo>
                  <a:pt x="380361" y="1254091"/>
                </a:lnTo>
                <a:lnTo>
                  <a:pt x="423270" y="1272237"/>
                </a:lnTo>
                <a:lnTo>
                  <a:pt x="467668" y="1287369"/>
                </a:lnTo>
                <a:lnTo>
                  <a:pt x="513427" y="1299359"/>
                </a:lnTo>
                <a:lnTo>
                  <a:pt x="560422" y="1308081"/>
                </a:lnTo>
                <a:lnTo>
                  <a:pt x="608523" y="1313408"/>
                </a:lnTo>
                <a:lnTo>
                  <a:pt x="657605" y="1315212"/>
                </a:lnTo>
                <a:lnTo>
                  <a:pt x="706688" y="1313408"/>
                </a:lnTo>
                <a:lnTo>
                  <a:pt x="754789" y="1308081"/>
                </a:lnTo>
                <a:lnTo>
                  <a:pt x="801784" y="1299359"/>
                </a:lnTo>
                <a:lnTo>
                  <a:pt x="847543" y="1287369"/>
                </a:lnTo>
                <a:lnTo>
                  <a:pt x="891941" y="1272237"/>
                </a:lnTo>
                <a:lnTo>
                  <a:pt x="934850" y="1254091"/>
                </a:lnTo>
                <a:lnTo>
                  <a:pt x="976144" y="1233059"/>
                </a:lnTo>
                <a:lnTo>
                  <a:pt x="1015694" y="1209266"/>
                </a:lnTo>
                <a:lnTo>
                  <a:pt x="1053374" y="1182841"/>
                </a:lnTo>
                <a:lnTo>
                  <a:pt x="1089057" y="1153911"/>
                </a:lnTo>
                <a:lnTo>
                  <a:pt x="1122616" y="1122602"/>
                </a:lnTo>
                <a:lnTo>
                  <a:pt x="1153923" y="1089042"/>
                </a:lnTo>
                <a:lnTo>
                  <a:pt x="1182852" y="1053358"/>
                </a:lnTo>
                <a:lnTo>
                  <a:pt x="1209276" y="1015677"/>
                </a:lnTo>
                <a:lnTo>
                  <a:pt x="1233066" y="976127"/>
                </a:lnTo>
                <a:lnTo>
                  <a:pt x="1254097" y="934834"/>
                </a:lnTo>
                <a:lnTo>
                  <a:pt x="1272242" y="891926"/>
                </a:lnTo>
                <a:lnTo>
                  <a:pt x="1287372" y="847529"/>
                </a:lnTo>
                <a:lnTo>
                  <a:pt x="1299361" y="801772"/>
                </a:lnTo>
                <a:lnTo>
                  <a:pt x="1308082" y="754781"/>
                </a:lnTo>
                <a:lnTo>
                  <a:pt x="1313408" y="706683"/>
                </a:lnTo>
                <a:lnTo>
                  <a:pt x="1315212" y="657606"/>
                </a:lnTo>
                <a:lnTo>
                  <a:pt x="1313408" y="608523"/>
                </a:lnTo>
                <a:lnTo>
                  <a:pt x="1308082" y="560422"/>
                </a:lnTo>
                <a:lnTo>
                  <a:pt x="1299361" y="513427"/>
                </a:lnTo>
                <a:lnTo>
                  <a:pt x="1287372" y="467668"/>
                </a:lnTo>
                <a:lnTo>
                  <a:pt x="1272242" y="423270"/>
                </a:lnTo>
                <a:lnTo>
                  <a:pt x="1254097" y="380361"/>
                </a:lnTo>
                <a:lnTo>
                  <a:pt x="1233066" y="339067"/>
                </a:lnTo>
                <a:lnTo>
                  <a:pt x="1209276" y="299517"/>
                </a:lnTo>
                <a:lnTo>
                  <a:pt x="1182852" y="261837"/>
                </a:lnTo>
                <a:lnTo>
                  <a:pt x="1153923" y="226154"/>
                </a:lnTo>
                <a:lnTo>
                  <a:pt x="1122616" y="192595"/>
                </a:lnTo>
                <a:lnTo>
                  <a:pt x="1089057" y="161288"/>
                </a:lnTo>
                <a:lnTo>
                  <a:pt x="1053374" y="132359"/>
                </a:lnTo>
                <a:lnTo>
                  <a:pt x="1015694" y="105935"/>
                </a:lnTo>
                <a:lnTo>
                  <a:pt x="976144" y="82145"/>
                </a:lnTo>
                <a:lnTo>
                  <a:pt x="934850" y="61114"/>
                </a:lnTo>
                <a:lnTo>
                  <a:pt x="891941" y="42969"/>
                </a:lnTo>
                <a:lnTo>
                  <a:pt x="847543" y="27839"/>
                </a:lnTo>
                <a:lnTo>
                  <a:pt x="801784" y="15850"/>
                </a:lnTo>
                <a:lnTo>
                  <a:pt x="754789" y="7129"/>
                </a:lnTo>
                <a:lnTo>
                  <a:pt x="706688" y="1803"/>
                </a:lnTo>
                <a:lnTo>
                  <a:pt x="657605" y="0"/>
                </a:lnTo>
                <a:close/>
              </a:path>
            </a:pathLst>
          </a:custGeom>
          <a:solidFill>
            <a:srgbClr val="FFFFFF">
              <a:alpha val="9450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974079" y="2935223"/>
            <a:ext cx="1315720" cy="1315720"/>
          </a:xfrm>
          <a:custGeom>
            <a:avLst/>
            <a:gdLst/>
            <a:ahLst/>
            <a:cxnLst/>
            <a:rect l="l" t="t" r="r" b="b"/>
            <a:pathLst>
              <a:path w="1315720" h="1315720">
                <a:moveTo>
                  <a:pt x="0" y="657606"/>
                </a:moveTo>
                <a:lnTo>
                  <a:pt x="1803" y="608523"/>
                </a:lnTo>
                <a:lnTo>
                  <a:pt x="7129" y="560422"/>
                </a:lnTo>
                <a:lnTo>
                  <a:pt x="15850" y="513427"/>
                </a:lnTo>
                <a:lnTo>
                  <a:pt x="27839" y="467668"/>
                </a:lnTo>
                <a:lnTo>
                  <a:pt x="42969" y="423270"/>
                </a:lnTo>
                <a:lnTo>
                  <a:pt x="61114" y="380361"/>
                </a:lnTo>
                <a:lnTo>
                  <a:pt x="82145" y="339067"/>
                </a:lnTo>
                <a:lnTo>
                  <a:pt x="105935" y="299517"/>
                </a:lnTo>
                <a:lnTo>
                  <a:pt x="132359" y="261837"/>
                </a:lnTo>
                <a:lnTo>
                  <a:pt x="161288" y="226154"/>
                </a:lnTo>
                <a:lnTo>
                  <a:pt x="192595" y="192595"/>
                </a:lnTo>
                <a:lnTo>
                  <a:pt x="226154" y="161288"/>
                </a:lnTo>
                <a:lnTo>
                  <a:pt x="261837" y="132359"/>
                </a:lnTo>
                <a:lnTo>
                  <a:pt x="299517" y="105935"/>
                </a:lnTo>
                <a:lnTo>
                  <a:pt x="339067" y="82145"/>
                </a:lnTo>
                <a:lnTo>
                  <a:pt x="380361" y="61114"/>
                </a:lnTo>
                <a:lnTo>
                  <a:pt x="423270" y="42969"/>
                </a:lnTo>
                <a:lnTo>
                  <a:pt x="467668" y="27839"/>
                </a:lnTo>
                <a:lnTo>
                  <a:pt x="513427" y="15850"/>
                </a:lnTo>
                <a:lnTo>
                  <a:pt x="560422" y="7129"/>
                </a:lnTo>
                <a:lnTo>
                  <a:pt x="608523" y="1803"/>
                </a:lnTo>
                <a:lnTo>
                  <a:pt x="657605" y="0"/>
                </a:lnTo>
                <a:lnTo>
                  <a:pt x="706688" y="1803"/>
                </a:lnTo>
                <a:lnTo>
                  <a:pt x="754789" y="7129"/>
                </a:lnTo>
                <a:lnTo>
                  <a:pt x="801784" y="15850"/>
                </a:lnTo>
                <a:lnTo>
                  <a:pt x="847543" y="27839"/>
                </a:lnTo>
                <a:lnTo>
                  <a:pt x="891941" y="42969"/>
                </a:lnTo>
                <a:lnTo>
                  <a:pt x="934850" y="61114"/>
                </a:lnTo>
                <a:lnTo>
                  <a:pt x="976144" y="82145"/>
                </a:lnTo>
                <a:lnTo>
                  <a:pt x="1015694" y="105935"/>
                </a:lnTo>
                <a:lnTo>
                  <a:pt x="1053374" y="132359"/>
                </a:lnTo>
                <a:lnTo>
                  <a:pt x="1089057" y="161288"/>
                </a:lnTo>
                <a:lnTo>
                  <a:pt x="1122616" y="192595"/>
                </a:lnTo>
                <a:lnTo>
                  <a:pt x="1153923" y="226154"/>
                </a:lnTo>
                <a:lnTo>
                  <a:pt x="1182852" y="261837"/>
                </a:lnTo>
                <a:lnTo>
                  <a:pt x="1209276" y="299517"/>
                </a:lnTo>
                <a:lnTo>
                  <a:pt x="1233066" y="339067"/>
                </a:lnTo>
                <a:lnTo>
                  <a:pt x="1254097" y="380361"/>
                </a:lnTo>
                <a:lnTo>
                  <a:pt x="1272242" y="423270"/>
                </a:lnTo>
                <a:lnTo>
                  <a:pt x="1287372" y="467668"/>
                </a:lnTo>
                <a:lnTo>
                  <a:pt x="1299361" y="513427"/>
                </a:lnTo>
                <a:lnTo>
                  <a:pt x="1308082" y="560422"/>
                </a:lnTo>
                <a:lnTo>
                  <a:pt x="1313408" y="608523"/>
                </a:lnTo>
                <a:lnTo>
                  <a:pt x="1315212" y="657606"/>
                </a:lnTo>
                <a:lnTo>
                  <a:pt x="1313408" y="706683"/>
                </a:lnTo>
                <a:lnTo>
                  <a:pt x="1308082" y="754781"/>
                </a:lnTo>
                <a:lnTo>
                  <a:pt x="1299361" y="801772"/>
                </a:lnTo>
                <a:lnTo>
                  <a:pt x="1287372" y="847529"/>
                </a:lnTo>
                <a:lnTo>
                  <a:pt x="1272242" y="891926"/>
                </a:lnTo>
                <a:lnTo>
                  <a:pt x="1254097" y="934834"/>
                </a:lnTo>
                <a:lnTo>
                  <a:pt x="1233066" y="976127"/>
                </a:lnTo>
                <a:lnTo>
                  <a:pt x="1209276" y="1015677"/>
                </a:lnTo>
                <a:lnTo>
                  <a:pt x="1182852" y="1053358"/>
                </a:lnTo>
                <a:lnTo>
                  <a:pt x="1153923" y="1089042"/>
                </a:lnTo>
                <a:lnTo>
                  <a:pt x="1122616" y="1122602"/>
                </a:lnTo>
                <a:lnTo>
                  <a:pt x="1089057" y="1153911"/>
                </a:lnTo>
                <a:lnTo>
                  <a:pt x="1053374" y="1182841"/>
                </a:lnTo>
                <a:lnTo>
                  <a:pt x="1015694" y="1209266"/>
                </a:lnTo>
                <a:lnTo>
                  <a:pt x="976144" y="1233059"/>
                </a:lnTo>
                <a:lnTo>
                  <a:pt x="934850" y="1254091"/>
                </a:lnTo>
                <a:lnTo>
                  <a:pt x="891941" y="1272237"/>
                </a:lnTo>
                <a:lnTo>
                  <a:pt x="847543" y="1287369"/>
                </a:lnTo>
                <a:lnTo>
                  <a:pt x="801784" y="1299359"/>
                </a:lnTo>
                <a:lnTo>
                  <a:pt x="754789" y="1308081"/>
                </a:lnTo>
                <a:lnTo>
                  <a:pt x="706688" y="1313408"/>
                </a:lnTo>
                <a:lnTo>
                  <a:pt x="657605" y="1315212"/>
                </a:lnTo>
                <a:lnTo>
                  <a:pt x="608523" y="1313408"/>
                </a:lnTo>
                <a:lnTo>
                  <a:pt x="560422" y="1308081"/>
                </a:lnTo>
                <a:lnTo>
                  <a:pt x="513427" y="1299359"/>
                </a:lnTo>
                <a:lnTo>
                  <a:pt x="467668" y="1287369"/>
                </a:lnTo>
                <a:lnTo>
                  <a:pt x="423270" y="1272237"/>
                </a:lnTo>
                <a:lnTo>
                  <a:pt x="380361" y="1254091"/>
                </a:lnTo>
                <a:lnTo>
                  <a:pt x="339067" y="1233059"/>
                </a:lnTo>
                <a:lnTo>
                  <a:pt x="299517" y="1209266"/>
                </a:lnTo>
                <a:lnTo>
                  <a:pt x="261837" y="1182841"/>
                </a:lnTo>
                <a:lnTo>
                  <a:pt x="226154" y="1153911"/>
                </a:lnTo>
                <a:lnTo>
                  <a:pt x="192595" y="1122602"/>
                </a:lnTo>
                <a:lnTo>
                  <a:pt x="161288" y="1089042"/>
                </a:lnTo>
                <a:lnTo>
                  <a:pt x="132359" y="1053358"/>
                </a:lnTo>
                <a:lnTo>
                  <a:pt x="105935" y="1015677"/>
                </a:lnTo>
                <a:lnTo>
                  <a:pt x="82145" y="976127"/>
                </a:lnTo>
                <a:lnTo>
                  <a:pt x="61114" y="934834"/>
                </a:lnTo>
                <a:lnTo>
                  <a:pt x="42969" y="891926"/>
                </a:lnTo>
                <a:lnTo>
                  <a:pt x="27839" y="847529"/>
                </a:lnTo>
                <a:lnTo>
                  <a:pt x="15850" y="801772"/>
                </a:lnTo>
                <a:lnTo>
                  <a:pt x="7129" y="754781"/>
                </a:lnTo>
                <a:lnTo>
                  <a:pt x="1803" y="706683"/>
                </a:lnTo>
                <a:lnTo>
                  <a:pt x="0" y="657606"/>
                </a:lnTo>
                <a:close/>
              </a:path>
            </a:pathLst>
          </a:custGeom>
          <a:ln w="9144">
            <a:solidFill>
              <a:srgbClr val="EEE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79919" y="2965704"/>
            <a:ext cx="1315720" cy="1315720"/>
          </a:xfrm>
          <a:custGeom>
            <a:avLst/>
            <a:gdLst/>
            <a:ahLst/>
            <a:cxnLst/>
            <a:rect l="l" t="t" r="r" b="b"/>
            <a:pathLst>
              <a:path w="1315720" h="1315720">
                <a:moveTo>
                  <a:pt x="657605" y="0"/>
                </a:moveTo>
                <a:lnTo>
                  <a:pt x="608523" y="1803"/>
                </a:lnTo>
                <a:lnTo>
                  <a:pt x="560422" y="7129"/>
                </a:lnTo>
                <a:lnTo>
                  <a:pt x="513427" y="15850"/>
                </a:lnTo>
                <a:lnTo>
                  <a:pt x="467668" y="27839"/>
                </a:lnTo>
                <a:lnTo>
                  <a:pt x="423270" y="42969"/>
                </a:lnTo>
                <a:lnTo>
                  <a:pt x="380361" y="61114"/>
                </a:lnTo>
                <a:lnTo>
                  <a:pt x="339067" y="82145"/>
                </a:lnTo>
                <a:lnTo>
                  <a:pt x="299517" y="105935"/>
                </a:lnTo>
                <a:lnTo>
                  <a:pt x="261837" y="132359"/>
                </a:lnTo>
                <a:lnTo>
                  <a:pt x="226154" y="161288"/>
                </a:lnTo>
                <a:lnTo>
                  <a:pt x="192595" y="192595"/>
                </a:lnTo>
                <a:lnTo>
                  <a:pt x="161288" y="226154"/>
                </a:lnTo>
                <a:lnTo>
                  <a:pt x="132359" y="261837"/>
                </a:lnTo>
                <a:lnTo>
                  <a:pt x="105935" y="299517"/>
                </a:lnTo>
                <a:lnTo>
                  <a:pt x="82145" y="339067"/>
                </a:lnTo>
                <a:lnTo>
                  <a:pt x="61114" y="380361"/>
                </a:lnTo>
                <a:lnTo>
                  <a:pt x="42969" y="423270"/>
                </a:lnTo>
                <a:lnTo>
                  <a:pt x="27839" y="467668"/>
                </a:lnTo>
                <a:lnTo>
                  <a:pt x="15850" y="513427"/>
                </a:lnTo>
                <a:lnTo>
                  <a:pt x="7129" y="560422"/>
                </a:lnTo>
                <a:lnTo>
                  <a:pt x="1803" y="608523"/>
                </a:lnTo>
                <a:lnTo>
                  <a:pt x="0" y="657605"/>
                </a:lnTo>
                <a:lnTo>
                  <a:pt x="1803" y="706683"/>
                </a:lnTo>
                <a:lnTo>
                  <a:pt x="7129" y="754781"/>
                </a:lnTo>
                <a:lnTo>
                  <a:pt x="15850" y="801772"/>
                </a:lnTo>
                <a:lnTo>
                  <a:pt x="27839" y="847529"/>
                </a:lnTo>
                <a:lnTo>
                  <a:pt x="42969" y="891926"/>
                </a:lnTo>
                <a:lnTo>
                  <a:pt x="61114" y="934834"/>
                </a:lnTo>
                <a:lnTo>
                  <a:pt x="82145" y="976127"/>
                </a:lnTo>
                <a:lnTo>
                  <a:pt x="105935" y="1015677"/>
                </a:lnTo>
                <a:lnTo>
                  <a:pt x="132359" y="1053358"/>
                </a:lnTo>
                <a:lnTo>
                  <a:pt x="161288" y="1089042"/>
                </a:lnTo>
                <a:lnTo>
                  <a:pt x="192595" y="1122602"/>
                </a:lnTo>
                <a:lnTo>
                  <a:pt x="226154" y="1153911"/>
                </a:lnTo>
                <a:lnTo>
                  <a:pt x="261837" y="1182841"/>
                </a:lnTo>
                <a:lnTo>
                  <a:pt x="299517" y="1209266"/>
                </a:lnTo>
                <a:lnTo>
                  <a:pt x="339067" y="1233059"/>
                </a:lnTo>
                <a:lnTo>
                  <a:pt x="380361" y="1254091"/>
                </a:lnTo>
                <a:lnTo>
                  <a:pt x="423270" y="1272237"/>
                </a:lnTo>
                <a:lnTo>
                  <a:pt x="467668" y="1287369"/>
                </a:lnTo>
                <a:lnTo>
                  <a:pt x="513427" y="1299359"/>
                </a:lnTo>
                <a:lnTo>
                  <a:pt x="560422" y="1308081"/>
                </a:lnTo>
                <a:lnTo>
                  <a:pt x="608523" y="1313408"/>
                </a:lnTo>
                <a:lnTo>
                  <a:pt x="657605" y="1315211"/>
                </a:lnTo>
                <a:lnTo>
                  <a:pt x="706688" y="1313408"/>
                </a:lnTo>
                <a:lnTo>
                  <a:pt x="754789" y="1308081"/>
                </a:lnTo>
                <a:lnTo>
                  <a:pt x="801784" y="1299359"/>
                </a:lnTo>
                <a:lnTo>
                  <a:pt x="847543" y="1287369"/>
                </a:lnTo>
                <a:lnTo>
                  <a:pt x="891941" y="1272237"/>
                </a:lnTo>
                <a:lnTo>
                  <a:pt x="934850" y="1254091"/>
                </a:lnTo>
                <a:lnTo>
                  <a:pt x="976144" y="1233059"/>
                </a:lnTo>
                <a:lnTo>
                  <a:pt x="1015694" y="1209266"/>
                </a:lnTo>
                <a:lnTo>
                  <a:pt x="1053374" y="1182841"/>
                </a:lnTo>
                <a:lnTo>
                  <a:pt x="1089057" y="1153911"/>
                </a:lnTo>
                <a:lnTo>
                  <a:pt x="1122616" y="1122602"/>
                </a:lnTo>
                <a:lnTo>
                  <a:pt x="1153923" y="1089042"/>
                </a:lnTo>
                <a:lnTo>
                  <a:pt x="1182852" y="1053358"/>
                </a:lnTo>
                <a:lnTo>
                  <a:pt x="1209276" y="1015677"/>
                </a:lnTo>
                <a:lnTo>
                  <a:pt x="1233066" y="976127"/>
                </a:lnTo>
                <a:lnTo>
                  <a:pt x="1254097" y="934834"/>
                </a:lnTo>
                <a:lnTo>
                  <a:pt x="1272242" y="891926"/>
                </a:lnTo>
                <a:lnTo>
                  <a:pt x="1287372" y="847529"/>
                </a:lnTo>
                <a:lnTo>
                  <a:pt x="1299361" y="801772"/>
                </a:lnTo>
                <a:lnTo>
                  <a:pt x="1308082" y="754781"/>
                </a:lnTo>
                <a:lnTo>
                  <a:pt x="1313408" y="706683"/>
                </a:lnTo>
                <a:lnTo>
                  <a:pt x="1315211" y="657605"/>
                </a:lnTo>
                <a:lnTo>
                  <a:pt x="1313408" y="608523"/>
                </a:lnTo>
                <a:lnTo>
                  <a:pt x="1308082" y="560422"/>
                </a:lnTo>
                <a:lnTo>
                  <a:pt x="1299361" y="513427"/>
                </a:lnTo>
                <a:lnTo>
                  <a:pt x="1287372" y="467668"/>
                </a:lnTo>
                <a:lnTo>
                  <a:pt x="1272242" y="423270"/>
                </a:lnTo>
                <a:lnTo>
                  <a:pt x="1254097" y="380361"/>
                </a:lnTo>
                <a:lnTo>
                  <a:pt x="1233066" y="339067"/>
                </a:lnTo>
                <a:lnTo>
                  <a:pt x="1209276" y="299517"/>
                </a:lnTo>
                <a:lnTo>
                  <a:pt x="1182852" y="261837"/>
                </a:lnTo>
                <a:lnTo>
                  <a:pt x="1153923" y="226154"/>
                </a:lnTo>
                <a:lnTo>
                  <a:pt x="1122616" y="192595"/>
                </a:lnTo>
                <a:lnTo>
                  <a:pt x="1089057" y="161288"/>
                </a:lnTo>
                <a:lnTo>
                  <a:pt x="1053374" y="132359"/>
                </a:lnTo>
                <a:lnTo>
                  <a:pt x="1015694" y="105935"/>
                </a:lnTo>
                <a:lnTo>
                  <a:pt x="976144" y="82145"/>
                </a:lnTo>
                <a:lnTo>
                  <a:pt x="934850" y="61114"/>
                </a:lnTo>
                <a:lnTo>
                  <a:pt x="891941" y="42969"/>
                </a:lnTo>
                <a:lnTo>
                  <a:pt x="847543" y="27839"/>
                </a:lnTo>
                <a:lnTo>
                  <a:pt x="801784" y="15850"/>
                </a:lnTo>
                <a:lnTo>
                  <a:pt x="754789" y="7129"/>
                </a:lnTo>
                <a:lnTo>
                  <a:pt x="706688" y="1803"/>
                </a:lnTo>
                <a:lnTo>
                  <a:pt x="657605" y="0"/>
                </a:lnTo>
                <a:close/>
              </a:path>
            </a:pathLst>
          </a:custGeom>
          <a:solidFill>
            <a:srgbClr val="FFFFFF">
              <a:alpha val="9450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979919" y="2965704"/>
            <a:ext cx="1315720" cy="1315720"/>
          </a:xfrm>
          <a:custGeom>
            <a:avLst/>
            <a:gdLst/>
            <a:ahLst/>
            <a:cxnLst/>
            <a:rect l="l" t="t" r="r" b="b"/>
            <a:pathLst>
              <a:path w="1315720" h="1315720">
                <a:moveTo>
                  <a:pt x="0" y="657605"/>
                </a:moveTo>
                <a:lnTo>
                  <a:pt x="1803" y="608523"/>
                </a:lnTo>
                <a:lnTo>
                  <a:pt x="7129" y="560422"/>
                </a:lnTo>
                <a:lnTo>
                  <a:pt x="15850" y="513427"/>
                </a:lnTo>
                <a:lnTo>
                  <a:pt x="27839" y="467668"/>
                </a:lnTo>
                <a:lnTo>
                  <a:pt x="42969" y="423270"/>
                </a:lnTo>
                <a:lnTo>
                  <a:pt x="61114" y="380361"/>
                </a:lnTo>
                <a:lnTo>
                  <a:pt x="82145" y="339067"/>
                </a:lnTo>
                <a:lnTo>
                  <a:pt x="105935" y="299517"/>
                </a:lnTo>
                <a:lnTo>
                  <a:pt x="132359" y="261837"/>
                </a:lnTo>
                <a:lnTo>
                  <a:pt x="161288" y="226154"/>
                </a:lnTo>
                <a:lnTo>
                  <a:pt x="192595" y="192595"/>
                </a:lnTo>
                <a:lnTo>
                  <a:pt x="226154" y="161288"/>
                </a:lnTo>
                <a:lnTo>
                  <a:pt x="261837" y="132359"/>
                </a:lnTo>
                <a:lnTo>
                  <a:pt x="299517" y="105935"/>
                </a:lnTo>
                <a:lnTo>
                  <a:pt x="339067" y="82145"/>
                </a:lnTo>
                <a:lnTo>
                  <a:pt x="380361" y="61114"/>
                </a:lnTo>
                <a:lnTo>
                  <a:pt x="423270" y="42969"/>
                </a:lnTo>
                <a:lnTo>
                  <a:pt x="467668" y="27839"/>
                </a:lnTo>
                <a:lnTo>
                  <a:pt x="513427" y="15850"/>
                </a:lnTo>
                <a:lnTo>
                  <a:pt x="560422" y="7129"/>
                </a:lnTo>
                <a:lnTo>
                  <a:pt x="608523" y="1803"/>
                </a:lnTo>
                <a:lnTo>
                  <a:pt x="657605" y="0"/>
                </a:lnTo>
                <a:lnTo>
                  <a:pt x="706688" y="1803"/>
                </a:lnTo>
                <a:lnTo>
                  <a:pt x="754789" y="7129"/>
                </a:lnTo>
                <a:lnTo>
                  <a:pt x="801784" y="15850"/>
                </a:lnTo>
                <a:lnTo>
                  <a:pt x="847543" y="27839"/>
                </a:lnTo>
                <a:lnTo>
                  <a:pt x="891941" y="42969"/>
                </a:lnTo>
                <a:lnTo>
                  <a:pt x="934850" y="61114"/>
                </a:lnTo>
                <a:lnTo>
                  <a:pt x="976144" y="82145"/>
                </a:lnTo>
                <a:lnTo>
                  <a:pt x="1015694" y="105935"/>
                </a:lnTo>
                <a:lnTo>
                  <a:pt x="1053374" y="132359"/>
                </a:lnTo>
                <a:lnTo>
                  <a:pt x="1089057" y="161288"/>
                </a:lnTo>
                <a:lnTo>
                  <a:pt x="1122616" y="192595"/>
                </a:lnTo>
                <a:lnTo>
                  <a:pt x="1153923" y="226154"/>
                </a:lnTo>
                <a:lnTo>
                  <a:pt x="1182852" y="261837"/>
                </a:lnTo>
                <a:lnTo>
                  <a:pt x="1209276" y="299517"/>
                </a:lnTo>
                <a:lnTo>
                  <a:pt x="1233066" y="339067"/>
                </a:lnTo>
                <a:lnTo>
                  <a:pt x="1254097" y="380361"/>
                </a:lnTo>
                <a:lnTo>
                  <a:pt x="1272242" y="423270"/>
                </a:lnTo>
                <a:lnTo>
                  <a:pt x="1287372" y="467668"/>
                </a:lnTo>
                <a:lnTo>
                  <a:pt x="1299361" y="513427"/>
                </a:lnTo>
                <a:lnTo>
                  <a:pt x="1308082" y="560422"/>
                </a:lnTo>
                <a:lnTo>
                  <a:pt x="1313408" y="608523"/>
                </a:lnTo>
                <a:lnTo>
                  <a:pt x="1315211" y="657605"/>
                </a:lnTo>
                <a:lnTo>
                  <a:pt x="1313408" y="706683"/>
                </a:lnTo>
                <a:lnTo>
                  <a:pt x="1308082" y="754781"/>
                </a:lnTo>
                <a:lnTo>
                  <a:pt x="1299361" y="801772"/>
                </a:lnTo>
                <a:lnTo>
                  <a:pt x="1287372" y="847529"/>
                </a:lnTo>
                <a:lnTo>
                  <a:pt x="1272242" y="891926"/>
                </a:lnTo>
                <a:lnTo>
                  <a:pt x="1254097" y="934834"/>
                </a:lnTo>
                <a:lnTo>
                  <a:pt x="1233066" y="976127"/>
                </a:lnTo>
                <a:lnTo>
                  <a:pt x="1209276" y="1015677"/>
                </a:lnTo>
                <a:lnTo>
                  <a:pt x="1182852" y="1053358"/>
                </a:lnTo>
                <a:lnTo>
                  <a:pt x="1153923" y="1089042"/>
                </a:lnTo>
                <a:lnTo>
                  <a:pt x="1122616" y="1122602"/>
                </a:lnTo>
                <a:lnTo>
                  <a:pt x="1089057" y="1153911"/>
                </a:lnTo>
                <a:lnTo>
                  <a:pt x="1053374" y="1182841"/>
                </a:lnTo>
                <a:lnTo>
                  <a:pt x="1015694" y="1209266"/>
                </a:lnTo>
                <a:lnTo>
                  <a:pt x="976144" y="1233059"/>
                </a:lnTo>
                <a:lnTo>
                  <a:pt x="934850" y="1254091"/>
                </a:lnTo>
                <a:lnTo>
                  <a:pt x="891941" y="1272237"/>
                </a:lnTo>
                <a:lnTo>
                  <a:pt x="847543" y="1287369"/>
                </a:lnTo>
                <a:lnTo>
                  <a:pt x="801784" y="1299359"/>
                </a:lnTo>
                <a:lnTo>
                  <a:pt x="754789" y="1308081"/>
                </a:lnTo>
                <a:lnTo>
                  <a:pt x="706688" y="1313408"/>
                </a:lnTo>
                <a:lnTo>
                  <a:pt x="657605" y="1315211"/>
                </a:lnTo>
                <a:lnTo>
                  <a:pt x="608523" y="1313408"/>
                </a:lnTo>
                <a:lnTo>
                  <a:pt x="560422" y="1308081"/>
                </a:lnTo>
                <a:lnTo>
                  <a:pt x="513427" y="1299359"/>
                </a:lnTo>
                <a:lnTo>
                  <a:pt x="467668" y="1287369"/>
                </a:lnTo>
                <a:lnTo>
                  <a:pt x="423270" y="1272237"/>
                </a:lnTo>
                <a:lnTo>
                  <a:pt x="380361" y="1254091"/>
                </a:lnTo>
                <a:lnTo>
                  <a:pt x="339067" y="1233059"/>
                </a:lnTo>
                <a:lnTo>
                  <a:pt x="299517" y="1209266"/>
                </a:lnTo>
                <a:lnTo>
                  <a:pt x="261837" y="1182841"/>
                </a:lnTo>
                <a:lnTo>
                  <a:pt x="226154" y="1153911"/>
                </a:lnTo>
                <a:lnTo>
                  <a:pt x="192595" y="1122602"/>
                </a:lnTo>
                <a:lnTo>
                  <a:pt x="161288" y="1089042"/>
                </a:lnTo>
                <a:lnTo>
                  <a:pt x="132359" y="1053358"/>
                </a:lnTo>
                <a:lnTo>
                  <a:pt x="105935" y="1015677"/>
                </a:lnTo>
                <a:lnTo>
                  <a:pt x="82145" y="976127"/>
                </a:lnTo>
                <a:lnTo>
                  <a:pt x="61114" y="934834"/>
                </a:lnTo>
                <a:lnTo>
                  <a:pt x="42969" y="891926"/>
                </a:lnTo>
                <a:lnTo>
                  <a:pt x="27839" y="847529"/>
                </a:lnTo>
                <a:lnTo>
                  <a:pt x="15850" y="801772"/>
                </a:lnTo>
                <a:lnTo>
                  <a:pt x="7129" y="754781"/>
                </a:lnTo>
                <a:lnTo>
                  <a:pt x="1803" y="706683"/>
                </a:lnTo>
                <a:lnTo>
                  <a:pt x="0" y="657605"/>
                </a:lnTo>
                <a:close/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793230" y="837946"/>
            <a:ext cx="63055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" marR="5080" indent="-2286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2BA1DA"/>
                </a:solidFill>
                <a:latin typeface="Arial"/>
                <a:cs typeface="Arial"/>
              </a:rPr>
              <a:t>Pr</a:t>
            </a:r>
            <a:r>
              <a:rPr sz="1000" b="1" spc="-5" dirty="0">
                <a:solidFill>
                  <a:srgbClr val="2BA1DA"/>
                </a:solidFill>
                <a:latin typeface="Arial"/>
                <a:cs typeface="Arial"/>
              </a:rPr>
              <a:t>edicti</a:t>
            </a:r>
            <a:r>
              <a:rPr sz="1000" b="1" dirty="0">
                <a:solidFill>
                  <a:srgbClr val="2BA1DA"/>
                </a:solidFill>
                <a:latin typeface="Arial"/>
                <a:cs typeface="Arial"/>
              </a:rPr>
              <a:t>v</a:t>
            </a:r>
            <a:r>
              <a:rPr sz="1000" b="1" spc="-5" dirty="0">
                <a:solidFill>
                  <a:srgbClr val="2BA1DA"/>
                </a:solidFill>
                <a:latin typeface="Arial"/>
                <a:cs typeface="Arial"/>
              </a:rPr>
              <a:t>e  Modeling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788277" y="1272286"/>
            <a:ext cx="1845945" cy="916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36015" marR="5080" indent="66675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2BA1DA"/>
                </a:solidFill>
                <a:latin typeface="Arial"/>
                <a:cs typeface="Arial"/>
              </a:rPr>
              <a:t>Business  In</a:t>
            </a:r>
            <a:r>
              <a:rPr sz="1000" b="1" dirty="0">
                <a:solidFill>
                  <a:srgbClr val="2BA1DA"/>
                </a:solidFill>
                <a:latin typeface="Arial"/>
                <a:cs typeface="Arial"/>
              </a:rPr>
              <a:t>t</a:t>
            </a:r>
            <a:r>
              <a:rPr sz="1000" b="1" spc="-5" dirty="0">
                <a:solidFill>
                  <a:srgbClr val="2BA1DA"/>
                </a:solidFill>
                <a:latin typeface="Arial"/>
                <a:cs typeface="Arial"/>
              </a:rPr>
              <a:t>el</a:t>
            </a:r>
            <a:r>
              <a:rPr sz="1000" b="1" spc="-10" dirty="0">
                <a:solidFill>
                  <a:srgbClr val="2BA1DA"/>
                </a:solidFill>
                <a:latin typeface="Arial"/>
                <a:cs typeface="Arial"/>
              </a:rPr>
              <a:t>l</a:t>
            </a:r>
            <a:r>
              <a:rPr sz="1000" b="1" spc="-5" dirty="0">
                <a:solidFill>
                  <a:srgbClr val="2BA1DA"/>
                </a:solidFill>
                <a:latin typeface="Arial"/>
                <a:cs typeface="Arial"/>
              </a:rPr>
              <a:t>igence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 marR="1107440" indent="222250">
              <a:lnSpc>
                <a:spcPct val="100000"/>
              </a:lnSpc>
              <a:spcBef>
                <a:spcPts val="955"/>
              </a:spcBef>
            </a:pPr>
            <a:r>
              <a:rPr sz="1000" b="1" spc="-5" dirty="0">
                <a:solidFill>
                  <a:srgbClr val="2BA1DA"/>
                </a:solidFill>
                <a:latin typeface="Arial"/>
                <a:cs typeface="Arial"/>
              </a:rPr>
              <a:t>Data  Onboa</a:t>
            </a:r>
            <a:r>
              <a:rPr sz="1000" b="1" spc="-10" dirty="0">
                <a:solidFill>
                  <a:srgbClr val="2BA1DA"/>
                </a:solidFill>
                <a:latin typeface="Arial"/>
                <a:cs typeface="Arial"/>
              </a:rPr>
              <a:t>r</a:t>
            </a:r>
            <a:r>
              <a:rPr sz="1000" b="1" spc="-5" dirty="0">
                <a:solidFill>
                  <a:srgbClr val="2BA1DA"/>
                </a:solidFill>
                <a:latin typeface="Arial"/>
                <a:cs typeface="Arial"/>
              </a:rPr>
              <a:t>ding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244590" y="3043554"/>
            <a:ext cx="74422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2BA1DA"/>
                </a:solidFill>
                <a:latin typeface="Arial"/>
                <a:cs typeface="Arial"/>
              </a:rPr>
              <a:t>Risk</a:t>
            </a:r>
            <a:r>
              <a:rPr sz="1000" b="1" spc="-20" dirty="0">
                <a:solidFill>
                  <a:srgbClr val="2BA1DA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2BA1DA"/>
                </a:solidFill>
                <a:latin typeface="Arial"/>
                <a:cs typeface="Arial"/>
              </a:rPr>
              <a:t>&amp;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000" b="1" spc="-5" dirty="0">
                <a:solidFill>
                  <a:srgbClr val="2BA1DA"/>
                </a:solidFill>
                <a:latin typeface="Arial"/>
                <a:cs typeface="Arial"/>
              </a:rPr>
              <a:t>Compliance</a:t>
            </a:r>
            <a:endParaRPr sz="1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214107" y="3116960"/>
            <a:ext cx="871219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2BA1DA"/>
                </a:solidFill>
                <a:latin typeface="Arial"/>
                <a:cs typeface="Arial"/>
              </a:rPr>
              <a:t>Audit,</a:t>
            </a:r>
            <a:r>
              <a:rPr sz="1000" b="1" spc="-30" dirty="0">
                <a:solidFill>
                  <a:srgbClr val="2BA1DA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2BA1DA"/>
                </a:solidFill>
                <a:latin typeface="Arial"/>
                <a:cs typeface="Arial"/>
              </a:rPr>
              <a:t>Testing  &amp;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000" b="1" spc="-5" dirty="0">
                <a:solidFill>
                  <a:srgbClr val="2BA1DA"/>
                </a:solidFill>
                <a:latin typeface="Arial"/>
                <a:cs typeface="Arial"/>
              </a:rPr>
              <a:t>Validation</a:t>
            </a:r>
            <a:endParaRPr sz="10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644640" y="1205483"/>
            <a:ext cx="330707" cy="3169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307323" y="2071116"/>
            <a:ext cx="413003" cy="2819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781800" y="1498091"/>
            <a:ext cx="426720" cy="2758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249411" y="1664207"/>
            <a:ext cx="292607" cy="30937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742176" y="3389376"/>
            <a:ext cx="867155" cy="4892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7895590" y="2481833"/>
            <a:ext cx="907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2BA1DA"/>
                </a:solidFill>
                <a:latin typeface="Arial"/>
                <a:cs typeface="Arial"/>
              </a:rPr>
              <a:t>Data</a:t>
            </a:r>
            <a:r>
              <a:rPr sz="1000" b="1" spc="-40" dirty="0">
                <a:solidFill>
                  <a:srgbClr val="2BA1DA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2BA1DA"/>
                </a:solidFill>
                <a:latin typeface="Arial"/>
                <a:cs typeface="Arial"/>
              </a:rPr>
              <a:t>Migration</a:t>
            </a:r>
            <a:endParaRPr sz="10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212835" y="2683764"/>
            <a:ext cx="425196" cy="4251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993384" y="4423664"/>
            <a:ext cx="12922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C3C3C3"/>
                </a:solidFill>
                <a:latin typeface="Arial"/>
                <a:cs typeface="Arial"/>
              </a:rPr>
              <a:t>OPERATIONAL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821679" y="1892807"/>
            <a:ext cx="914400" cy="763905"/>
          </a:xfrm>
          <a:custGeom>
            <a:avLst/>
            <a:gdLst/>
            <a:ahLst/>
            <a:cxnLst/>
            <a:rect l="l" t="t" r="r" b="b"/>
            <a:pathLst>
              <a:path w="914400" h="763905">
                <a:moveTo>
                  <a:pt x="532638" y="0"/>
                </a:moveTo>
                <a:lnTo>
                  <a:pt x="532638" y="190881"/>
                </a:lnTo>
                <a:lnTo>
                  <a:pt x="0" y="190881"/>
                </a:lnTo>
                <a:lnTo>
                  <a:pt x="0" y="572643"/>
                </a:lnTo>
                <a:lnTo>
                  <a:pt x="532638" y="572643"/>
                </a:lnTo>
                <a:lnTo>
                  <a:pt x="532638" y="763524"/>
                </a:lnTo>
                <a:lnTo>
                  <a:pt x="914400" y="381762"/>
                </a:lnTo>
                <a:lnTo>
                  <a:pt x="5326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21679" y="1892807"/>
            <a:ext cx="914400" cy="763905"/>
          </a:xfrm>
          <a:custGeom>
            <a:avLst/>
            <a:gdLst/>
            <a:ahLst/>
            <a:cxnLst/>
            <a:rect l="l" t="t" r="r" b="b"/>
            <a:pathLst>
              <a:path w="914400" h="763905">
                <a:moveTo>
                  <a:pt x="0" y="190881"/>
                </a:moveTo>
                <a:lnTo>
                  <a:pt x="532638" y="190881"/>
                </a:lnTo>
                <a:lnTo>
                  <a:pt x="532638" y="0"/>
                </a:lnTo>
                <a:lnTo>
                  <a:pt x="914400" y="381762"/>
                </a:lnTo>
                <a:lnTo>
                  <a:pt x="532638" y="763524"/>
                </a:lnTo>
                <a:lnTo>
                  <a:pt x="532638" y="572643"/>
                </a:lnTo>
                <a:lnTo>
                  <a:pt x="0" y="572643"/>
                </a:lnTo>
                <a:lnTo>
                  <a:pt x="0" y="190881"/>
                </a:lnTo>
                <a:close/>
              </a:path>
            </a:pathLst>
          </a:custGeom>
          <a:ln w="9143">
            <a:solidFill>
              <a:srgbClr val="16498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117591" y="1892807"/>
            <a:ext cx="914400" cy="763905"/>
          </a:xfrm>
          <a:custGeom>
            <a:avLst/>
            <a:gdLst/>
            <a:ahLst/>
            <a:cxnLst/>
            <a:rect l="l" t="t" r="r" b="b"/>
            <a:pathLst>
              <a:path w="914400" h="763905">
                <a:moveTo>
                  <a:pt x="532638" y="0"/>
                </a:moveTo>
                <a:lnTo>
                  <a:pt x="532638" y="190881"/>
                </a:lnTo>
                <a:lnTo>
                  <a:pt x="0" y="190881"/>
                </a:lnTo>
                <a:lnTo>
                  <a:pt x="0" y="572643"/>
                </a:lnTo>
                <a:lnTo>
                  <a:pt x="532638" y="572643"/>
                </a:lnTo>
                <a:lnTo>
                  <a:pt x="532638" y="763524"/>
                </a:lnTo>
                <a:lnTo>
                  <a:pt x="914400" y="381762"/>
                </a:lnTo>
                <a:lnTo>
                  <a:pt x="5326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117591" y="1892807"/>
            <a:ext cx="914400" cy="763905"/>
          </a:xfrm>
          <a:custGeom>
            <a:avLst/>
            <a:gdLst/>
            <a:ahLst/>
            <a:cxnLst/>
            <a:rect l="l" t="t" r="r" b="b"/>
            <a:pathLst>
              <a:path w="914400" h="763905">
                <a:moveTo>
                  <a:pt x="0" y="190881"/>
                </a:moveTo>
                <a:lnTo>
                  <a:pt x="532638" y="190881"/>
                </a:lnTo>
                <a:lnTo>
                  <a:pt x="532638" y="0"/>
                </a:lnTo>
                <a:lnTo>
                  <a:pt x="914400" y="381762"/>
                </a:lnTo>
                <a:lnTo>
                  <a:pt x="532638" y="763524"/>
                </a:lnTo>
                <a:lnTo>
                  <a:pt x="532638" y="572643"/>
                </a:lnTo>
                <a:lnTo>
                  <a:pt x="0" y="572643"/>
                </a:lnTo>
                <a:lnTo>
                  <a:pt x="0" y="190881"/>
                </a:lnTo>
                <a:close/>
              </a:path>
            </a:pathLst>
          </a:custGeom>
          <a:ln w="9143">
            <a:solidFill>
              <a:srgbClr val="16498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415028" y="1892807"/>
            <a:ext cx="914400" cy="763905"/>
          </a:xfrm>
          <a:custGeom>
            <a:avLst/>
            <a:gdLst/>
            <a:ahLst/>
            <a:cxnLst/>
            <a:rect l="l" t="t" r="r" b="b"/>
            <a:pathLst>
              <a:path w="914400" h="763905">
                <a:moveTo>
                  <a:pt x="532638" y="0"/>
                </a:moveTo>
                <a:lnTo>
                  <a:pt x="532638" y="190881"/>
                </a:lnTo>
                <a:lnTo>
                  <a:pt x="0" y="190881"/>
                </a:lnTo>
                <a:lnTo>
                  <a:pt x="0" y="572643"/>
                </a:lnTo>
                <a:lnTo>
                  <a:pt x="532638" y="572643"/>
                </a:lnTo>
                <a:lnTo>
                  <a:pt x="532638" y="763524"/>
                </a:lnTo>
                <a:lnTo>
                  <a:pt x="914400" y="381762"/>
                </a:lnTo>
                <a:lnTo>
                  <a:pt x="5326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415028" y="1892807"/>
            <a:ext cx="914400" cy="763905"/>
          </a:xfrm>
          <a:custGeom>
            <a:avLst/>
            <a:gdLst/>
            <a:ahLst/>
            <a:cxnLst/>
            <a:rect l="l" t="t" r="r" b="b"/>
            <a:pathLst>
              <a:path w="914400" h="763905">
                <a:moveTo>
                  <a:pt x="0" y="190881"/>
                </a:moveTo>
                <a:lnTo>
                  <a:pt x="532638" y="190881"/>
                </a:lnTo>
                <a:lnTo>
                  <a:pt x="532638" y="0"/>
                </a:lnTo>
                <a:lnTo>
                  <a:pt x="914400" y="381762"/>
                </a:lnTo>
                <a:lnTo>
                  <a:pt x="532638" y="763524"/>
                </a:lnTo>
                <a:lnTo>
                  <a:pt x="532638" y="572643"/>
                </a:lnTo>
                <a:lnTo>
                  <a:pt x="0" y="572643"/>
                </a:lnTo>
                <a:lnTo>
                  <a:pt x="0" y="190881"/>
                </a:lnTo>
                <a:close/>
              </a:path>
            </a:pathLst>
          </a:custGeom>
          <a:ln w="9143">
            <a:solidFill>
              <a:srgbClr val="3B82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710940" y="1892807"/>
            <a:ext cx="914400" cy="763905"/>
          </a:xfrm>
          <a:custGeom>
            <a:avLst/>
            <a:gdLst/>
            <a:ahLst/>
            <a:cxnLst/>
            <a:rect l="l" t="t" r="r" b="b"/>
            <a:pathLst>
              <a:path w="914400" h="763905">
                <a:moveTo>
                  <a:pt x="532638" y="0"/>
                </a:moveTo>
                <a:lnTo>
                  <a:pt x="532638" y="190881"/>
                </a:lnTo>
                <a:lnTo>
                  <a:pt x="0" y="190881"/>
                </a:lnTo>
                <a:lnTo>
                  <a:pt x="0" y="572643"/>
                </a:lnTo>
                <a:lnTo>
                  <a:pt x="532638" y="572643"/>
                </a:lnTo>
                <a:lnTo>
                  <a:pt x="532638" y="763524"/>
                </a:lnTo>
                <a:lnTo>
                  <a:pt x="914400" y="381762"/>
                </a:lnTo>
                <a:lnTo>
                  <a:pt x="5326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710940" y="1892807"/>
            <a:ext cx="914400" cy="763905"/>
          </a:xfrm>
          <a:custGeom>
            <a:avLst/>
            <a:gdLst/>
            <a:ahLst/>
            <a:cxnLst/>
            <a:rect l="l" t="t" r="r" b="b"/>
            <a:pathLst>
              <a:path w="914400" h="763905">
                <a:moveTo>
                  <a:pt x="0" y="190881"/>
                </a:moveTo>
                <a:lnTo>
                  <a:pt x="532638" y="190881"/>
                </a:lnTo>
                <a:lnTo>
                  <a:pt x="532638" y="0"/>
                </a:lnTo>
                <a:lnTo>
                  <a:pt x="914400" y="381762"/>
                </a:lnTo>
                <a:lnTo>
                  <a:pt x="532638" y="763524"/>
                </a:lnTo>
                <a:lnTo>
                  <a:pt x="532638" y="572643"/>
                </a:lnTo>
                <a:lnTo>
                  <a:pt x="0" y="572643"/>
                </a:lnTo>
                <a:lnTo>
                  <a:pt x="0" y="190881"/>
                </a:lnTo>
                <a:close/>
              </a:path>
            </a:pathLst>
          </a:custGeom>
          <a:ln w="9143">
            <a:solidFill>
              <a:srgbClr val="6EAD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08376" y="1892807"/>
            <a:ext cx="914400" cy="763905"/>
          </a:xfrm>
          <a:custGeom>
            <a:avLst/>
            <a:gdLst/>
            <a:ahLst/>
            <a:cxnLst/>
            <a:rect l="l" t="t" r="r" b="b"/>
            <a:pathLst>
              <a:path w="914400" h="763905">
                <a:moveTo>
                  <a:pt x="532638" y="0"/>
                </a:moveTo>
                <a:lnTo>
                  <a:pt x="532638" y="190881"/>
                </a:lnTo>
                <a:lnTo>
                  <a:pt x="0" y="190881"/>
                </a:lnTo>
                <a:lnTo>
                  <a:pt x="0" y="572643"/>
                </a:lnTo>
                <a:lnTo>
                  <a:pt x="532638" y="572643"/>
                </a:lnTo>
                <a:lnTo>
                  <a:pt x="532638" y="763524"/>
                </a:lnTo>
                <a:lnTo>
                  <a:pt x="914400" y="381762"/>
                </a:lnTo>
                <a:lnTo>
                  <a:pt x="5326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008376" y="1892807"/>
            <a:ext cx="914400" cy="763905"/>
          </a:xfrm>
          <a:custGeom>
            <a:avLst/>
            <a:gdLst/>
            <a:ahLst/>
            <a:cxnLst/>
            <a:rect l="l" t="t" r="r" b="b"/>
            <a:pathLst>
              <a:path w="914400" h="763905">
                <a:moveTo>
                  <a:pt x="0" y="190881"/>
                </a:moveTo>
                <a:lnTo>
                  <a:pt x="532638" y="190881"/>
                </a:lnTo>
                <a:lnTo>
                  <a:pt x="532638" y="0"/>
                </a:lnTo>
                <a:lnTo>
                  <a:pt x="914400" y="381762"/>
                </a:lnTo>
                <a:lnTo>
                  <a:pt x="532638" y="763524"/>
                </a:lnTo>
                <a:lnTo>
                  <a:pt x="532638" y="572643"/>
                </a:lnTo>
                <a:lnTo>
                  <a:pt x="0" y="572643"/>
                </a:lnTo>
                <a:lnTo>
                  <a:pt x="0" y="190881"/>
                </a:lnTo>
                <a:close/>
              </a:path>
            </a:pathLst>
          </a:custGeom>
          <a:ln w="9143">
            <a:solidFill>
              <a:srgbClr val="6EAD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304288" y="1892807"/>
            <a:ext cx="914400" cy="763905"/>
          </a:xfrm>
          <a:custGeom>
            <a:avLst/>
            <a:gdLst/>
            <a:ahLst/>
            <a:cxnLst/>
            <a:rect l="l" t="t" r="r" b="b"/>
            <a:pathLst>
              <a:path w="914400" h="763905">
                <a:moveTo>
                  <a:pt x="532638" y="0"/>
                </a:moveTo>
                <a:lnTo>
                  <a:pt x="532638" y="190881"/>
                </a:lnTo>
                <a:lnTo>
                  <a:pt x="0" y="190881"/>
                </a:lnTo>
                <a:lnTo>
                  <a:pt x="0" y="572643"/>
                </a:lnTo>
                <a:lnTo>
                  <a:pt x="532638" y="572643"/>
                </a:lnTo>
                <a:lnTo>
                  <a:pt x="532638" y="763524"/>
                </a:lnTo>
                <a:lnTo>
                  <a:pt x="914400" y="381762"/>
                </a:lnTo>
                <a:lnTo>
                  <a:pt x="5326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304288" y="1892807"/>
            <a:ext cx="914400" cy="763905"/>
          </a:xfrm>
          <a:custGeom>
            <a:avLst/>
            <a:gdLst/>
            <a:ahLst/>
            <a:cxnLst/>
            <a:rect l="l" t="t" r="r" b="b"/>
            <a:pathLst>
              <a:path w="914400" h="763905">
                <a:moveTo>
                  <a:pt x="0" y="190881"/>
                </a:moveTo>
                <a:lnTo>
                  <a:pt x="532638" y="190881"/>
                </a:lnTo>
                <a:lnTo>
                  <a:pt x="532638" y="0"/>
                </a:lnTo>
                <a:lnTo>
                  <a:pt x="914400" y="381762"/>
                </a:lnTo>
                <a:lnTo>
                  <a:pt x="532638" y="763524"/>
                </a:lnTo>
                <a:lnTo>
                  <a:pt x="532638" y="572643"/>
                </a:lnTo>
                <a:lnTo>
                  <a:pt x="0" y="572643"/>
                </a:lnTo>
                <a:lnTo>
                  <a:pt x="0" y="190881"/>
                </a:lnTo>
                <a:close/>
              </a:path>
            </a:pathLst>
          </a:custGeom>
          <a:ln w="9143">
            <a:solidFill>
              <a:srgbClr val="6EAD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29768" y="1424939"/>
            <a:ext cx="1923414" cy="2784475"/>
          </a:xfrm>
          <a:custGeom>
            <a:avLst/>
            <a:gdLst/>
            <a:ahLst/>
            <a:cxnLst/>
            <a:rect l="l" t="t" r="r" b="b"/>
            <a:pathLst>
              <a:path w="1923414" h="2784475">
                <a:moveTo>
                  <a:pt x="0" y="2784348"/>
                </a:moveTo>
                <a:lnTo>
                  <a:pt x="1923288" y="2784348"/>
                </a:lnTo>
                <a:lnTo>
                  <a:pt x="1923288" y="0"/>
                </a:lnTo>
                <a:lnTo>
                  <a:pt x="0" y="0"/>
                </a:lnTo>
                <a:lnTo>
                  <a:pt x="0" y="27843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29768" y="733044"/>
            <a:ext cx="1923414" cy="3476625"/>
          </a:xfrm>
          <a:custGeom>
            <a:avLst/>
            <a:gdLst/>
            <a:ahLst/>
            <a:cxnLst/>
            <a:rect l="l" t="t" r="r" b="b"/>
            <a:pathLst>
              <a:path w="1923414" h="3476625">
                <a:moveTo>
                  <a:pt x="0" y="3476244"/>
                </a:moveTo>
                <a:lnTo>
                  <a:pt x="1923288" y="3476244"/>
                </a:lnTo>
                <a:lnTo>
                  <a:pt x="1923288" y="0"/>
                </a:lnTo>
                <a:lnTo>
                  <a:pt x="0" y="0"/>
                </a:lnTo>
                <a:lnTo>
                  <a:pt x="0" y="3476244"/>
                </a:lnTo>
                <a:close/>
              </a:path>
            </a:pathLst>
          </a:custGeom>
          <a:ln w="9143">
            <a:solidFill>
              <a:srgbClr val="1557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29768" y="733044"/>
            <a:ext cx="1923414" cy="692150"/>
          </a:xfrm>
          <a:custGeom>
            <a:avLst/>
            <a:gdLst/>
            <a:ahLst/>
            <a:cxnLst/>
            <a:rect l="l" t="t" r="r" b="b"/>
            <a:pathLst>
              <a:path w="1923414" h="692150">
                <a:moveTo>
                  <a:pt x="0" y="691896"/>
                </a:moveTo>
                <a:lnTo>
                  <a:pt x="1923288" y="691896"/>
                </a:lnTo>
                <a:lnTo>
                  <a:pt x="1923288" y="0"/>
                </a:lnTo>
                <a:lnTo>
                  <a:pt x="0" y="0"/>
                </a:lnTo>
                <a:lnTo>
                  <a:pt x="0" y="691896"/>
                </a:lnTo>
                <a:close/>
              </a:path>
            </a:pathLst>
          </a:custGeom>
          <a:solidFill>
            <a:srgbClr val="1E79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34340" y="737616"/>
            <a:ext cx="1914525" cy="687705"/>
          </a:xfrm>
          <a:prstGeom prst="rect">
            <a:avLst/>
          </a:prstGeom>
          <a:solidFill>
            <a:srgbClr val="1E79D2"/>
          </a:solidFill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371475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Platforms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85800" y="2529839"/>
            <a:ext cx="481584" cy="48310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601724" y="1693164"/>
            <a:ext cx="495300" cy="4953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551432" y="2455164"/>
            <a:ext cx="595883" cy="59588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651052" y="2139442"/>
            <a:ext cx="5619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133C74"/>
                </a:solidFill>
                <a:latin typeface="Arial"/>
                <a:cs typeface="Arial"/>
              </a:rPr>
              <a:t>Dat</a:t>
            </a:r>
            <a:r>
              <a:rPr sz="900" spc="-5" dirty="0">
                <a:solidFill>
                  <a:srgbClr val="133C74"/>
                </a:solidFill>
                <a:latin typeface="Arial"/>
                <a:cs typeface="Arial"/>
              </a:rPr>
              <a:t>aba</a:t>
            </a:r>
            <a:r>
              <a:rPr sz="900" spc="5" dirty="0">
                <a:solidFill>
                  <a:srgbClr val="133C74"/>
                </a:solidFill>
                <a:latin typeface="Arial"/>
                <a:cs typeface="Arial"/>
              </a:rPr>
              <a:t>s</a:t>
            </a:r>
            <a:r>
              <a:rPr sz="900" spc="-5" dirty="0">
                <a:solidFill>
                  <a:srgbClr val="133C74"/>
                </a:solidFill>
                <a:latin typeface="Arial"/>
                <a:cs typeface="Arial"/>
              </a:rPr>
              <a:t>e</a:t>
            </a:r>
            <a:r>
              <a:rPr sz="900" dirty="0">
                <a:solidFill>
                  <a:srgbClr val="133C74"/>
                </a:solidFill>
                <a:latin typeface="Arial"/>
                <a:cs typeface="Arial"/>
              </a:rPr>
              <a:t>s</a:t>
            </a:r>
            <a:endParaRPr sz="9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92200" y="2957576"/>
            <a:ext cx="4781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133C74"/>
                </a:solidFill>
                <a:latin typeface="Arial"/>
                <a:cs typeface="Arial"/>
              </a:rPr>
              <a:t>Log</a:t>
            </a:r>
            <a:r>
              <a:rPr sz="900" spc="-65" dirty="0">
                <a:solidFill>
                  <a:srgbClr val="133C74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133C74"/>
                </a:solidFill>
                <a:latin typeface="Arial"/>
                <a:cs typeface="Arial"/>
              </a:rPr>
              <a:t>Files</a:t>
            </a:r>
            <a:endParaRPr sz="9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495044" y="2139442"/>
            <a:ext cx="7213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133C74"/>
                </a:solidFill>
                <a:latin typeface="Arial"/>
                <a:cs typeface="Arial"/>
              </a:rPr>
              <a:t>Spread</a:t>
            </a:r>
            <a:r>
              <a:rPr sz="900" spc="5" dirty="0">
                <a:solidFill>
                  <a:srgbClr val="133C74"/>
                </a:solidFill>
                <a:latin typeface="Arial"/>
                <a:cs typeface="Arial"/>
              </a:rPr>
              <a:t>s</a:t>
            </a:r>
            <a:r>
              <a:rPr sz="900" spc="-5" dirty="0">
                <a:solidFill>
                  <a:srgbClr val="133C74"/>
                </a:solidFill>
                <a:latin typeface="Arial"/>
                <a:cs typeface="Arial"/>
              </a:rPr>
              <a:t>hee</a:t>
            </a:r>
            <a:r>
              <a:rPr sz="900" dirty="0">
                <a:solidFill>
                  <a:srgbClr val="133C74"/>
                </a:solidFill>
                <a:latin typeface="Arial"/>
                <a:cs typeface="Arial"/>
              </a:rPr>
              <a:t>ts</a:t>
            </a:r>
            <a:endParaRPr sz="9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539239" y="2957576"/>
            <a:ext cx="6305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133C74"/>
                </a:solidFill>
                <a:latin typeface="Arial"/>
                <a:cs typeface="Arial"/>
              </a:rPr>
              <a:t>IoT</a:t>
            </a:r>
            <a:r>
              <a:rPr sz="900" spc="-75" dirty="0">
                <a:solidFill>
                  <a:srgbClr val="133C74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133C74"/>
                </a:solidFill>
                <a:latin typeface="Arial"/>
                <a:cs typeface="Arial"/>
              </a:rPr>
              <a:t>Sensors</a:t>
            </a:r>
            <a:endParaRPr sz="9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225296" y="3861917"/>
            <a:ext cx="2743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133C74"/>
                </a:solidFill>
                <a:latin typeface="Arial"/>
                <a:cs typeface="Arial"/>
              </a:rPr>
              <a:t>Apps</a:t>
            </a:r>
            <a:endParaRPr sz="90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36091" y="1728216"/>
            <a:ext cx="379476" cy="36880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153667" y="3393947"/>
            <a:ext cx="451104" cy="42214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5354192" y="2172715"/>
            <a:ext cx="5778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133C74"/>
                </a:solidFill>
                <a:latin typeface="Arial"/>
                <a:cs typeface="Arial"/>
              </a:rPr>
              <a:t>Validating</a:t>
            </a:r>
            <a:endParaRPr sz="10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441829" y="2172715"/>
            <a:ext cx="203136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133C74"/>
                </a:solidFill>
                <a:latin typeface="Arial"/>
                <a:cs typeface="Arial"/>
              </a:rPr>
              <a:t>Discovering Structuring</a:t>
            </a:r>
            <a:r>
              <a:rPr sz="1000" spc="175" dirty="0">
                <a:solidFill>
                  <a:srgbClr val="133C74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133C74"/>
                </a:solidFill>
                <a:latin typeface="Arial"/>
                <a:cs typeface="Arial"/>
              </a:rPr>
              <a:t>Cleaning</a:t>
            </a:r>
            <a:endParaRPr sz="10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646167" y="2172715"/>
            <a:ext cx="5518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133C74"/>
                </a:solidFill>
                <a:latin typeface="Arial"/>
                <a:cs typeface="Arial"/>
              </a:rPr>
              <a:t>E</a:t>
            </a:r>
            <a:r>
              <a:rPr sz="1000" spc="-5" dirty="0">
                <a:solidFill>
                  <a:srgbClr val="133C74"/>
                </a:solidFill>
                <a:latin typeface="Arial"/>
                <a:cs typeface="Arial"/>
              </a:rPr>
              <a:t>nrich</a:t>
            </a:r>
            <a:r>
              <a:rPr sz="1000" spc="-15" dirty="0">
                <a:solidFill>
                  <a:srgbClr val="133C74"/>
                </a:solidFill>
                <a:latin typeface="Arial"/>
                <a:cs typeface="Arial"/>
              </a:rPr>
              <a:t>i</a:t>
            </a:r>
            <a:r>
              <a:rPr sz="1000" spc="-5" dirty="0">
                <a:solidFill>
                  <a:srgbClr val="133C74"/>
                </a:solidFill>
                <a:latin typeface="Arial"/>
                <a:cs typeface="Arial"/>
              </a:rPr>
              <a:t>ng</a:t>
            </a:r>
            <a:endParaRPr sz="10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039992" y="2172715"/>
            <a:ext cx="5822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133C74"/>
                </a:solidFill>
                <a:latin typeface="Arial"/>
                <a:cs typeface="Arial"/>
              </a:rPr>
              <a:t>Dep</a:t>
            </a:r>
            <a:r>
              <a:rPr sz="1000" spc="-15" dirty="0">
                <a:solidFill>
                  <a:srgbClr val="133C74"/>
                </a:solidFill>
                <a:latin typeface="Arial"/>
                <a:cs typeface="Arial"/>
              </a:rPr>
              <a:t>l</a:t>
            </a:r>
            <a:r>
              <a:rPr sz="1000" spc="-5" dirty="0">
                <a:solidFill>
                  <a:srgbClr val="133C74"/>
                </a:solidFill>
                <a:latin typeface="Arial"/>
                <a:cs typeface="Arial"/>
              </a:rPr>
              <a:t>o</a:t>
            </a:r>
            <a:r>
              <a:rPr sz="1000" spc="-40" dirty="0">
                <a:solidFill>
                  <a:srgbClr val="133C74"/>
                </a:solidFill>
                <a:latin typeface="Arial"/>
                <a:cs typeface="Arial"/>
              </a:rPr>
              <a:t>y</a:t>
            </a:r>
            <a:r>
              <a:rPr sz="1000" spc="-10" dirty="0">
                <a:solidFill>
                  <a:srgbClr val="133C74"/>
                </a:solidFill>
                <a:latin typeface="Arial"/>
                <a:cs typeface="Arial"/>
              </a:rPr>
              <a:t>i</a:t>
            </a:r>
            <a:r>
              <a:rPr sz="1000" spc="-5" dirty="0">
                <a:solidFill>
                  <a:srgbClr val="133C74"/>
                </a:solidFill>
                <a:latin typeface="Arial"/>
                <a:cs typeface="Arial"/>
              </a:rPr>
              <a:t>ng</a:t>
            </a:r>
            <a:endParaRPr sz="1000">
              <a:latin typeface="Arial"/>
              <a:cs typeface="Arial"/>
            </a:endParaRPr>
          </a:p>
        </p:txBody>
      </p:sp>
      <p:sp>
        <p:nvSpPr>
          <p:cNvPr id="62" name="object 62"/>
          <p:cNvSpPr txBox="1">
            <a:spLocks noGrp="1"/>
          </p:cNvSpPr>
          <p:nvPr>
            <p:ph type="title"/>
          </p:nvPr>
        </p:nvSpPr>
        <p:spPr>
          <a:xfrm>
            <a:off x="7873745" y="784606"/>
            <a:ext cx="8947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solidFill>
                  <a:srgbClr val="C3C3C3"/>
                </a:solidFill>
              </a:rPr>
              <a:t>ANALYTIC</a:t>
            </a:r>
          </a:p>
        </p:txBody>
      </p:sp>
      <p:sp>
        <p:nvSpPr>
          <p:cNvPr id="63" name="object 63"/>
          <p:cNvSpPr/>
          <p:nvPr/>
        </p:nvSpPr>
        <p:spPr>
          <a:xfrm>
            <a:off x="6335267" y="3733800"/>
            <a:ext cx="675132" cy="37947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210043" y="1299972"/>
            <a:ext cx="656844" cy="12801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391400" y="2179320"/>
            <a:ext cx="658368" cy="3139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330440" y="1584960"/>
            <a:ext cx="612648" cy="18287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597140" y="3846576"/>
            <a:ext cx="315468" cy="31546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210300" y="3465576"/>
            <a:ext cx="315468" cy="31699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580376" y="1842516"/>
            <a:ext cx="348996" cy="33375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624571" y="3491484"/>
            <a:ext cx="413003" cy="18745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3158998" y="2944495"/>
            <a:ext cx="6743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133C74"/>
                </a:solidFill>
                <a:latin typeface="Arial"/>
                <a:cs typeface="Arial"/>
              </a:rPr>
              <a:t>Data</a:t>
            </a:r>
            <a:r>
              <a:rPr sz="900" spc="-45" dirty="0">
                <a:solidFill>
                  <a:srgbClr val="133C74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133C74"/>
                </a:solidFill>
                <a:latin typeface="Arial"/>
                <a:cs typeface="Arial"/>
              </a:rPr>
              <a:t>Analyst</a:t>
            </a:r>
            <a:endParaRPr sz="9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4050538" y="2944495"/>
            <a:ext cx="7581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133C74"/>
                </a:solidFill>
                <a:latin typeface="Arial"/>
                <a:cs typeface="Arial"/>
              </a:rPr>
              <a:t>Data</a:t>
            </a:r>
            <a:r>
              <a:rPr sz="900" spc="-40" dirty="0">
                <a:solidFill>
                  <a:srgbClr val="133C74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133C74"/>
                </a:solidFill>
                <a:latin typeface="Arial"/>
                <a:cs typeface="Arial"/>
              </a:rPr>
              <a:t>Engineer</a:t>
            </a:r>
            <a:endParaRPr sz="9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5020183" y="2944495"/>
            <a:ext cx="7334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133C74"/>
                </a:solidFill>
                <a:latin typeface="Arial"/>
                <a:cs typeface="Arial"/>
              </a:rPr>
              <a:t>Data</a:t>
            </a:r>
            <a:r>
              <a:rPr sz="900" spc="-60" dirty="0">
                <a:solidFill>
                  <a:srgbClr val="133C74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133C74"/>
                </a:solidFill>
                <a:latin typeface="Arial"/>
                <a:cs typeface="Arial"/>
              </a:rPr>
              <a:t>Scientist</a:t>
            </a:r>
            <a:endParaRPr sz="900">
              <a:latin typeface="Arial"/>
              <a:cs typeface="Arial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2968751" y="3314700"/>
            <a:ext cx="858012" cy="85953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986784" y="3314700"/>
            <a:ext cx="859536" cy="85953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004815" y="3314700"/>
            <a:ext cx="859536" cy="85953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399592" y="4917342"/>
            <a:ext cx="161925" cy="11112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z="600" spc="-5" dirty="0">
                <a:solidFill>
                  <a:srgbClr val="585858"/>
                </a:solidFill>
                <a:latin typeface="Arial"/>
                <a:cs typeface="Arial"/>
              </a:rPr>
              <a:t>40</a:t>
            </a:fld>
            <a:endParaRPr sz="6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647191" y="4923807"/>
            <a:ext cx="767080" cy="971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500" dirty="0">
                <a:solidFill>
                  <a:srgbClr val="8A8A8A"/>
                </a:solidFill>
                <a:latin typeface="Arial"/>
                <a:cs typeface="Arial"/>
              </a:rPr>
              <a:t>Proprietary &amp;</a:t>
            </a:r>
            <a:r>
              <a:rPr sz="500" spc="-105" dirty="0">
                <a:solidFill>
                  <a:srgbClr val="8A8A8A"/>
                </a:solidFill>
                <a:latin typeface="Arial"/>
                <a:cs typeface="Arial"/>
              </a:rPr>
              <a:t> </a:t>
            </a:r>
            <a:r>
              <a:rPr sz="500" dirty="0">
                <a:solidFill>
                  <a:srgbClr val="8A8A8A"/>
                </a:solidFill>
                <a:latin typeface="Arial"/>
                <a:cs typeface="Arial"/>
              </a:rPr>
              <a:t>Confidential.</a:t>
            </a:r>
            <a:endParaRPr sz="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49768" y="4898135"/>
            <a:ext cx="743712" cy="137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9740" y="378968"/>
            <a:ext cx="45256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272829"/>
                </a:solidFill>
              </a:rPr>
              <a:t>And We’re </a:t>
            </a:r>
            <a:r>
              <a:rPr sz="2000" spc="-5" dirty="0">
                <a:solidFill>
                  <a:srgbClr val="272829"/>
                </a:solidFill>
              </a:rPr>
              <a:t>Natively Integrated into</a:t>
            </a:r>
            <a:r>
              <a:rPr sz="2000" spc="-85" dirty="0">
                <a:solidFill>
                  <a:srgbClr val="272829"/>
                </a:solidFill>
              </a:rPr>
              <a:t> </a:t>
            </a:r>
            <a:r>
              <a:rPr sz="2000" dirty="0">
                <a:solidFill>
                  <a:srgbClr val="272829"/>
                </a:solidFill>
              </a:rPr>
              <a:t>AWS</a:t>
            </a:r>
            <a:endParaRPr sz="2000"/>
          </a:p>
        </p:txBody>
      </p:sp>
      <p:sp>
        <p:nvSpPr>
          <p:cNvPr id="5" name="object 5"/>
          <p:cNvSpPr/>
          <p:nvPr/>
        </p:nvSpPr>
        <p:spPr>
          <a:xfrm>
            <a:off x="2432304" y="1581911"/>
            <a:ext cx="6337300" cy="2283460"/>
          </a:xfrm>
          <a:custGeom>
            <a:avLst/>
            <a:gdLst/>
            <a:ahLst/>
            <a:cxnLst/>
            <a:rect l="l" t="t" r="r" b="b"/>
            <a:pathLst>
              <a:path w="6337300" h="2283460">
                <a:moveTo>
                  <a:pt x="0" y="2282952"/>
                </a:moveTo>
                <a:lnTo>
                  <a:pt x="6336792" y="2282952"/>
                </a:lnTo>
                <a:lnTo>
                  <a:pt x="6336792" y="0"/>
                </a:lnTo>
                <a:lnTo>
                  <a:pt x="0" y="0"/>
                </a:lnTo>
                <a:lnTo>
                  <a:pt x="0" y="22829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2304" y="1581911"/>
            <a:ext cx="6337300" cy="2283460"/>
          </a:xfrm>
          <a:custGeom>
            <a:avLst/>
            <a:gdLst/>
            <a:ahLst/>
            <a:cxnLst/>
            <a:rect l="l" t="t" r="r" b="b"/>
            <a:pathLst>
              <a:path w="6337300" h="2283460">
                <a:moveTo>
                  <a:pt x="0" y="2282952"/>
                </a:moveTo>
                <a:lnTo>
                  <a:pt x="6336792" y="2282952"/>
                </a:lnTo>
                <a:lnTo>
                  <a:pt x="6336792" y="0"/>
                </a:lnTo>
                <a:lnTo>
                  <a:pt x="0" y="0"/>
                </a:lnTo>
                <a:lnTo>
                  <a:pt x="0" y="2282952"/>
                </a:lnTo>
                <a:close/>
              </a:path>
            </a:pathLst>
          </a:custGeom>
          <a:ln w="9144">
            <a:solidFill>
              <a:srgbClr val="16498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32304" y="1472183"/>
            <a:ext cx="6337300" cy="96520"/>
          </a:xfrm>
          <a:custGeom>
            <a:avLst/>
            <a:gdLst/>
            <a:ahLst/>
            <a:cxnLst/>
            <a:rect l="l" t="t" r="r" b="b"/>
            <a:pathLst>
              <a:path w="6337300" h="96519">
                <a:moveTo>
                  <a:pt x="0" y="96012"/>
                </a:moveTo>
                <a:lnTo>
                  <a:pt x="6336792" y="96012"/>
                </a:lnTo>
                <a:lnTo>
                  <a:pt x="6336792" y="0"/>
                </a:lnTo>
                <a:lnTo>
                  <a:pt x="0" y="0"/>
                </a:lnTo>
                <a:lnTo>
                  <a:pt x="0" y="96012"/>
                </a:lnTo>
                <a:close/>
              </a:path>
            </a:pathLst>
          </a:custGeom>
          <a:solidFill>
            <a:srgbClr val="1649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32304" y="1472183"/>
            <a:ext cx="6337300" cy="96520"/>
          </a:xfrm>
          <a:custGeom>
            <a:avLst/>
            <a:gdLst/>
            <a:ahLst/>
            <a:cxnLst/>
            <a:rect l="l" t="t" r="r" b="b"/>
            <a:pathLst>
              <a:path w="6337300" h="96519">
                <a:moveTo>
                  <a:pt x="0" y="96012"/>
                </a:moveTo>
                <a:lnTo>
                  <a:pt x="6336792" y="96012"/>
                </a:lnTo>
                <a:lnTo>
                  <a:pt x="6336792" y="0"/>
                </a:lnTo>
                <a:lnTo>
                  <a:pt x="0" y="0"/>
                </a:lnTo>
                <a:lnTo>
                  <a:pt x="0" y="96012"/>
                </a:lnTo>
                <a:close/>
              </a:path>
            </a:pathLst>
          </a:custGeom>
          <a:ln w="12192">
            <a:solidFill>
              <a:srgbClr val="16498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44139" y="1866900"/>
            <a:ext cx="864108" cy="5044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05071" y="1677923"/>
            <a:ext cx="3805428" cy="21351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33273" y="2081606"/>
            <a:ext cx="2050414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885" indent="-210820">
              <a:lnSpc>
                <a:spcPct val="100000"/>
              </a:lnSpc>
              <a:spcBef>
                <a:spcPts val="100"/>
              </a:spcBef>
              <a:buClr>
                <a:srgbClr val="41C2DA"/>
              </a:buClr>
              <a:buChar char="•"/>
              <a:tabLst>
                <a:tab pos="222885" algn="l"/>
                <a:tab pos="223520" algn="l"/>
              </a:tabLst>
            </a:pPr>
            <a:r>
              <a:rPr sz="1800" spc="-5" dirty="0">
                <a:latin typeface="Arial"/>
                <a:cs typeface="Arial"/>
              </a:rPr>
              <a:t>Native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storage</a:t>
            </a:r>
            <a:endParaRPr sz="1800">
              <a:latin typeface="Arial"/>
              <a:cs typeface="Arial"/>
            </a:endParaRPr>
          </a:p>
          <a:p>
            <a:pPr marL="222885" indent="-210820">
              <a:lnSpc>
                <a:spcPct val="100000"/>
              </a:lnSpc>
              <a:spcBef>
                <a:spcPts val="5"/>
              </a:spcBef>
              <a:buClr>
                <a:srgbClr val="41C2DA"/>
              </a:buClr>
              <a:buChar char="•"/>
              <a:tabLst>
                <a:tab pos="222885" algn="l"/>
                <a:tab pos="223520" algn="l"/>
              </a:tabLst>
            </a:pPr>
            <a:r>
              <a:rPr sz="1800" spc="-5" dirty="0">
                <a:latin typeface="Arial"/>
                <a:cs typeface="Arial"/>
              </a:rPr>
              <a:t>Native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processing</a:t>
            </a:r>
            <a:endParaRPr sz="1800">
              <a:latin typeface="Arial"/>
              <a:cs typeface="Arial"/>
            </a:endParaRPr>
          </a:p>
          <a:p>
            <a:pPr marL="222885" indent="-210820">
              <a:lnSpc>
                <a:spcPct val="100000"/>
              </a:lnSpc>
              <a:buClr>
                <a:srgbClr val="41C2DA"/>
              </a:buClr>
              <a:buChar char="•"/>
              <a:tabLst>
                <a:tab pos="222885" algn="l"/>
                <a:tab pos="223520" algn="l"/>
              </a:tabLst>
            </a:pPr>
            <a:r>
              <a:rPr sz="1800" spc="-5" dirty="0">
                <a:latin typeface="Arial"/>
                <a:cs typeface="Arial"/>
              </a:rPr>
              <a:t>Native security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17764" y="4898135"/>
            <a:ext cx="775716" cy="137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5125973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35050">
            <a:solidFill>
              <a:srgbClr val="133C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5394" y="939546"/>
            <a:ext cx="8148955" cy="3618229"/>
          </a:xfrm>
          <a:custGeom>
            <a:avLst/>
            <a:gdLst/>
            <a:ahLst/>
            <a:cxnLst/>
            <a:rect l="l" t="t" r="r" b="b"/>
            <a:pathLst>
              <a:path w="8148955" h="3618229">
                <a:moveTo>
                  <a:pt x="0" y="3617976"/>
                </a:moveTo>
                <a:lnTo>
                  <a:pt x="8148828" y="3617976"/>
                </a:lnTo>
                <a:lnTo>
                  <a:pt x="8148828" y="0"/>
                </a:lnTo>
                <a:lnTo>
                  <a:pt x="0" y="0"/>
                </a:lnTo>
                <a:lnTo>
                  <a:pt x="0" y="36179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5394" y="939546"/>
            <a:ext cx="8148955" cy="3618229"/>
          </a:xfrm>
          <a:custGeom>
            <a:avLst/>
            <a:gdLst/>
            <a:ahLst/>
            <a:cxnLst/>
            <a:rect l="l" t="t" r="r" b="b"/>
            <a:pathLst>
              <a:path w="8148955" h="3618229">
                <a:moveTo>
                  <a:pt x="0" y="3617976"/>
                </a:moveTo>
                <a:lnTo>
                  <a:pt x="8148828" y="3617976"/>
                </a:lnTo>
                <a:lnTo>
                  <a:pt x="8148828" y="0"/>
                </a:lnTo>
                <a:lnTo>
                  <a:pt x="0" y="0"/>
                </a:lnTo>
                <a:lnTo>
                  <a:pt x="0" y="3617976"/>
                </a:lnTo>
                <a:close/>
              </a:path>
            </a:pathLst>
          </a:custGeom>
          <a:ln w="19812">
            <a:solidFill>
              <a:srgbClr val="41C2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25932" y="248158"/>
            <a:ext cx="5778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272829"/>
                </a:solidFill>
              </a:rPr>
              <a:t>50+ </a:t>
            </a:r>
            <a:r>
              <a:rPr sz="2400" dirty="0">
                <a:solidFill>
                  <a:srgbClr val="272829"/>
                </a:solidFill>
              </a:rPr>
              <a:t>Trifacta </a:t>
            </a:r>
            <a:r>
              <a:rPr sz="2400" spc="-5" dirty="0">
                <a:solidFill>
                  <a:srgbClr val="272829"/>
                </a:solidFill>
              </a:rPr>
              <a:t>Customers Deployed on</a:t>
            </a:r>
            <a:r>
              <a:rPr sz="2400" spc="15" dirty="0">
                <a:solidFill>
                  <a:srgbClr val="272829"/>
                </a:solidFill>
              </a:rPr>
              <a:t> </a:t>
            </a:r>
            <a:r>
              <a:rPr sz="2400" dirty="0">
                <a:solidFill>
                  <a:srgbClr val="272829"/>
                </a:solidFill>
              </a:rPr>
              <a:t>AWS</a:t>
            </a:r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209194" y="4922316"/>
            <a:ext cx="97091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34950" algn="l"/>
              </a:tabLst>
            </a:pPr>
            <a:r>
              <a:rPr sz="600" spc="-5" dirty="0">
                <a:solidFill>
                  <a:srgbClr val="585858"/>
                </a:solidFill>
                <a:latin typeface="Arial"/>
                <a:cs typeface="Arial"/>
              </a:rPr>
              <a:t>42	</a:t>
            </a:r>
            <a:r>
              <a:rPr sz="750" baseline="5555" dirty="0">
                <a:solidFill>
                  <a:srgbClr val="8A8A8A"/>
                </a:solidFill>
                <a:latin typeface="Arial"/>
                <a:cs typeface="Arial"/>
              </a:rPr>
              <a:t>Proprietary &amp;</a:t>
            </a:r>
            <a:r>
              <a:rPr sz="750" spc="-104" baseline="5555" dirty="0">
                <a:solidFill>
                  <a:srgbClr val="8A8A8A"/>
                </a:solidFill>
                <a:latin typeface="Arial"/>
                <a:cs typeface="Arial"/>
              </a:rPr>
              <a:t> </a:t>
            </a:r>
            <a:r>
              <a:rPr sz="750" spc="-7" baseline="5555" dirty="0">
                <a:solidFill>
                  <a:srgbClr val="8A8A8A"/>
                </a:solidFill>
                <a:latin typeface="Arial"/>
                <a:cs typeface="Arial"/>
              </a:rPr>
              <a:t>Confidential</a:t>
            </a:r>
            <a:endParaRPr sz="750" baseline="5555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00911" y="1303019"/>
            <a:ext cx="470915" cy="4709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43371" y="1325880"/>
            <a:ext cx="1184148" cy="4998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82595" y="1437132"/>
            <a:ext cx="876300" cy="277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68140" y="1395983"/>
            <a:ext cx="664463" cy="359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24144" y="3153155"/>
            <a:ext cx="1245107" cy="2194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421880" y="1379219"/>
            <a:ext cx="784859" cy="4998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20496" y="2196083"/>
            <a:ext cx="1030224" cy="4282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28316" y="2209800"/>
            <a:ext cx="783335" cy="4008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27932" y="2231135"/>
            <a:ext cx="944880" cy="4008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11367" y="2299716"/>
            <a:ext cx="1246632" cy="2636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530083" y="2124455"/>
            <a:ext cx="569976" cy="5699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76883" y="3044951"/>
            <a:ext cx="918972" cy="46024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548127" y="2971800"/>
            <a:ext cx="605027" cy="6050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02379" y="3160776"/>
            <a:ext cx="1395984" cy="20269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530083" y="2883407"/>
            <a:ext cx="569976" cy="66446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79575" y="3758184"/>
            <a:ext cx="512063" cy="51206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348483" y="3785615"/>
            <a:ext cx="1004316" cy="45872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85844" y="3779520"/>
            <a:ext cx="829055" cy="47091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699759" y="3668267"/>
            <a:ext cx="1069847" cy="69189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354823" y="3874008"/>
            <a:ext cx="918972" cy="28041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15235">
              <a:lnSpc>
                <a:spcPct val="100000"/>
              </a:lnSpc>
              <a:spcBef>
                <a:spcPts val="100"/>
              </a:spcBef>
            </a:pPr>
            <a:r>
              <a:rPr dirty="0"/>
              <a:t>Why</a:t>
            </a:r>
            <a:r>
              <a:rPr spc="-85" dirty="0"/>
              <a:t> </a:t>
            </a:r>
            <a:r>
              <a:rPr dirty="0"/>
              <a:t>Trifacta?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459486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013197" y="2838703"/>
            <a:ext cx="3041015" cy="1854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QUALITY  </a:t>
            </a:r>
            <a:r>
              <a:rPr sz="4000" spc="-10" dirty="0">
                <a:solidFill>
                  <a:srgbClr val="FFFFFF"/>
                </a:solidFill>
                <a:latin typeface="Arial"/>
                <a:cs typeface="Arial"/>
              </a:rPr>
              <a:t>SPEED  </a:t>
            </a: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EF</a:t>
            </a:r>
            <a:r>
              <a:rPr sz="4000" spc="-2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ICIENCY</a:t>
            </a:r>
            <a:endParaRPr sz="4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08960" y="2784348"/>
            <a:ext cx="4077970" cy="76200"/>
          </a:xfrm>
          <a:custGeom>
            <a:avLst/>
            <a:gdLst/>
            <a:ahLst/>
            <a:cxnLst/>
            <a:rect l="l" t="t" r="r" b="b"/>
            <a:pathLst>
              <a:path w="4077970" h="76200">
                <a:moveTo>
                  <a:pt x="38100" y="0"/>
                </a:move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100"/>
                </a:lnTo>
                <a:lnTo>
                  <a:pt x="2988" y="52947"/>
                </a:lnTo>
                <a:lnTo>
                  <a:pt x="11144" y="65055"/>
                </a:lnTo>
                <a:lnTo>
                  <a:pt x="23252" y="73211"/>
                </a:lnTo>
                <a:lnTo>
                  <a:pt x="38100" y="76200"/>
                </a:lnTo>
                <a:lnTo>
                  <a:pt x="52947" y="73211"/>
                </a:lnTo>
                <a:lnTo>
                  <a:pt x="65055" y="65055"/>
                </a:lnTo>
                <a:lnTo>
                  <a:pt x="73211" y="52947"/>
                </a:lnTo>
                <a:lnTo>
                  <a:pt x="74666" y="45719"/>
                </a:lnTo>
                <a:lnTo>
                  <a:pt x="38100" y="45719"/>
                </a:lnTo>
                <a:lnTo>
                  <a:pt x="38100" y="30479"/>
                </a:lnTo>
                <a:lnTo>
                  <a:pt x="74666" y="30479"/>
                </a:lnTo>
                <a:lnTo>
                  <a:pt x="73211" y="23252"/>
                </a:lnTo>
                <a:lnTo>
                  <a:pt x="65055" y="11144"/>
                </a:lnTo>
                <a:lnTo>
                  <a:pt x="52947" y="2988"/>
                </a:lnTo>
                <a:lnTo>
                  <a:pt x="38100" y="0"/>
                </a:lnTo>
                <a:close/>
              </a:path>
              <a:path w="4077970" h="76200">
                <a:moveTo>
                  <a:pt x="4039489" y="0"/>
                </a:moveTo>
                <a:lnTo>
                  <a:pt x="4024641" y="2988"/>
                </a:lnTo>
                <a:lnTo>
                  <a:pt x="4012533" y="11144"/>
                </a:lnTo>
                <a:lnTo>
                  <a:pt x="4004377" y="23252"/>
                </a:lnTo>
                <a:lnTo>
                  <a:pt x="4001389" y="38100"/>
                </a:lnTo>
                <a:lnTo>
                  <a:pt x="4004377" y="52947"/>
                </a:lnTo>
                <a:lnTo>
                  <a:pt x="4012533" y="65055"/>
                </a:lnTo>
                <a:lnTo>
                  <a:pt x="4024641" y="73211"/>
                </a:lnTo>
                <a:lnTo>
                  <a:pt x="4039489" y="76200"/>
                </a:lnTo>
                <a:lnTo>
                  <a:pt x="4054336" y="73211"/>
                </a:lnTo>
                <a:lnTo>
                  <a:pt x="4066444" y="65055"/>
                </a:lnTo>
                <a:lnTo>
                  <a:pt x="4074600" y="52947"/>
                </a:lnTo>
                <a:lnTo>
                  <a:pt x="4076055" y="45719"/>
                </a:lnTo>
                <a:lnTo>
                  <a:pt x="4039489" y="45719"/>
                </a:lnTo>
                <a:lnTo>
                  <a:pt x="4039489" y="30479"/>
                </a:lnTo>
                <a:lnTo>
                  <a:pt x="4076055" y="30479"/>
                </a:lnTo>
                <a:lnTo>
                  <a:pt x="4074600" y="23252"/>
                </a:lnTo>
                <a:lnTo>
                  <a:pt x="4066444" y="11144"/>
                </a:lnTo>
                <a:lnTo>
                  <a:pt x="4054336" y="2988"/>
                </a:lnTo>
                <a:lnTo>
                  <a:pt x="4039489" y="0"/>
                </a:lnTo>
                <a:close/>
              </a:path>
              <a:path w="4077970" h="76200">
                <a:moveTo>
                  <a:pt x="74666" y="30479"/>
                </a:moveTo>
                <a:lnTo>
                  <a:pt x="38100" y="30479"/>
                </a:lnTo>
                <a:lnTo>
                  <a:pt x="38100" y="45719"/>
                </a:lnTo>
                <a:lnTo>
                  <a:pt x="74666" y="45719"/>
                </a:lnTo>
                <a:lnTo>
                  <a:pt x="76200" y="38100"/>
                </a:lnTo>
                <a:lnTo>
                  <a:pt x="74666" y="30479"/>
                </a:lnTo>
                <a:close/>
              </a:path>
              <a:path w="4077970" h="76200">
                <a:moveTo>
                  <a:pt x="4002922" y="30479"/>
                </a:moveTo>
                <a:lnTo>
                  <a:pt x="74666" y="30479"/>
                </a:lnTo>
                <a:lnTo>
                  <a:pt x="76200" y="38100"/>
                </a:lnTo>
                <a:lnTo>
                  <a:pt x="74666" y="45719"/>
                </a:lnTo>
                <a:lnTo>
                  <a:pt x="4002922" y="45719"/>
                </a:lnTo>
                <a:lnTo>
                  <a:pt x="4001389" y="38100"/>
                </a:lnTo>
                <a:lnTo>
                  <a:pt x="4002922" y="30479"/>
                </a:lnTo>
                <a:close/>
              </a:path>
              <a:path w="4077970" h="76200">
                <a:moveTo>
                  <a:pt x="4076055" y="30479"/>
                </a:moveTo>
                <a:lnTo>
                  <a:pt x="4039489" y="30479"/>
                </a:lnTo>
                <a:lnTo>
                  <a:pt x="4039489" y="45719"/>
                </a:lnTo>
                <a:lnTo>
                  <a:pt x="4076055" y="45719"/>
                </a:lnTo>
                <a:lnTo>
                  <a:pt x="4077589" y="38100"/>
                </a:lnTo>
                <a:lnTo>
                  <a:pt x="4076055" y="30479"/>
                </a:lnTo>
                <a:close/>
              </a:path>
            </a:pathLst>
          </a:custGeom>
          <a:solidFill>
            <a:srgbClr val="A8D9E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49768" y="4898135"/>
            <a:ext cx="743712" cy="137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48939" y="0"/>
            <a:ext cx="6195059" cy="461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97865" y="1672793"/>
            <a:ext cx="3041015" cy="1854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133C74"/>
                </a:solidFill>
                <a:latin typeface="Arial"/>
                <a:cs typeface="Arial"/>
              </a:rPr>
              <a:t>QUALITY  </a:t>
            </a:r>
            <a:r>
              <a:rPr sz="4000" spc="-10" dirty="0">
                <a:solidFill>
                  <a:srgbClr val="D9D9D9"/>
                </a:solidFill>
                <a:latin typeface="Arial"/>
                <a:cs typeface="Arial"/>
              </a:rPr>
              <a:t>SPEED  </a:t>
            </a:r>
            <a:r>
              <a:rPr sz="4000" spc="-5" dirty="0">
                <a:solidFill>
                  <a:srgbClr val="D9D9D9"/>
                </a:solidFill>
                <a:latin typeface="Arial"/>
                <a:cs typeface="Arial"/>
              </a:rPr>
              <a:t>EF</a:t>
            </a:r>
            <a:r>
              <a:rPr sz="4000" spc="-20" dirty="0">
                <a:solidFill>
                  <a:srgbClr val="D9D9D9"/>
                </a:solidFill>
                <a:latin typeface="Arial"/>
                <a:cs typeface="Arial"/>
              </a:rPr>
              <a:t>F</a:t>
            </a:r>
            <a:r>
              <a:rPr sz="4000" spc="-5" dirty="0">
                <a:solidFill>
                  <a:srgbClr val="D9D9D9"/>
                </a:solidFill>
                <a:latin typeface="Arial"/>
                <a:cs typeface="Arial"/>
              </a:rPr>
              <a:t>ICIENCY</a:t>
            </a:r>
            <a:endParaRPr sz="4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28540" y="3968292"/>
            <a:ext cx="3805554" cy="516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855" marR="5080" indent="-97790">
              <a:lnSpc>
                <a:spcPct val="115100"/>
              </a:lnSpc>
              <a:spcBef>
                <a:spcPts val="100"/>
              </a:spcBef>
            </a:pPr>
            <a:r>
              <a:rPr sz="1400" b="1" dirty="0">
                <a:solidFill>
                  <a:srgbClr val="133C74"/>
                </a:solidFill>
                <a:latin typeface="Arial"/>
                <a:cs typeface="Arial"/>
              </a:rPr>
              <a:t>Empower </a:t>
            </a:r>
            <a:r>
              <a:rPr sz="1400" b="1" spc="-5" dirty="0">
                <a:solidFill>
                  <a:srgbClr val="133C74"/>
                </a:solidFill>
                <a:latin typeface="Arial"/>
                <a:cs typeface="Arial"/>
              </a:rPr>
              <a:t>the people </a:t>
            </a:r>
            <a:r>
              <a:rPr sz="1400" b="1" spc="5" dirty="0">
                <a:solidFill>
                  <a:srgbClr val="133C74"/>
                </a:solidFill>
                <a:latin typeface="Arial"/>
                <a:cs typeface="Arial"/>
              </a:rPr>
              <a:t>who </a:t>
            </a:r>
            <a:r>
              <a:rPr sz="1400" b="1" spc="-5" dirty="0">
                <a:solidFill>
                  <a:srgbClr val="133C74"/>
                </a:solidFill>
                <a:latin typeface="Arial"/>
                <a:cs typeface="Arial"/>
              </a:rPr>
              <a:t>know the data</a:t>
            </a:r>
            <a:r>
              <a:rPr sz="1400" b="1" spc="-170" dirty="0">
                <a:solidFill>
                  <a:srgbClr val="133C74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133C74"/>
                </a:solidFill>
                <a:latin typeface="Arial"/>
                <a:cs typeface="Arial"/>
              </a:rPr>
              <a:t>best  While maintaining governance and</a:t>
            </a:r>
            <a:r>
              <a:rPr sz="1400" b="1" spc="-90" dirty="0">
                <a:solidFill>
                  <a:srgbClr val="133C74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133C74"/>
                </a:solidFill>
                <a:latin typeface="Arial"/>
                <a:cs typeface="Arial"/>
              </a:rPr>
              <a:t>lineage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89832" y="534923"/>
            <a:ext cx="4482084" cy="28818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85259" y="530351"/>
            <a:ext cx="4491355" cy="2891155"/>
          </a:xfrm>
          <a:custGeom>
            <a:avLst/>
            <a:gdLst/>
            <a:ahLst/>
            <a:cxnLst/>
            <a:rect l="l" t="t" r="r" b="b"/>
            <a:pathLst>
              <a:path w="4491355" h="2891154">
                <a:moveTo>
                  <a:pt x="0" y="2891028"/>
                </a:moveTo>
                <a:lnTo>
                  <a:pt x="4491228" y="2891028"/>
                </a:lnTo>
                <a:lnTo>
                  <a:pt x="4491228" y="0"/>
                </a:lnTo>
                <a:lnTo>
                  <a:pt x="0" y="0"/>
                </a:lnTo>
                <a:lnTo>
                  <a:pt x="0" y="2891028"/>
                </a:lnTo>
                <a:close/>
              </a:path>
            </a:pathLst>
          </a:custGeom>
          <a:ln w="9144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21051" y="917447"/>
            <a:ext cx="2741295" cy="955675"/>
          </a:xfrm>
          <a:custGeom>
            <a:avLst/>
            <a:gdLst/>
            <a:ahLst/>
            <a:cxnLst/>
            <a:rect l="l" t="t" r="r" b="b"/>
            <a:pathLst>
              <a:path w="2741295" h="955675">
                <a:moveTo>
                  <a:pt x="1946910" y="509015"/>
                </a:moveTo>
                <a:lnTo>
                  <a:pt x="1362837" y="509015"/>
                </a:lnTo>
                <a:lnTo>
                  <a:pt x="2741168" y="955293"/>
                </a:lnTo>
                <a:lnTo>
                  <a:pt x="1946910" y="509015"/>
                </a:lnTo>
                <a:close/>
              </a:path>
              <a:path w="2741295" h="955675">
                <a:moveTo>
                  <a:pt x="2336292" y="0"/>
                </a:moveTo>
                <a:lnTo>
                  <a:pt x="0" y="0"/>
                </a:lnTo>
                <a:lnTo>
                  <a:pt x="0" y="509015"/>
                </a:lnTo>
                <a:lnTo>
                  <a:pt x="2336292" y="509015"/>
                </a:lnTo>
                <a:lnTo>
                  <a:pt x="23362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21051" y="917447"/>
            <a:ext cx="2741295" cy="955675"/>
          </a:xfrm>
          <a:custGeom>
            <a:avLst/>
            <a:gdLst/>
            <a:ahLst/>
            <a:cxnLst/>
            <a:rect l="l" t="t" r="r" b="b"/>
            <a:pathLst>
              <a:path w="2741295" h="955675">
                <a:moveTo>
                  <a:pt x="0" y="0"/>
                </a:moveTo>
                <a:lnTo>
                  <a:pt x="1362837" y="0"/>
                </a:lnTo>
                <a:lnTo>
                  <a:pt x="1946910" y="0"/>
                </a:lnTo>
                <a:lnTo>
                  <a:pt x="2336292" y="0"/>
                </a:lnTo>
                <a:lnTo>
                  <a:pt x="2336292" y="296925"/>
                </a:lnTo>
                <a:lnTo>
                  <a:pt x="2336292" y="424179"/>
                </a:lnTo>
                <a:lnTo>
                  <a:pt x="2336292" y="509015"/>
                </a:lnTo>
                <a:lnTo>
                  <a:pt x="1946910" y="509015"/>
                </a:lnTo>
                <a:lnTo>
                  <a:pt x="2741168" y="955293"/>
                </a:lnTo>
                <a:lnTo>
                  <a:pt x="1362837" y="509015"/>
                </a:lnTo>
                <a:lnTo>
                  <a:pt x="0" y="509015"/>
                </a:lnTo>
                <a:lnTo>
                  <a:pt x="0" y="424179"/>
                </a:lnTo>
                <a:lnTo>
                  <a:pt x="0" y="29692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1776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24015" y="1158875"/>
            <a:ext cx="1591945" cy="1477645"/>
          </a:xfrm>
          <a:custGeom>
            <a:avLst/>
            <a:gdLst/>
            <a:ahLst/>
            <a:cxnLst/>
            <a:rect l="l" t="t" r="r" b="b"/>
            <a:pathLst>
              <a:path w="1591945" h="1477645">
                <a:moveTo>
                  <a:pt x="1563624" y="810132"/>
                </a:moveTo>
                <a:lnTo>
                  <a:pt x="0" y="810132"/>
                </a:lnTo>
                <a:lnTo>
                  <a:pt x="0" y="1477645"/>
                </a:lnTo>
                <a:lnTo>
                  <a:pt x="1563624" y="1477645"/>
                </a:lnTo>
                <a:lnTo>
                  <a:pt x="1563624" y="810132"/>
                </a:lnTo>
                <a:close/>
              </a:path>
              <a:path w="1591945" h="1477645">
                <a:moveTo>
                  <a:pt x="1591817" y="0"/>
                </a:moveTo>
                <a:lnTo>
                  <a:pt x="912113" y="810132"/>
                </a:lnTo>
                <a:lnTo>
                  <a:pt x="1303019" y="810132"/>
                </a:lnTo>
                <a:lnTo>
                  <a:pt x="15918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24015" y="1158875"/>
            <a:ext cx="1591945" cy="1477645"/>
          </a:xfrm>
          <a:custGeom>
            <a:avLst/>
            <a:gdLst/>
            <a:ahLst/>
            <a:cxnLst/>
            <a:rect l="l" t="t" r="r" b="b"/>
            <a:pathLst>
              <a:path w="1591945" h="1477645">
                <a:moveTo>
                  <a:pt x="0" y="810132"/>
                </a:moveTo>
                <a:lnTo>
                  <a:pt x="912113" y="810132"/>
                </a:lnTo>
                <a:lnTo>
                  <a:pt x="1591817" y="0"/>
                </a:lnTo>
                <a:lnTo>
                  <a:pt x="1303019" y="810132"/>
                </a:lnTo>
                <a:lnTo>
                  <a:pt x="1563624" y="810132"/>
                </a:lnTo>
                <a:lnTo>
                  <a:pt x="1563624" y="921385"/>
                </a:lnTo>
                <a:lnTo>
                  <a:pt x="1563624" y="1088263"/>
                </a:lnTo>
                <a:lnTo>
                  <a:pt x="1563624" y="1477645"/>
                </a:lnTo>
                <a:lnTo>
                  <a:pt x="1303019" y="1477645"/>
                </a:lnTo>
                <a:lnTo>
                  <a:pt x="912113" y="1477645"/>
                </a:lnTo>
                <a:lnTo>
                  <a:pt x="0" y="1477645"/>
                </a:lnTo>
                <a:lnTo>
                  <a:pt x="0" y="1088263"/>
                </a:lnTo>
                <a:lnTo>
                  <a:pt x="0" y="921385"/>
                </a:lnTo>
                <a:lnTo>
                  <a:pt x="0" y="810132"/>
                </a:lnTo>
                <a:close/>
              </a:path>
            </a:pathLst>
          </a:custGeom>
          <a:ln w="9144">
            <a:solidFill>
              <a:srgbClr val="1776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782189" y="1023620"/>
            <a:ext cx="1391920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ts val="1350"/>
              </a:lnSpc>
              <a:spcBef>
                <a:spcPts val="105"/>
              </a:spcBef>
            </a:pPr>
            <a:r>
              <a:rPr sz="1300" b="1" spc="-235" dirty="0">
                <a:solidFill>
                  <a:srgbClr val="133C74"/>
                </a:solidFill>
                <a:latin typeface="Arial"/>
                <a:cs typeface="Arial"/>
              </a:rPr>
              <a:t>Intui</a:t>
            </a:r>
            <a:r>
              <a:rPr sz="2100" b="1" spc="-352" baseline="25793" dirty="0">
                <a:solidFill>
                  <a:srgbClr val="133C74"/>
                </a:solidFill>
                <a:latin typeface="Arial"/>
                <a:cs typeface="Arial"/>
              </a:rPr>
              <a:t>I</a:t>
            </a:r>
            <a:r>
              <a:rPr sz="1300" b="1" spc="-235" dirty="0">
                <a:solidFill>
                  <a:srgbClr val="133C74"/>
                </a:solidFill>
                <a:latin typeface="Arial"/>
                <a:cs typeface="Arial"/>
              </a:rPr>
              <a:t>t</a:t>
            </a:r>
            <a:r>
              <a:rPr sz="2100" b="1" spc="-352" baseline="25793" dirty="0">
                <a:solidFill>
                  <a:srgbClr val="133C74"/>
                </a:solidFill>
                <a:latin typeface="Arial"/>
                <a:cs typeface="Arial"/>
              </a:rPr>
              <a:t>n</a:t>
            </a:r>
            <a:r>
              <a:rPr sz="1300" b="1" spc="-235" dirty="0">
                <a:solidFill>
                  <a:srgbClr val="133C74"/>
                </a:solidFill>
                <a:latin typeface="Arial"/>
                <a:cs typeface="Arial"/>
              </a:rPr>
              <a:t>iv</a:t>
            </a:r>
            <a:r>
              <a:rPr sz="2100" b="1" spc="-352" baseline="25793" dirty="0">
                <a:solidFill>
                  <a:srgbClr val="133C74"/>
                </a:solidFill>
                <a:latin typeface="Arial"/>
                <a:cs typeface="Arial"/>
              </a:rPr>
              <a:t>tu</a:t>
            </a:r>
            <a:r>
              <a:rPr sz="1300" b="1" spc="-235" dirty="0">
                <a:solidFill>
                  <a:srgbClr val="133C74"/>
                </a:solidFill>
                <a:latin typeface="Arial"/>
                <a:cs typeface="Arial"/>
              </a:rPr>
              <a:t>e</a:t>
            </a:r>
            <a:r>
              <a:rPr sz="2100" b="1" spc="-352" baseline="25793" dirty="0">
                <a:solidFill>
                  <a:srgbClr val="133C74"/>
                </a:solidFill>
                <a:latin typeface="Arial"/>
                <a:cs typeface="Arial"/>
              </a:rPr>
              <a:t>i</a:t>
            </a:r>
            <a:r>
              <a:rPr sz="1300" b="1" spc="-235" dirty="0">
                <a:solidFill>
                  <a:srgbClr val="133C74"/>
                </a:solidFill>
                <a:latin typeface="Arial"/>
                <a:cs typeface="Arial"/>
              </a:rPr>
              <a:t>,</a:t>
            </a:r>
            <a:r>
              <a:rPr sz="2100" b="1" spc="-352" baseline="25793" dirty="0">
                <a:solidFill>
                  <a:srgbClr val="133C74"/>
                </a:solidFill>
                <a:latin typeface="Arial"/>
                <a:cs typeface="Arial"/>
              </a:rPr>
              <a:t>t</a:t>
            </a:r>
            <a:r>
              <a:rPr sz="1300" b="1" spc="-235" dirty="0">
                <a:solidFill>
                  <a:srgbClr val="133C74"/>
                </a:solidFill>
                <a:latin typeface="Arial"/>
                <a:cs typeface="Arial"/>
              </a:rPr>
              <a:t>v</a:t>
            </a:r>
            <a:r>
              <a:rPr sz="2100" b="1" spc="-352" baseline="25793" dirty="0">
                <a:solidFill>
                  <a:srgbClr val="133C74"/>
                </a:solidFill>
                <a:latin typeface="Arial"/>
                <a:cs typeface="Arial"/>
              </a:rPr>
              <a:t>iv</a:t>
            </a:r>
            <a:r>
              <a:rPr sz="1300" b="1" spc="-235" dirty="0">
                <a:solidFill>
                  <a:srgbClr val="133C74"/>
                </a:solidFill>
                <a:latin typeface="Arial"/>
                <a:cs typeface="Arial"/>
              </a:rPr>
              <a:t>is</a:t>
            </a:r>
            <a:r>
              <a:rPr sz="2100" b="1" spc="-352" baseline="25793" dirty="0">
                <a:solidFill>
                  <a:srgbClr val="133C74"/>
                </a:solidFill>
                <a:latin typeface="Arial"/>
                <a:cs typeface="Arial"/>
              </a:rPr>
              <a:t>e</a:t>
            </a:r>
            <a:r>
              <a:rPr sz="1300" b="1" spc="-235" dirty="0">
                <a:solidFill>
                  <a:srgbClr val="133C74"/>
                </a:solidFill>
                <a:latin typeface="Arial"/>
                <a:cs typeface="Arial"/>
              </a:rPr>
              <a:t>u</a:t>
            </a:r>
            <a:r>
              <a:rPr sz="2100" b="1" spc="-352" baseline="25793" dirty="0">
                <a:solidFill>
                  <a:srgbClr val="133C74"/>
                </a:solidFill>
                <a:latin typeface="Arial"/>
                <a:cs typeface="Arial"/>
              </a:rPr>
              <a:t>,</a:t>
            </a:r>
            <a:r>
              <a:rPr sz="2100" b="1" spc="-367" baseline="25793" dirty="0">
                <a:solidFill>
                  <a:srgbClr val="133C74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133C74"/>
                </a:solidFill>
                <a:latin typeface="Arial"/>
                <a:cs typeface="Arial"/>
              </a:rPr>
              <a:t>al</a:t>
            </a:r>
            <a:endParaRPr sz="1300">
              <a:latin typeface="Arial"/>
              <a:cs typeface="Arial"/>
            </a:endParaRPr>
          </a:p>
          <a:p>
            <a:pPr marL="60325">
              <a:lnSpc>
                <a:spcPts val="1350"/>
              </a:lnSpc>
            </a:pPr>
            <a:r>
              <a:rPr b="1" spc="-235" dirty="0">
                <a:solidFill>
                  <a:srgbClr val="133C74"/>
                </a:solidFill>
                <a:latin typeface="Arial"/>
                <a:cs typeface="Arial"/>
              </a:rPr>
              <a:t>vis</a:t>
            </a:r>
            <a:r>
              <a:rPr sz="1950" b="1" spc="-352" baseline="-23504" dirty="0">
                <a:solidFill>
                  <a:srgbClr val="133C74"/>
                </a:solidFill>
                <a:latin typeface="Arial"/>
                <a:cs typeface="Arial"/>
              </a:rPr>
              <a:t>i</a:t>
            </a:r>
            <a:r>
              <a:rPr sz="1400" b="1" spc="-235" dirty="0">
                <a:solidFill>
                  <a:srgbClr val="133C74"/>
                </a:solidFill>
                <a:latin typeface="Arial"/>
                <a:cs typeface="Arial"/>
              </a:rPr>
              <a:t>u</a:t>
            </a:r>
            <a:r>
              <a:rPr sz="1950" b="1" spc="-352" baseline="-23504" dirty="0">
                <a:solidFill>
                  <a:srgbClr val="133C74"/>
                </a:solidFill>
                <a:latin typeface="Arial"/>
                <a:cs typeface="Arial"/>
              </a:rPr>
              <a:t>n</a:t>
            </a:r>
            <a:r>
              <a:rPr sz="1400" b="1" spc="-235" dirty="0">
                <a:solidFill>
                  <a:srgbClr val="133C74"/>
                </a:solidFill>
                <a:latin typeface="Arial"/>
                <a:cs typeface="Arial"/>
              </a:rPr>
              <a:t>a</a:t>
            </a:r>
            <a:r>
              <a:rPr sz="1950" b="1" spc="-352" baseline="-23504" dirty="0">
                <a:solidFill>
                  <a:srgbClr val="133C74"/>
                </a:solidFill>
                <a:latin typeface="Arial"/>
                <a:cs typeface="Arial"/>
              </a:rPr>
              <a:t>te</a:t>
            </a:r>
            <a:r>
              <a:rPr sz="1400" b="1" spc="-235" dirty="0">
                <a:solidFill>
                  <a:srgbClr val="133C74"/>
                </a:solidFill>
                <a:latin typeface="Arial"/>
                <a:cs typeface="Arial"/>
              </a:rPr>
              <a:t>l</a:t>
            </a:r>
            <a:r>
              <a:rPr sz="1400" b="1" spc="-254" dirty="0">
                <a:solidFill>
                  <a:srgbClr val="133C74"/>
                </a:solidFill>
                <a:latin typeface="Arial"/>
                <a:cs typeface="Arial"/>
              </a:rPr>
              <a:t> </a:t>
            </a:r>
            <a:r>
              <a:rPr sz="1950" b="1" spc="-315" baseline="-23504" dirty="0">
                <a:solidFill>
                  <a:srgbClr val="133C74"/>
                </a:solidFill>
                <a:latin typeface="Arial"/>
                <a:cs typeface="Arial"/>
              </a:rPr>
              <a:t>r</a:t>
            </a:r>
            <a:r>
              <a:rPr sz="1400" b="1" spc="-210" dirty="0">
                <a:solidFill>
                  <a:srgbClr val="133C74"/>
                </a:solidFill>
                <a:latin typeface="Arial"/>
                <a:cs typeface="Arial"/>
              </a:rPr>
              <a:t>i</a:t>
            </a:r>
            <a:r>
              <a:rPr sz="1950" b="1" spc="-315" baseline="-23504" dirty="0">
                <a:solidFill>
                  <a:srgbClr val="133C74"/>
                </a:solidFill>
                <a:latin typeface="Arial"/>
                <a:cs typeface="Arial"/>
              </a:rPr>
              <a:t>f</a:t>
            </a:r>
            <a:r>
              <a:rPr sz="1400" b="1" spc="-210" dirty="0">
                <a:solidFill>
                  <a:srgbClr val="133C74"/>
                </a:solidFill>
                <a:latin typeface="Arial"/>
                <a:cs typeface="Arial"/>
              </a:rPr>
              <a:t>n</a:t>
            </a:r>
            <a:r>
              <a:rPr sz="1950" b="1" spc="-315" baseline="-23504" dirty="0">
                <a:solidFill>
                  <a:srgbClr val="133C74"/>
                </a:solidFill>
                <a:latin typeface="Arial"/>
                <a:cs typeface="Arial"/>
              </a:rPr>
              <a:t>a</a:t>
            </a:r>
            <a:r>
              <a:rPr sz="1400" b="1" spc="-210" dirty="0">
                <a:solidFill>
                  <a:srgbClr val="133C74"/>
                </a:solidFill>
                <a:latin typeface="Arial"/>
                <a:cs typeface="Arial"/>
              </a:rPr>
              <a:t>t</a:t>
            </a:r>
            <a:r>
              <a:rPr sz="1950" b="1" spc="-315" baseline="-23504" dirty="0">
                <a:solidFill>
                  <a:srgbClr val="133C74"/>
                </a:solidFill>
                <a:latin typeface="Arial"/>
                <a:cs typeface="Arial"/>
              </a:rPr>
              <a:t>c</a:t>
            </a:r>
            <a:r>
              <a:rPr sz="1400" b="1" spc="-210" dirty="0">
                <a:solidFill>
                  <a:srgbClr val="133C74"/>
                </a:solidFill>
                <a:latin typeface="Arial"/>
                <a:cs typeface="Arial"/>
              </a:rPr>
              <a:t>e</a:t>
            </a:r>
            <a:r>
              <a:rPr sz="1950" b="1" spc="-315" baseline="-23504" dirty="0">
                <a:solidFill>
                  <a:srgbClr val="133C74"/>
                </a:solidFill>
                <a:latin typeface="Arial"/>
                <a:cs typeface="Arial"/>
              </a:rPr>
              <a:t>e</a:t>
            </a:r>
            <a:r>
              <a:rPr sz="1400" b="1" spc="-210" dirty="0">
                <a:solidFill>
                  <a:srgbClr val="133C74"/>
                </a:solidFill>
                <a:latin typeface="Arial"/>
                <a:cs typeface="Arial"/>
              </a:rPr>
              <a:t>rface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243573" y="2071497"/>
            <a:ext cx="15259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4659" marR="5080" indent="-442595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33C74"/>
                </a:solidFill>
                <a:latin typeface="Arial"/>
                <a:cs typeface="Arial"/>
              </a:rPr>
              <a:t>Sel</a:t>
            </a:r>
            <a:r>
              <a:rPr sz="1400" b="1" spc="5" dirty="0">
                <a:solidFill>
                  <a:srgbClr val="133C74"/>
                </a:solidFill>
                <a:latin typeface="Arial"/>
                <a:cs typeface="Arial"/>
              </a:rPr>
              <a:t>f</a:t>
            </a:r>
            <a:r>
              <a:rPr sz="1400" b="1" dirty="0">
                <a:solidFill>
                  <a:srgbClr val="133C74"/>
                </a:solidFill>
                <a:latin typeface="Arial"/>
                <a:cs typeface="Arial"/>
              </a:rPr>
              <a:t>-</a:t>
            </a:r>
            <a:r>
              <a:rPr sz="1400" b="1" spc="-10" dirty="0">
                <a:solidFill>
                  <a:srgbClr val="133C74"/>
                </a:solidFill>
                <a:latin typeface="Arial"/>
                <a:cs typeface="Arial"/>
              </a:rPr>
              <a:t>do</a:t>
            </a:r>
            <a:r>
              <a:rPr sz="1400" b="1" dirty="0">
                <a:solidFill>
                  <a:srgbClr val="133C74"/>
                </a:solidFill>
                <a:latin typeface="Arial"/>
                <a:cs typeface="Arial"/>
              </a:rPr>
              <a:t>c</a:t>
            </a:r>
            <a:r>
              <a:rPr sz="1400" b="1" spc="-10" dirty="0">
                <a:solidFill>
                  <a:srgbClr val="133C74"/>
                </a:solidFill>
                <a:latin typeface="Arial"/>
                <a:cs typeface="Arial"/>
              </a:rPr>
              <a:t>u</a:t>
            </a:r>
            <a:r>
              <a:rPr sz="1400" b="1" dirty="0">
                <a:solidFill>
                  <a:srgbClr val="133C74"/>
                </a:solidFill>
                <a:latin typeface="Arial"/>
                <a:cs typeface="Arial"/>
              </a:rPr>
              <a:t>me</a:t>
            </a:r>
            <a:r>
              <a:rPr sz="1400" b="1" spc="-10" dirty="0">
                <a:solidFill>
                  <a:srgbClr val="133C74"/>
                </a:solidFill>
                <a:latin typeface="Arial"/>
                <a:cs typeface="Arial"/>
              </a:rPr>
              <a:t>n</a:t>
            </a:r>
            <a:r>
              <a:rPr sz="1400" b="1" spc="-15" dirty="0">
                <a:solidFill>
                  <a:srgbClr val="133C74"/>
                </a:solidFill>
                <a:latin typeface="Arial"/>
                <a:cs typeface="Arial"/>
              </a:rPr>
              <a:t>t</a:t>
            </a:r>
            <a:r>
              <a:rPr sz="1400" b="1" dirty="0">
                <a:solidFill>
                  <a:srgbClr val="133C74"/>
                </a:solidFill>
                <a:latin typeface="Arial"/>
                <a:cs typeface="Arial"/>
              </a:rPr>
              <a:t>i</a:t>
            </a:r>
            <a:r>
              <a:rPr sz="1400" b="1" spc="-20" dirty="0">
                <a:solidFill>
                  <a:srgbClr val="133C74"/>
                </a:solidFill>
                <a:latin typeface="Arial"/>
                <a:cs typeface="Arial"/>
              </a:rPr>
              <a:t>n</a:t>
            </a:r>
            <a:r>
              <a:rPr sz="1400" b="1" dirty="0">
                <a:solidFill>
                  <a:srgbClr val="133C74"/>
                </a:solidFill>
                <a:latin typeface="Arial"/>
                <a:cs typeface="Arial"/>
              </a:rPr>
              <a:t>g  </a:t>
            </a:r>
            <a:r>
              <a:rPr sz="1400" b="1" spc="-5" dirty="0">
                <a:solidFill>
                  <a:srgbClr val="133C74"/>
                </a:solidFill>
                <a:latin typeface="Arial"/>
                <a:cs typeface="Arial"/>
              </a:rPr>
              <a:t>lineage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49768" y="4898135"/>
            <a:ext cx="743712" cy="137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97865" y="1672793"/>
            <a:ext cx="3041015" cy="1854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D9D9D9"/>
                </a:solidFill>
                <a:latin typeface="Arial"/>
                <a:cs typeface="Arial"/>
              </a:rPr>
              <a:t>QUALITY  </a:t>
            </a:r>
            <a:r>
              <a:rPr sz="4000" spc="-10" dirty="0">
                <a:solidFill>
                  <a:srgbClr val="1776D1"/>
                </a:solidFill>
                <a:latin typeface="Arial"/>
                <a:cs typeface="Arial"/>
              </a:rPr>
              <a:t>SPEED  </a:t>
            </a:r>
            <a:r>
              <a:rPr sz="4000" spc="-5" dirty="0">
                <a:solidFill>
                  <a:srgbClr val="D9D9D9"/>
                </a:solidFill>
                <a:latin typeface="Arial"/>
                <a:cs typeface="Arial"/>
              </a:rPr>
              <a:t>EF</a:t>
            </a:r>
            <a:r>
              <a:rPr sz="4000" spc="-20" dirty="0">
                <a:solidFill>
                  <a:srgbClr val="D9D9D9"/>
                </a:solidFill>
                <a:latin typeface="Arial"/>
                <a:cs typeface="Arial"/>
              </a:rPr>
              <a:t>F</a:t>
            </a:r>
            <a:r>
              <a:rPr sz="4000" spc="-5" dirty="0">
                <a:solidFill>
                  <a:srgbClr val="D9D9D9"/>
                </a:solidFill>
                <a:latin typeface="Arial"/>
                <a:cs typeface="Arial"/>
              </a:rPr>
              <a:t>ICIENCY</a:t>
            </a:r>
            <a:endParaRPr sz="4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70019" y="4127093"/>
            <a:ext cx="3398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33C74"/>
                </a:solidFill>
                <a:latin typeface="Arial"/>
                <a:cs typeface="Arial"/>
              </a:rPr>
              <a:t>Faster to </a:t>
            </a:r>
            <a:r>
              <a:rPr sz="1400" b="1" spc="-5" dirty="0">
                <a:solidFill>
                  <a:srgbClr val="133C74"/>
                </a:solidFill>
                <a:latin typeface="Arial"/>
                <a:cs typeface="Arial"/>
              </a:rPr>
              <a:t>Design </a:t>
            </a:r>
            <a:r>
              <a:rPr sz="1400" b="1" dirty="0">
                <a:solidFill>
                  <a:srgbClr val="133C74"/>
                </a:solidFill>
                <a:latin typeface="Arial"/>
                <a:cs typeface="Arial"/>
              </a:rPr>
              <a:t>Preparation</a:t>
            </a:r>
            <a:r>
              <a:rPr sz="1400" b="1" spc="-175" dirty="0">
                <a:solidFill>
                  <a:srgbClr val="133C74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133C74"/>
                </a:solidFill>
                <a:latin typeface="Arial"/>
                <a:cs typeface="Arial"/>
              </a:rPr>
              <a:t>Workflows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48939" y="0"/>
            <a:ext cx="6195059" cy="461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00500" y="518159"/>
            <a:ext cx="4457700" cy="28971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95928" y="513587"/>
            <a:ext cx="4467225" cy="2906395"/>
          </a:xfrm>
          <a:custGeom>
            <a:avLst/>
            <a:gdLst/>
            <a:ahLst/>
            <a:cxnLst/>
            <a:rect l="l" t="t" r="r" b="b"/>
            <a:pathLst>
              <a:path w="4467225" h="2906395">
                <a:moveTo>
                  <a:pt x="0" y="2906268"/>
                </a:moveTo>
                <a:lnTo>
                  <a:pt x="4466844" y="2906268"/>
                </a:lnTo>
                <a:lnTo>
                  <a:pt x="4466844" y="0"/>
                </a:lnTo>
                <a:lnTo>
                  <a:pt x="0" y="0"/>
                </a:lnTo>
                <a:lnTo>
                  <a:pt x="0" y="2906268"/>
                </a:lnTo>
                <a:close/>
              </a:path>
            </a:pathLst>
          </a:custGeom>
          <a:ln w="9144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21051" y="905255"/>
            <a:ext cx="3186430" cy="521334"/>
          </a:xfrm>
          <a:custGeom>
            <a:avLst/>
            <a:gdLst/>
            <a:ahLst/>
            <a:cxnLst/>
            <a:rect l="l" t="t" r="r" b="b"/>
            <a:pathLst>
              <a:path w="3186429" h="521334">
                <a:moveTo>
                  <a:pt x="2337816" y="0"/>
                </a:moveTo>
                <a:lnTo>
                  <a:pt x="0" y="0"/>
                </a:lnTo>
                <a:lnTo>
                  <a:pt x="0" y="521208"/>
                </a:lnTo>
                <a:lnTo>
                  <a:pt x="2337816" y="521208"/>
                </a:lnTo>
                <a:lnTo>
                  <a:pt x="2337816" y="434340"/>
                </a:lnTo>
                <a:lnTo>
                  <a:pt x="2867108" y="434340"/>
                </a:lnTo>
                <a:lnTo>
                  <a:pt x="2337816" y="304038"/>
                </a:lnTo>
                <a:lnTo>
                  <a:pt x="2337816" y="0"/>
                </a:lnTo>
                <a:close/>
              </a:path>
              <a:path w="3186429" h="521334">
                <a:moveTo>
                  <a:pt x="2867108" y="434340"/>
                </a:moveTo>
                <a:lnTo>
                  <a:pt x="2337816" y="434340"/>
                </a:lnTo>
                <a:lnTo>
                  <a:pt x="3185922" y="512826"/>
                </a:lnTo>
                <a:lnTo>
                  <a:pt x="2867108" y="4343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21051" y="905255"/>
            <a:ext cx="3186430" cy="521334"/>
          </a:xfrm>
          <a:custGeom>
            <a:avLst/>
            <a:gdLst/>
            <a:ahLst/>
            <a:cxnLst/>
            <a:rect l="l" t="t" r="r" b="b"/>
            <a:pathLst>
              <a:path w="3186429" h="521334">
                <a:moveTo>
                  <a:pt x="0" y="0"/>
                </a:moveTo>
                <a:lnTo>
                  <a:pt x="1363726" y="0"/>
                </a:lnTo>
                <a:lnTo>
                  <a:pt x="1948180" y="0"/>
                </a:lnTo>
                <a:lnTo>
                  <a:pt x="2337816" y="0"/>
                </a:lnTo>
                <a:lnTo>
                  <a:pt x="2337816" y="304038"/>
                </a:lnTo>
                <a:lnTo>
                  <a:pt x="3185922" y="512826"/>
                </a:lnTo>
                <a:lnTo>
                  <a:pt x="2337816" y="434340"/>
                </a:lnTo>
                <a:lnTo>
                  <a:pt x="2337816" y="521208"/>
                </a:lnTo>
                <a:lnTo>
                  <a:pt x="1948180" y="521208"/>
                </a:lnTo>
                <a:lnTo>
                  <a:pt x="1363726" y="521208"/>
                </a:lnTo>
                <a:lnTo>
                  <a:pt x="0" y="521208"/>
                </a:lnTo>
                <a:lnTo>
                  <a:pt x="0" y="434340"/>
                </a:lnTo>
                <a:lnTo>
                  <a:pt x="0" y="30403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1776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487548" y="937006"/>
            <a:ext cx="185737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94945">
              <a:lnSpc>
                <a:spcPct val="100000"/>
              </a:lnSpc>
              <a:spcBef>
                <a:spcPts val="105"/>
              </a:spcBef>
            </a:pPr>
            <a:r>
              <a:rPr b="1" spc="-5" dirty="0">
                <a:solidFill>
                  <a:srgbClr val="133C74"/>
                </a:solidFill>
                <a:latin typeface="Arial"/>
                <a:cs typeface="Arial"/>
              </a:rPr>
              <a:t>Instant previews,  continuous</a:t>
            </a:r>
            <a:r>
              <a:rPr b="1" spc="-90" dirty="0">
                <a:solidFill>
                  <a:srgbClr val="133C74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133C74"/>
                </a:solidFill>
                <a:latin typeface="Arial"/>
                <a:cs typeface="Arial"/>
              </a:rPr>
              <a:t>validation</a:t>
            </a:r>
          </a:p>
        </p:txBody>
      </p:sp>
      <p:sp>
        <p:nvSpPr>
          <p:cNvPr id="12" name="object 12"/>
          <p:cNvSpPr/>
          <p:nvPr/>
        </p:nvSpPr>
        <p:spPr>
          <a:xfrm>
            <a:off x="6083808" y="1648714"/>
            <a:ext cx="1407795" cy="676910"/>
          </a:xfrm>
          <a:custGeom>
            <a:avLst/>
            <a:gdLst/>
            <a:ahLst/>
            <a:cxnLst/>
            <a:rect l="l" t="t" r="r" b="b"/>
            <a:pathLst>
              <a:path w="1407795" h="676910">
                <a:moveTo>
                  <a:pt x="1178051" y="90170"/>
                </a:moveTo>
                <a:lnTo>
                  <a:pt x="0" y="90170"/>
                </a:lnTo>
                <a:lnTo>
                  <a:pt x="0" y="676910"/>
                </a:lnTo>
                <a:lnTo>
                  <a:pt x="1178051" y="676910"/>
                </a:lnTo>
                <a:lnTo>
                  <a:pt x="1178051" y="334644"/>
                </a:lnTo>
                <a:lnTo>
                  <a:pt x="1278588" y="187960"/>
                </a:lnTo>
                <a:lnTo>
                  <a:pt x="1178051" y="187960"/>
                </a:lnTo>
                <a:lnTo>
                  <a:pt x="1178051" y="90170"/>
                </a:lnTo>
                <a:close/>
              </a:path>
              <a:path w="1407795" h="676910">
                <a:moveTo>
                  <a:pt x="1407414" y="0"/>
                </a:moveTo>
                <a:lnTo>
                  <a:pt x="1178051" y="187960"/>
                </a:lnTo>
                <a:lnTo>
                  <a:pt x="1278588" y="187960"/>
                </a:lnTo>
                <a:lnTo>
                  <a:pt x="140741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83808" y="1648714"/>
            <a:ext cx="1407795" cy="676910"/>
          </a:xfrm>
          <a:custGeom>
            <a:avLst/>
            <a:gdLst/>
            <a:ahLst/>
            <a:cxnLst/>
            <a:rect l="l" t="t" r="r" b="b"/>
            <a:pathLst>
              <a:path w="1407795" h="676910">
                <a:moveTo>
                  <a:pt x="0" y="90170"/>
                </a:moveTo>
                <a:lnTo>
                  <a:pt x="687196" y="90170"/>
                </a:lnTo>
                <a:lnTo>
                  <a:pt x="981710" y="90170"/>
                </a:lnTo>
                <a:lnTo>
                  <a:pt x="1178051" y="90170"/>
                </a:lnTo>
                <a:lnTo>
                  <a:pt x="1178051" y="187960"/>
                </a:lnTo>
                <a:lnTo>
                  <a:pt x="1407414" y="0"/>
                </a:lnTo>
                <a:lnTo>
                  <a:pt x="1178051" y="334644"/>
                </a:lnTo>
                <a:lnTo>
                  <a:pt x="1178051" y="676910"/>
                </a:lnTo>
                <a:lnTo>
                  <a:pt x="981710" y="676910"/>
                </a:lnTo>
                <a:lnTo>
                  <a:pt x="687196" y="676910"/>
                </a:lnTo>
                <a:lnTo>
                  <a:pt x="0" y="676910"/>
                </a:lnTo>
                <a:lnTo>
                  <a:pt x="0" y="334644"/>
                </a:lnTo>
                <a:lnTo>
                  <a:pt x="0" y="187960"/>
                </a:lnTo>
                <a:lnTo>
                  <a:pt x="0" y="90170"/>
                </a:lnTo>
                <a:close/>
              </a:path>
            </a:pathLst>
          </a:custGeom>
          <a:ln w="9144">
            <a:solidFill>
              <a:srgbClr val="1776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168009" y="1693926"/>
            <a:ext cx="974090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133C74"/>
                </a:solidFill>
                <a:latin typeface="Arial"/>
                <a:cs typeface="Arial"/>
              </a:rPr>
              <a:t>ML-driven  </a:t>
            </a:r>
            <a:r>
              <a:rPr sz="1400" b="1" dirty="0">
                <a:solidFill>
                  <a:srgbClr val="133C74"/>
                </a:solidFill>
                <a:latin typeface="Arial"/>
                <a:cs typeface="Arial"/>
              </a:rPr>
              <a:t>s</a:t>
            </a:r>
            <a:r>
              <a:rPr sz="1400" b="1" spc="-10" dirty="0">
                <a:solidFill>
                  <a:srgbClr val="133C74"/>
                </a:solidFill>
                <a:latin typeface="Arial"/>
                <a:cs typeface="Arial"/>
              </a:rPr>
              <a:t>ugg</a:t>
            </a:r>
            <a:r>
              <a:rPr sz="1400" b="1" dirty="0">
                <a:solidFill>
                  <a:srgbClr val="133C74"/>
                </a:solidFill>
                <a:latin typeface="Arial"/>
                <a:cs typeface="Arial"/>
              </a:rPr>
              <a:t>esti</a:t>
            </a:r>
            <a:r>
              <a:rPr sz="1400" b="1" spc="-10" dirty="0">
                <a:solidFill>
                  <a:srgbClr val="133C74"/>
                </a:solidFill>
                <a:latin typeface="Arial"/>
                <a:cs typeface="Arial"/>
              </a:rPr>
              <a:t>o</a:t>
            </a:r>
            <a:r>
              <a:rPr sz="1400" b="1" dirty="0">
                <a:solidFill>
                  <a:srgbClr val="133C74"/>
                </a:solidFill>
                <a:latin typeface="Arial"/>
                <a:cs typeface="Arial"/>
              </a:rPr>
              <a:t>n  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49768" y="4898135"/>
            <a:ext cx="743712" cy="137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48939" y="0"/>
            <a:ext cx="6195059" cy="461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97865" y="1672793"/>
            <a:ext cx="3041015" cy="1854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D9D9D9"/>
                </a:solidFill>
                <a:latin typeface="Arial"/>
                <a:cs typeface="Arial"/>
              </a:rPr>
              <a:t>QUALITY  </a:t>
            </a:r>
            <a:r>
              <a:rPr sz="4000" spc="-10" dirty="0">
                <a:solidFill>
                  <a:srgbClr val="1776D1"/>
                </a:solidFill>
                <a:latin typeface="Arial"/>
                <a:cs typeface="Arial"/>
              </a:rPr>
              <a:t>SPEED  </a:t>
            </a:r>
            <a:r>
              <a:rPr sz="4000" spc="-5" dirty="0">
                <a:solidFill>
                  <a:srgbClr val="D9D9D9"/>
                </a:solidFill>
                <a:latin typeface="Arial"/>
                <a:cs typeface="Arial"/>
              </a:rPr>
              <a:t>EF</a:t>
            </a:r>
            <a:r>
              <a:rPr sz="4000" spc="-20" dirty="0">
                <a:solidFill>
                  <a:srgbClr val="D9D9D9"/>
                </a:solidFill>
                <a:latin typeface="Arial"/>
                <a:cs typeface="Arial"/>
              </a:rPr>
              <a:t>F</a:t>
            </a:r>
            <a:r>
              <a:rPr sz="4000" spc="-5" dirty="0">
                <a:solidFill>
                  <a:srgbClr val="D9D9D9"/>
                </a:solidFill>
                <a:latin typeface="Arial"/>
                <a:cs typeface="Arial"/>
              </a:rPr>
              <a:t>ICIENCY</a:t>
            </a:r>
            <a:endParaRPr sz="4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60875" y="4127093"/>
            <a:ext cx="34143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33C74"/>
                </a:solidFill>
                <a:latin typeface="Arial"/>
                <a:cs typeface="Arial"/>
              </a:rPr>
              <a:t>Faster to </a:t>
            </a:r>
            <a:r>
              <a:rPr sz="1400" b="1" spc="-5" dirty="0">
                <a:solidFill>
                  <a:srgbClr val="133C74"/>
                </a:solidFill>
                <a:latin typeface="Arial"/>
                <a:cs typeface="Arial"/>
              </a:rPr>
              <a:t>Put </a:t>
            </a:r>
            <a:r>
              <a:rPr sz="1400" b="1" dirty="0">
                <a:solidFill>
                  <a:srgbClr val="133C74"/>
                </a:solidFill>
                <a:latin typeface="Arial"/>
                <a:cs typeface="Arial"/>
              </a:rPr>
              <a:t>Workflows </a:t>
            </a:r>
            <a:r>
              <a:rPr sz="1400" b="1" spc="-5" dirty="0">
                <a:solidFill>
                  <a:srgbClr val="133C74"/>
                </a:solidFill>
                <a:latin typeface="Arial"/>
                <a:cs typeface="Arial"/>
              </a:rPr>
              <a:t>into</a:t>
            </a:r>
            <a:r>
              <a:rPr sz="1400" b="1" spc="-155" dirty="0">
                <a:solidFill>
                  <a:srgbClr val="133C74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133C74"/>
                </a:solidFill>
                <a:latin typeface="Arial"/>
                <a:cs typeface="Arial"/>
              </a:rPr>
              <a:t>Production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28871" y="562355"/>
            <a:ext cx="4562856" cy="28483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24300" y="557783"/>
            <a:ext cx="4572000" cy="2857500"/>
          </a:xfrm>
          <a:custGeom>
            <a:avLst/>
            <a:gdLst/>
            <a:ahLst/>
            <a:cxnLst/>
            <a:rect l="l" t="t" r="r" b="b"/>
            <a:pathLst>
              <a:path w="4572000" h="2857500">
                <a:moveTo>
                  <a:pt x="0" y="2857500"/>
                </a:moveTo>
                <a:lnTo>
                  <a:pt x="4572000" y="2857500"/>
                </a:lnTo>
                <a:lnTo>
                  <a:pt x="4572000" y="0"/>
                </a:lnTo>
                <a:lnTo>
                  <a:pt x="0" y="0"/>
                </a:lnTo>
                <a:lnTo>
                  <a:pt x="0" y="2857500"/>
                </a:lnTo>
                <a:close/>
              </a:path>
            </a:pathLst>
          </a:custGeom>
          <a:ln w="914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11195" y="490727"/>
            <a:ext cx="2742565" cy="752475"/>
          </a:xfrm>
          <a:custGeom>
            <a:avLst/>
            <a:gdLst/>
            <a:ahLst/>
            <a:cxnLst/>
            <a:rect l="l" t="t" r="r" b="b"/>
            <a:pathLst>
              <a:path w="2742565" h="752475">
                <a:moveTo>
                  <a:pt x="1948180" y="329184"/>
                </a:moveTo>
                <a:lnTo>
                  <a:pt x="1363726" y="329184"/>
                </a:lnTo>
                <a:lnTo>
                  <a:pt x="2742438" y="752475"/>
                </a:lnTo>
                <a:lnTo>
                  <a:pt x="1948180" y="329184"/>
                </a:lnTo>
                <a:close/>
              </a:path>
              <a:path w="2742565" h="752475">
                <a:moveTo>
                  <a:pt x="2337816" y="0"/>
                </a:moveTo>
                <a:lnTo>
                  <a:pt x="0" y="0"/>
                </a:lnTo>
                <a:lnTo>
                  <a:pt x="0" y="329184"/>
                </a:lnTo>
                <a:lnTo>
                  <a:pt x="2337816" y="329184"/>
                </a:lnTo>
                <a:lnTo>
                  <a:pt x="23378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11195" y="490727"/>
            <a:ext cx="2742565" cy="752475"/>
          </a:xfrm>
          <a:custGeom>
            <a:avLst/>
            <a:gdLst/>
            <a:ahLst/>
            <a:cxnLst/>
            <a:rect l="l" t="t" r="r" b="b"/>
            <a:pathLst>
              <a:path w="2742565" h="752475">
                <a:moveTo>
                  <a:pt x="0" y="0"/>
                </a:moveTo>
                <a:lnTo>
                  <a:pt x="1363726" y="0"/>
                </a:lnTo>
                <a:lnTo>
                  <a:pt x="1948180" y="0"/>
                </a:lnTo>
                <a:lnTo>
                  <a:pt x="2337816" y="0"/>
                </a:lnTo>
                <a:lnTo>
                  <a:pt x="2337816" y="192024"/>
                </a:lnTo>
                <a:lnTo>
                  <a:pt x="2337816" y="274320"/>
                </a:lnTo>
                <a:lnTo>
                  <a:pt x="2337816" y="329184"/>
                </a:lnTo>
                <a:lnTo>
                  <a:pt x="1948180" y="329184"/>
                </a:lnTo>
                <a:lnTo>
                  <a:pt x="2742438" y="752475"/>
                </a:lnTo>
                <a:lnTo>
                  <a:pt x="1363726" y="329184"/>
                </a:lnTo>
                <a:lnTo>
                  <a:pt x="0" y="329184"/>
                </a:lnTo>
                <a:lnTo>
                  <a:pt x="0" y="274320"/>
                </a:lnTo>
                <a:lnTo>
                  <a:pt x="0" y="192024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1776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842386" y="516127"/>
            <a:ext cx="20764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10" dirty="0">
                <a:solidFill>
                  <a:srgbClr val="133C74"/>
                </a:solidFill>
                <a:latin typeface="Arial"/>
                <a:cs typeface="Arial"/>
              </a:rPr>
              <a:t>Automate </a:t>
            </a:r>
            <a:r>
              <a:rPr b="1" spc="-5" dirty="0">
                <a:solidFill>
                  <a:srgbClr val="133C74"/>
                </a:solidFill>
                <a:latin typeface="Arial"/>
                <a:cs typeface="Arial"/>
              </a:rPr>
              <a:t>data</a:t>
            </a:r>
            <a:r>
              <a:rPr b="1" spc="-25" dirty="0">
                <a:solidFill>
                  <a:srgbClr val="133C74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133C74"/>
                </a:solidFill>
                <a:latin typeface="Arial"/>
                <a:cs typeface="Arial"/>
              </a:rPr>
              <a:t>pipelines</a:t>
            </a:r>
          </a:p>
        </p:txBody>
      </p:sp>
      <p:sp>
        <p:nvSpPr>
          <p:cNvPr id="12" name="object 12"/>
          <p:cNvSpPr/>
          <p:nvPr/>
        </p:nvSpPr>
        <p:spPr>
          <a:xfrm>
            <a:off x="6224015" y="1295780"/>
            <a:ext cx="1564005" cy="1341120"/>
          </a:xfrm>
          <a:custGeom>
            <a:avLst/>
            <a:gdLst/>
            <a:ahLst/>
            <a:cxnLst/>
            <a:rect l="l" t="t" r="r" b="b"/>
            <a:pathLst>
              <a:path w="1564004" h="1341120">
                <a:moveTo>
                  <a:pt x="1563624" y="673227"/>
                </a:moveTo>
                <a:lnTo>
                  <a:pt x="0" y="673227"/>
                </a:lnTo>
                <a:lnTo>
                  <a:pt x="0" y="1340739"/>
                </a:lnTo>
                <a:lnTo>
                  <a:pt x="1563624" y="1340739"/>
                </a:lnTo>
                <a:lnTo>
                  <a:pt x="1563624" y="673227"/>
                </a:lnTo>
                <a:close/>
              </a:path>
              <a:path w="1564004" h="1341120">
                <a:moveTo>
                  <a:pt x="161925" y="0"/>
                </a:moveTo>
                <a:lnTo>
                  <a:pt x="260604" y="673227"/>
                </a:lnTo>
                <a:lnTo>
                  <a:pt x="651510" y="673227"/>
                </a:lnTo>
                <a:lnTo>
                  <a:pt x="1619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24015" y="1295780"/>
            <a:ext cx="1564005" cy="1341120"/>
          </a:xfrm>
          <a:custGeom>
            <a:avLst/>
            <a:gdLst/>
            <a:ahLst/>
            <a:cxnLst/>
            <a:rect l="l" t="t" r="r" b="b"/>
            <a:pathLst>
              <a:path w="1564004" h="1341120">
                <a:moveTo>
                  <a:pt x="0" y="673227"/>
                </a:moveTo>
                <a:lnTo>
                  <a:pt x="260604" y="673227"/>
                </a:lnTo>
                <a:lnTo>
                  <a:pt x="161925" y="0"/>
                </a:lnTo>
                <a:lnTo>
                  <a:pt x="651510" y="673227"/>
                </a:lnTo>
                <a:lnTo>
                  <a:pt x="1563624" y="673227"/>
                </a:lnTo>
                <a:lnTo>
                  <a:pt x="1563624" y="784479"/>
                </a:lnTo>
                <a:lnTo>
                  <a:pt x="1563624" y="951357"/>
                </a:lnTo>
                <a:lnTo>
                  <a:pt x="1563624" y="1340739"/>
                </a:lnTo>
                <a:lnTo>
                  <a:pt x="651510" y="1340739"/>
                </a:lnTo>
                <a:lnTo>
                  <a:pt x="260604" y="1340739"/>
                </a:lnTo>
                <a:lnTo>
                  <a:pt x="0" y="1340739"/>
                </a:lnTo>
                <a:lnTo>
                  <a:pt x="0" y="951357"/>
                </a:lnTo>
                <a:lnTo>
                  <a:pt x="0" y="784479"/>
                </a:lnTo>
                <a:lnTo>
                  <a:pt x="0" y="673227"/>
                </a:lnTo>
                <a:close/>
              </a:path>
            </a:pathLst>
          </a:custGeom>
          <a:ln w="9144">
            <a:solidFill>
              <a:srgbClr val="1776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351778" y="2071497"/>
            <a:ext cx="13074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906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33C74"/>
                </a:solidFill>
                <a:latin typeface="Arial"/>
                <a:cs typeface="Arial"/>
              </a:rPr>
              <a:t>Share, test &amp;  </a:t>
            </a:r>
            <a:r>
              <a:rPr sz="1400" b="1" spc="-5" dirty="0">
                <a:solidFill>
                  <a:srgbClr val="133C74"/>
                </a:solidFill>
                <a:latin typeface="Arial"/>
                <a:cs typeface="Arial"/>
              </a:rPr>
              <a:t>version</a:t>
            </a:r>
            <a:r>
              <a:rPr sz="1400" b="1" spc="-80" dirty="0">
                <a:solidFill>
                  <a:srgbClr val="133C74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133C74"/>
                </a:solidFill>
                <a:latin typeface="Arial"/>
                <a:cs typeface="Arial"/>
              </a:rPr>
              <a:t>control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49768" y="4898135"/>
            <a:ext cx="743712" cy="137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97865" y="1672793"/>
            <a:ext cx="3041015" cy="1854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D9D9D9"/>
                </a:solidFill>
                <a:latin typeface="Arial"/>
                <a:cs typeface="Arial"/>
              </a:rPr>
              <a:t>QUALITY  </a:t>
            </a:r>
            <a:r>
              <a:rPr sz="4000" spc="-10" dirty="0">
                <a:solidFill>
                  <a:srgbClr val="D9D9D9"/>
                </a:solidFill>
                <a:latin typeface="Arial"/>
                <a:cs typeface="Arial"/>
              </a:rPr>
              <a:t>SPEED  </a:t>
            </a:r>
            <a:r>
              <a:rPr sz="4000" spc="-5" dirty="0">
                <a:solidFill>
                  <a:srgbClr val="2BA1DA"/>
                </a:solidFill>
                <a:latin typeface="Arial"/>
                <a:cs typeface="Arial"/>
              </a:rPr>
              <a:t>EF</a:t>
            </a:r>
            <a:r>
              <a:rPr sz="4000" spc="-20" dirty="0">
                <a:solidFill>
                  <a:srgbClr val="2BA1DA"/>
                </a:solidFill>
                <a:latin typeface="Arial"/>
                <a:cs typeface="Arial"/>
              </a:rPr>
              <a:t>F</a:t>
            </a:r>
            <a:r>
              <a:rPr sz="4000" spc="-5" dirty="0">
                <a:solidFill>
                  <a:srgbClr val="2BA1DA"/>
                </a:solidFill>
                <a:latin typeface="Arial"/>
                <a:cs typeface="Arial"/>
              </a:rPr>
              <a:t>ICIENCY</a:t>
            </a:r>
            <a:endParaRPr sz="4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32859" y="754380"/>
            <a:ext cx="1925320" cy="1572895"/>
          </a:xfrm>
          <a:custGeom>
            <a:avLst/>
            <a:gdLst/>
            <a:ahLst/>
            <a:cxnLst/>
            <a:rect l="l" t="t" r="r" b="b"/>
            <a:pathLst>
              <a:path w="1925320" h="1572895">
                <a:moveTo>
                  <a:pt x="0" y="1572768"/>
                </a:moveTo>
                <a:lnTo>
                  <a:pt x="1924812" y="1572768"/>
                </a:lnTo>
                <a:lnTo>
                  <a:pt x="1924812" y="0"/>
                </a:lnTo>
                <a:lnTo>
                  <a:pt x="0" y="0"/>
                </a:lnTo>
                <a:lnTo>
                  <a:pt x="0" y="15727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32859" y="155447"/>
            <a:ext cx="1925320" cy="2171700"/>
          </a:xfrm>
          <a:custGeom>
            <a:avLst/>
            <a:gdLst/>
            <a:ahLst/>
            <a:cxnLst/>
            <a:rect l="l" t="t" r="r" b="b"/>
            <a:pathLst>
              <a:path w="1925320" h="2171700">
                <a:moveTo>
                  <a:pt x="0" y="2171700"/>
                </a:moveTo>
                <a:lnTo>
                  <a:pt x="1924812" y="2171700"/>
                </a:lnTo>
                <a:lnTo>
                  <a:pt x="1924812" y="0"/>
                </a:lnTo>
                <a:lnTo>
                  <a:pt x="0" y="0"/>
                </a:lnTo>
                <a:lnTo>
                  <a:pt x="0" y="2171700"/>
                </a:lnTo>
                <a:close/>
              </a:path>
            </a:pathLst>
          </a:custGeom>
          <a:ln w="9144">
            <a:solidFill>
              <a:srgbClr val="1557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32859" y="155447"/>
            <a:ext cx="1925320" cy="599440"/>
          </a:xfrm>
          <a:custGeom>
            <a:avLst/>
            <a:gdLst/>
            <a:ahLst/>
            <a:cxnLst/>
            <a:rect l="l" t="t" r="r" b="b"/>
            <a:pathLst>
              <a:path w="1925320" h="599440">
                <a:moveTo>
                  <a:pt x="0" y="598931"/>
                </a:moveTo>
                <a:lnTo>
                  <a:pt x="1924812" y="598931"/>
                </a:lnTo>
                <a:lnTo>
                  <a:pt x="1924812" y="0"/>
                </a:lnTo>
                <a:lnTo>
                  <a:pt x="0" y="0"/>
                </a:lnTo>
                <a:lnTo>
                  <a:pt x="0" y="598931"/>
                </a:lnTo>
                <a:close/>
              </a:path>
            </a:pathLst>
          </a:custGeom>
          <a:solidFill>
            <a:srgbClr val="1E79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837432" y="160020"/>
            <a:ext cx="1915795" cy="594360"/>
          </a:xfrm>
          <a:prstGeom prst="rect">
            <a:avLst/>
          </a:prstGeom>
          <a:solidFill>
            <a:srgbClr val="1E79D2"/>
          </a:solidFill>
        </p:spPr>
        <p:txBody>
          <a:bodyPr vert="horz" wrap="square" lIns="0" tIns="9017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71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Retire</a:t>
            </a: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legacy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solutions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360164" y="1027175"/>
            <a:ext cx="781812" cy="3200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03776" y="1549908"/>
            <a:ext cx="982979" cy="560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57771" y="754380"/>
            <a:ext cx="1925320" cy="1572895"/>
          </a:xfrm>
          <a:custGeom>
            <a:avLst/>
            <a:gdLst/>
            <a:ahLst/>
            <a:cxnLst/>
            <a:rect l="l" t="t" r="r" b="b"/>
            <a:pathLst>
              <a:path w="1925320" h="1572895">
                <a:moveTo>
                  <a:pt x="0" y="1572768"/>
                </a:moveTo>
                <a:lnTo>
                  <a:pt x="1924812" y="1572768"/>
                </a:lnTo>
                <a:lnTo>
                  <a:pt x="1924812" y="0"/>
                </a:lnTo>
                <a:lnTo>
                  <a:pt x="0" y="0"/>
                </a:lnTo>
                <a:lnTo>
                  <a:pt x="0" y="15727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57771" y="156971"/>
            <a:ext cx="1925320" cy="2170430"/>
          </a:xfrm>
          <a:custGeom>
            <a:avLst/>
            <a:gdLst/>
            <a:ahLst/>
            <a:cxnLst/>
            <a:rect l="l" t="t" r="r" b="b"/>
            <a:pathLst>
              <a:path w="1925320" h="2170430">
                <a:moveTo>
                  <a:pt x="0" y="2170176"/>
                </a:moveTo>
                <a:lnTo>
                  <a:pt x="1924812" y="2170176"/>
                </a:lnTo>
                <a:lnTo>
                  <a:pt x="1924812" y="0"/>
                </a:lnTo>
                <a:lnTo>
                  <a:pt x="0" y="0"/>
                </a:lnTo>
                <a:lnTo>
                  <a:pt x="0" y="2170176"/>
                </a:lnTo>
                <a:close/>
              </a:path>
            </a:pathLst>
          </a:custGeom>
          <a:ln w="9144">
            <a:solidFill>
              <a:srgbClr val="1557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57771" y="155447"/>
            <a:ext cx="1925320" cy="599440"/>
          </a:xfrm>
          <a:custGeom>
            <a:avLst/>
            <a:gdLst/>
            <a:ahLst/>
            <a:cxnLst/>
            <a:rect l="l" t="t" r="r" b="b"/>
            <a:pathLst>
              <a:path w="1925320" h="599440">
                <a:moveTo>
                  <a:pt x="0" y="598931"/>
                </a:moveTo>
                <a:lnTo>
                  <a:pt x="1924812" y="598931"/>
                </a:lnTo>
                <a:lnTo>
                  <a:pt x="1924812" y="0"/>
                </a:lnTo>
                <a:lnTo>
                  <a:pt x="0" y="0"/>
                </a:lnTo>
                <a:lnTo>
                  <a:pt x="0" y="598931"/>
                </a:lnTo>
                <a:close/>
              </a:path>
            </a:pathLst>
          </a:custGeom>
          <a:solidFill>
            <a:srgbClr val="1E79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562343" y="161544"/>
            <a:ext cx="1915795" cy="593090"/>
          </a:xfrm>
          <a:prstGeom prst="rect">
            <a:avLst/>
          </a:prstGeom>
          <a:solidFill>
            <a:srgbClr val="1E79D2"/>
          </a:solidFill>
        </p:spPr>
        <p:txBody>
          <a:bodyPr vert="horz" wrap="square" lIns="0" tIns="92710" rIns="0" bIns="0" rtlCol="0">
            <a:spAutoFit/>
          </a:bodyPr>
          <a:lstStyle/>
          <a:p>
            <a:pPr marL="455295">
              <a:lnSpc>
                <a:spcPct val="100000"/>
              </a:lnSpc>
              <a:spcBef>
                <a:spcPts val="73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Utilize</a:t>
            </a: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native</a:t>
            </a:r>
            <a:endParaRPr sz="1400">
              <a:latin typeface="Arial"/>
              <a:cs typeface="Arial"/>
            </a:endParaRPr>
          </a:p>
          <a:p>
            <a:pPr marL="3810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cloud</a:t>
            </a:r>
            <a:r>
              <a:rPr sz="1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elasticity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669279" y="1129283"/>
            <a:ext cx="942340" cy="320040"/>
          </a:xfrm>
          <a:custGeom>
            <a:avLst/>
            <a:gdLst/>
            <a:ahLst/>
            <a:cxnLst/>
            <a:rect l="l" t="t" r="r" b="b"/>
            <a:pathLst>
              <a:path w="942340" h="320040">
                <a:moveTo>
                  <a:pt x="781812" y="0"/>
                </a:moveTo>
                <a:lnTo>
                  <a:pt x="781812" y="80010"/>
                </a:lnTo>
                <a:lnTo>
                  <a:pt x="0" y="80010"/>
                </a:lnTo>
                <a:lnTo>
                  <a:pt x="0" y="240029"/>
                </a:lnTo>
                <a:lnTo>
                  <a:pt x="781812" y="240029"/>
                </a:lnTo>
                <a:lnTo>
                  <a:pt x="781812" y="320039"/>
                </a:lnTo>
                <a:lnTo>
                  <a:pt x="941831" y="160019"/>
                </a:lnTo>
                <a:lnTo>
                  <a:pt x="7818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69279" y="1129283"/>
            <a:ext cx="942340" cy="320040"/>
          </a:xfrm>
          <a:custGeom>
            <a:avLst/>
            <a:gdLst/>
            <a:ahLst/>
            <a:cxnLst/>
            <a:rect l="l" t="t" r="r" b="b"/>
            <a:pathLst>
              <a:path w="942340" h="320040">
                <a:moveTo>
                  <a:pt x="0" y="80010"/>
                </a:moveTo>
                <a:lnTo>
                  <a:pt x="781812" y="80010"/>
                </a:lnTo>
                <a:lnTo>
                  <a:pt x="781812" y="0"/>
                </a:lnTo>
                <a:lnTo>
                  <a:pt x="941831" y="160019"/>
                </a:lnTo>
                <a:lnTo>
                  <a:pt x="781812" y="320039"/>
                </a:lnTo>
                <a:lnTo>
                  <a:pt x="781812" y="240029"/>
                </a:lnTo>
                <a:lnTo>
                  <a:pt x="0" y="240029"/>
                </a:lnTo>
                <a:lnTo>
                  <a:pt x="0" y="80010"/>
                </a:lnTo>
                <a:close/>
              </a:path>
            </a:pathLst>
          </a:custGeom>
          <a:ln w="9144">
            <a:solidFill>
              <a:srgbClr val="1776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53255" y="2406395"/>
            <a:ext cx="4529328" cy="23804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48684" y="2401823"/>
            <a:ext cx="4538980" cy="2390140"/>
          </a:xfrm>
          <a:custGeom>
            <a:avLst/>
            <a:gdLst/>
            <a:ahLst/>
            <a:cxnLst/>
            <a:rect l="l" t="t" r="r" b="b"/>
            <a:pathLst>
              <a:path w="4538980" h="2390140">
                <a:moveTo>
                  <a:pt x="0" y="2389632"/>
                </a:moveTo>
                <a:lnTo>
                  <a:pt x="4538471" y="2389632"/>
                </a:lnTo>
                <a:lnTo>
                  <a:pt x="4538471" y="0"/>
                </a:lnTo>
                <a:lnTo>
                  <a:pt x="0" y="0"/>
                </a:lnTo>
                <a:lnTo>
                  <a:pt x="0" y="2389632"/>
                </a:lnTo>
                <a:close/>
              </a:path>
            </a:pathLst>
          </a:custGeom>
          <a:ln w="9144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110983" y="1569719"/>
            <a:ext cx="862583" cy="5044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755892" y="984503"/>
            <a:ext cx="1584959" cy="2834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49768" y="4898135"/>
            <a:ext cx="743712" cy="137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378968"/>
            <a:ext cx="42424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272829"/>
                </a:solidFill>
                <a:latin typeface="Arial"/>
                <a:cs typeface="Arial"/>
              </a:rPr>
              <a:t>Industry Analysts </a:t>
            </a:r>
            <a:r>
              <a:rPr sz="2000" spc="-5" dirty="0">
                <a:solidFill>
                  <a:srgbClr val="272829"/>
                </a:solidFill>
                <a:latin typeface="Arial"/>
                <a:cs typeface="Arial"/>
              </a:rPr>
              <a:t>All </a:t>
            </a:r>
            <a:r>
              <a:rPr sz="2000" dirty="0">
                <a:solidFill>
                  <a:srgbClr val="272829"/>
                </a:solidFill>
                <a:latin typeface="Arial"/>
                <a:cs typeface="Arial"/>
              </a:rPr>
              <a:t>Rank Trifacta</a:t>
            </a:r>
            <a:r>
              <a:rPr sz="2000" spc="-135" dirty="0">
                <a:solidFill>
                  <a:srgbClr val="2728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72829"/>
                </a:solidFill>
                <a:latin typeface="Arial"/>
                <a:cs typeface="Arial"/>
              </a:rPr>
              <a:t>#1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4992" y="4922316"/>
            <a:ext cx="97091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34315" algn="l"/>
              </a:tabLst>
            </a:pPr>
            <a:r>
              <a:rPr sz="600" spc="-5" dirty="0">
                <a:solidFill>
                  <a:srgbClr val="585858"/>
                </a:solidFill>
                <a:latin typeface="Arial"/>
                <a:cs typeface="Arial"/>
              </a:rPr>
              <a:t>48	</a:t>
            </a:r>
            <a:r>
              <a:rPr sz="750" baseline="5555" dirty="0">
                <a:solidFill>
                  <a:srgbClr val="8A8A8A"/>
                </a:solidFill>
                <a:latin typeface="Arial"/>
                <a:cs typeface="Arial"/>
              </a:rPr>
              <a:t>Proprietary &amp;</a:t>
            </a:r>
            <a:r>
              <a:rPr sz="750" spc="-104" baseline="5555" dirty="0">
                <a:solidFill>
                  <a:srgbClr val="8A8A8A"/>
                </a:solidFill>
                <a:latin typeface="Arial"/>
                <a:cs typeface="Arial"/>
              </a:rPr>
              <a:t> </a:t>
            </a:r>
            <a:r>
              <a:rPr sz="750" spc="-7" baseline="5555" dirty="0">
                <a:solidFill>
                  <a:srgbClr val="8A8A8A"/>
                </a:solidFill>
                <a:latin typeface="Arial"/>
                <a:cs typeface="Arial"/>
              </a:rPr>
              <a:t>Confidential</a:t>
            </a:r>
            <a:endParaRPr sz="750" baseline="5555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0351" y="1301496"/>
            <a:ext cx="4814570" cy="3200400"/>
          </a:xfrm>
          <a:custGeom>
            <a:avLst/>
            <a:gdLst/>
            <a:ahLst/>
            <a:cxnLst/>
            <a:rect l="l" t="t" r="r" b="b"/>
            <a:pathLst>
              <a:path w="4814570" h="3200400">
                <a:moveTo>
                  <a:pt x="0" y="3200399"/>
                </a:moveTo>
                <a:lnTo>
                  <a:pt x="4814316" y="3200399"/>
                </a:lnTo>
                <a:lnTo>
                  <a:pt x="4814316" y="0"/>
                </a:lnTo>
                <a:lnTo>
                  <a:pt x="0" y="0"/>
                </a:lnTo>
                <a:lnTo>
                  <a:pt x="0" y="3200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0351" y="1239011"/>
            <a:ext cx="4814570" cy="3263265"/>
          </a:xfrm>
          <a:custGeom>
            <a:avLst/>
            <a:gdLst/>
            <a:ahLst/>
            <a:cxnLst/>
            <a:rect l="l" t="t" r="r" b="b"/>
            <a:pathLst>
              <a:path w="4814570" h="3263265">
                <a:moveTo>
                  <a:pt x="0" y="3262884"/>
                </a:moveTo>
                <a:lnTo>
                  <a:pt x="4814316" y="3262884"/>
                </a:lnTo>
                <a:lnTo>
                  <a:pt x="4814316" y="0"/>
                </a:lnTo>
                <a:lnTo>
                  <a:pt x="0" y="0"/>
                </a:lnTo>
                <a:lnTo>
                  <a:pt x="0" y="3262884"/>
                </a:lnTo>
                <a:close/>
              </a:path>
            </a:pathLst>
          </a:custGeom>
          <a:ln w="12192">
            <a:solidFill>
              <a:srgbClr val="16498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5780" y="1203960"/>
            <a:ext cx="4820920" cy="97790"/>
          </a:xfrm>
          <a:custGeom>
            <a:avLst/>
            <a:gdLst/>
            <a:ahLst/>
            <a:cxnLst/>
            <a:rect l="l" t="t" r="r" b="b"/>
            <a:pathLst>
              <a:path w="4820920" h="97790">
                <a:moveTo>
                  <a:pt x="0" y="97536"/>
                </a:moveTo>
                <a:lnTo>
                  <a:pt x="4820412" y="97536"/>
                </a:lnTo>
                <a:lnTo>
                  <a:pt x="4820412" y="0"/>
                </a:lnTo>
                <a:lnTo>
                  <a:pt x="0" y="0"/>
                </a:lnTo>
                <a:lnTo>
                  <a:pt x="0" y="97536"/>
                </a:lnTo>
                <a:close/>
              </a:path>
            </a:pathLst>
          </a:custGeom>
          <a:solidFill>
            <a:srgbClr val="1649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5780" y="1203960"/>
            <a:ext cx="4820920" cy="97790"/>
          </a:xfrm>
          <a:custGeom>
            <a:avLst/>
            <a:gdLst/>
            <a:ahLst/>
            <a:cxnLst/>
            <a:rect l="l" t="t" r="r" b="b"/>
            <a:pathLst>
              <a:path w="4820920" h="97790">
                <a:moveTo>
                  <a:pt x="0" y="97536"/>
                </a:moveTo>
                <a:lnTo>
                  <a:pt x="4820412" y="97536"/>
                </a:lnTo>
                <a:lnTo>
                  <a:pt x="4820412" y="0"/>
                </a:lnTo>
                <a:lnTo>
                  <a:pt x="0" y="0"/>
                </a:lnTo>
                <a:lnTo>
                  <a:pt x="0" y="97536"/>
                </a:lnTo>
                <a:close/>
              </a:path>
            </a:pathLst>
          </a:custGeom>
          <a:ln w="12192">
            <a:solidFill>
              <a:srgbClr val="16498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94176" y="1595627"/>
            <a:ext cx="1351788" cy="2148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77411" y="2512948"/>
            <a:ext cx="1385570" cy="155575"/>
          </a:xfrm>
          <a:custGeom>
            <a:avLst/>
            <a:gdLst/>
            <a:ahLst/>
            <a:cxnLst/>
            <a:rect l="l" t="t" r="r" b="b"/>
            <a:pathLst>
              <a:path w="1385570" h="155575">
                <a:moveTo>
                  <a:pt x="0" y="155448"/>
                </a:moveTo>
                <a:lnTo>
                  <a:pt x="1385315" y="155448"/>
                </a:lnTo>
                <a:lnTo>
                  <a:pt x="1385315" y="0"/>
                </a:lnTo>
                <a:lnTo>
                  <a:pt x="0" y="0"/>
                </a:lnTo>
                <a:lnTo>
                  <a:pt x="0" y="1554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77411" y="2680589"/>
            <a:ext cx="1477010" cy="155575"/>
          </a:xfrm>
          <a:custGeom>
            <a:avLst/>
            <a:gdLst/>
            <a:ahLst/>
            <a:cxnLst/>
            <a:rect l="l" t="t" r="r" b="b"/>
            <a:pathLst>
              <a:path w="1477010" h="155575">
                <a:moveTo>
                  <a:pt x="0" y="155448"/>
                </a:moveTo>
                <a:lnTo>
                  <a:pt x="1476756" y="155448"/>
                </a:lnTo>
                <a:lnTo>
                  <a:pt x="1476756" y="0"/>
                </a:lnTo>
                <a:lnTo>
                  <a:pt x="0" y="0"/>
                </a:lnTo>
                <a:lnTo>
                  <a:pt x="0" y="1554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77411" y="2848229"/>
            <a:ext cx="1376680" cy="155575"/>
          </a:xfrm>
          <a:custGeom>
            <a:avLst/>
            <a:gdLst/>
            <a:ahLst/>
            <a:cxnLst/>
            <a:rect l="l" t="t" r="r" b="b"/>
            <a:pathLst>
              <a:path w="1376679" h="155575">
                <a:moveTo>
                  <a:pt x="0" y="155448"/>
                </a:moveTo>
                <a:lnTo>
                  <a:pt x="1376172" y="155448"/>
                </a:lnTo>
                <a:lnTo>
                  <a:pt x="1376172" y="0"/>
                </a:lnTo>
                <a:lnTo>
                  <a:pt x="0" y="0"/>
                </a:lnTo>
                <a:lnTo>
                  <a:pt x="0" y="1554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73396" y="2848229"/>
            <a:ext cx="0" cy="155575"/>
          </a:xfrm>
          <a:custGeom>
            <a:avLst/>
            <a:gdLst/>
            <a:ahLst/>
            <a:cxnLst/>
            <a:rect l="l" t="t" r="r" b="b"/>
            <a:pathLst>
              <a:path h="155575">
                <a:moveTo>
                  <a:pt x="0" y="0"/>
                </a:moveTo>
                <a:lnTo>
                  <a:pt x="0" y="155448"/>
                </a:lnTo>
              </a:path>
            </a:pathLst>
          </a:custGeom>
          <a:ln w="396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97223" y="3015869"/>
            <a:ext cx="0" cy="155575"/>
          </a:xfrm>
          <a:custGeom>
            <a:avLst/>
            <a:gdLst/>
            <a:ahLst/>
            <a:cxnLst/>
            <a:rect l="l" t="t" r="r" b="b"/>
            <a:pathLst>
              <a:path h="155575">
                <a:moveTo>
                  <a:pt x="0" y="0"/>
                </a:moveTo>
                <a:lnTo>
                  <a:pt x="0" y="155448"/>
                </a:lnTo>
              </a:path>
            </a:pathLst>
          </a:custGeom>
          <a:ln w="396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77411" y="3183508"/>
            <a:ext cx="1470660" cy="155575"/>
          </a:xfrm>
          <a:custGeom>
            <a:avLst/>
            <a:gdLst/>
            <a:ahLst/>
            <a:cxnLst/>
            <a:rect l="l" t="t" r="r" b="b"/>
            <a:pathLst>
              <a:path w="1470660" h="155575">
                <a:moveTo>
                  <a:pt x="0" y="155448"/>
                </a:moveTo>
                <a:lnTo>
                  <a:pt x="1470660" y="155448"/>
                </a:lnTo>
                <a:lnTo>
                  <a:pt x="1470660" y="0"/>
                </a:lnTo>
                <a:lnTo>
                  <a:pt x="0" y="0"/>
                </a:lnTo>
                <a:lnTo>
                  <a:pt x="0" y="1554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77411" y="3351148"/>
            <a:ext cx="879475" cy="155575"/>
          </a:xfrm>
          <a:custGeom>
            <a:avLst/>
            <a:gdLst/>
            <a:ahLst/>
            <a:cxnLst/>
            <a:rect l="l" t="t" r="r" b="b"/>
            <a:pathLst>
              <a:path w="879475" h="155575">
                <a:moveTo>
                  <a:pt x="0" y="155448"/>
                </a:moveTo>
                <a:lnTo>
                  <a:pt x="879348" y="155448"/>
                </a:lnTo>
                <a:lnTo>
                  <a:pt x="879348" y="0"/>
                </a:lnTo>
                <a:lnTo>
                  <a:pt x="0" y="0"/>
                </a:lnTo>
                <a:lnTo>
                  <a:pt x="0" y="1554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36448" y="1932558"/>
            <a:ext cx="4802505" cy="1586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66745" marR="40830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Self </a:t>
            </a:r>
            <a:r>
              <a:rPr sz="1200" spc="-5" dirty="0">
                <a:latin typeface="Arial"/>
                <a:cs typeface="Arial"/>
              </a:rPr>
              <a:t>Service </a:t>
            </a:r>
            <a:r>
              <a:rPr sz="1200" dirty="0">
                <a:latin typeface="Arial"/>
                <a:cs typeface="Arial"/>
              </a:rPr>
              <a:t>Data  </a:t>
            </a:r>
            <a:r>
              <a:rPr sz="1200" spc="-5" dirty="0">
                <a:latin typeface="Arial"/>
                <a:cs typeface="Arial"/>
              </a:rPr>
              <a:t>Preparation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Wave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Arial"/>
              <a:cs typeface="Arial"/>
            </a:endParaRPr>
          </a:p>
          <a:p>
            <a:pPr marL="3141345" marR="213360">
              <a:lnSpc>
                <a:spcPct val="100000"/>
              </a:lnSpc>
              <a:spcBef>
                <a:spcPts val="5"/>
              </a:spcBef>
            </a:pPr>
            <a:r>
              <a:rPr sz="1100" i="1" spc="-5" dirty="0">
                <a:solidFill>
                  <a:srgbClr val="333333"/>
                </a:solidFill>
                <a:latin typeface="Arial"/>
                <a:cs typeface="Arial"/>
              </a:rPr>
              <a:t>“Customer references  </a:t>
            </a:r>
            <a:r>
              <a:rPr sz="1100" i="1" dirty="0">
                <a:solidFill>
                  <a:srgbClr val="333333"/>
                </a:solidFill>
                <a:latin typeface="Arial"/>
                <a:cs typeface="Arial"/>
              </a:rPr>
              <a:t>can't say enough</a:t>
            </a:r>
            <a:r>
              <a:rPr sz="1100" i="1" spc="-10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100" i="1" spc="-5" dirty="0">
                <a:solidFill>
                  <a:srgbClr val="333333"/>
                </a:solidFill>
                <a:latin typeface="Arial"/>
                <a:cs typeface="Arial"/>
              </a:rPr>
              <a:t>about  Trifacta’s ease </a:t>
            </a:r>
            <a:r>
              <a:rPr sz="1100" i="1" dirty="0">
                <a:solidFill>
                  <a:srgbClr val="333333"/>
                </a:solidFill>
                <a:latin typeface="Arial"/>
                <a:cs typeface="Arial"/>
              </a:rPr>
              <a:t>of</a:t>
            </a:r>
            <a:r>
              <a:rPr sz="1100" i="1" spc="-5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100" i="1" spc="-5" dirty="0">
                <a:solidFill>
                  <a:srgbClr val="333333"/>
                </a:solidFill>
                <a:latin typeface="Arial"/>
                <a:cs typeface="Arial"/>
              </a:rPr>
              <a:t>use"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al"/>
              <a:cs typeface="Arial"/>
            </a:endParaRPr>
          </a:p>
          <a:p>
            <a:pPr marL="3141345" marR="219075">
              <a:lnSpc>
                <a:spcPct val="100000"/>
              </a:lnSpc>
            </a:pPr>
            <a:r>
              <a:rPr sz="1100" i="1" dirty="0">
                <a:solidFill>
                  <a:srgbClr val="333333"/>
                </a:solidFill>
                <a:latin typeface="Arial"/>
                <a:cs typeface="Arial"/>
              </a:rPr>
              <a:t>A perfect score </a:t>
            </a:r>
            <a:r>
              <a:rPr sz="1100" i="1" spc="-5" dirty="0">
                <a:solidFill>
                  <a:srgbClr val="333333"/>
                </a:solidFill>
                <a:latin typeface="Arial"/>
                <a:cs typeface="Arial"/>
              </a:rPr>
              <a:t>in </a:t>
            </a:r>
            <a:r>
              <a:rPr sz="1100" i="1" dirty="0">
                <a:solidFill>
                  <a:srgbClr val="333333"/>
                </a:solidFill>
                <a:latin typeface="Arial"/>
                <a:cs typeface="Arial"/>
              </a:rPr>
              <a:t>14</a:t>
            </a:r>
            <a:r>
              <a:rPr sz="1100" i="1" spc="-13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333333"/>
                </a:solidFill>
                <a:latin typeface="Arial"/>
                <a:cs typeface="Arial"/>
              </a:rPr>
              <a:t>of  17</a:t>
            </a:r>
            <a:r>
              <a:rPr sz="1100" i="1" spc="-2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333333"/>
                </a:solidFill>
                <a:latin typeface="Arial"/>
                <a:cs typeface="Arial"/>
              </a:rPr>
              <a:t>categories.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576571" y="3351148"/>
            <a:ext cx="0" cy="155575"/>
          </a:xfrm>
          <a:custGeom>
            <a:avLst/>
            <a:gdLst/>
            <a:ahLst/>
            <a:cxnLst/>
            <a:rect l="l" t="t" r="r" b="b"/>
            <a:pathLst>
              <a:path h="155575">
                <a:moveTo>
                  <a:pt x="0" y="0"/>
                </a:moveTo>
                <a:lnTo>
                  <a:pt x="0" y="155448"/>
                </a:lnTo>
              </a:path>
            </a:pathLst>
          </a:custGeom>
          <a:ln w="396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431535" y="1213103"/>
            <a:ext cx="3446145" cy="10795"/>
          </a:xfrm>
          <a:custGeom>
            <a:avLst/>
            <a:gdLst/>
            <a:ahLst/>
            <a:cxnLst/>
            <a:rect l="l" t="t" r="r" b="b"/>
            <a:pathLst>
              <a:path w="3446145" h="10794">
                <a:moveTo>
                  <a:pt x="0" y="10668"/>
                </a:moveTo>
                <a:lnTo>
                  <a:pt x="3445764" y="10668"/>
                </a:lnTo>
                <a:lnTo>
                  <a:pt x="3445764" y="0"/>
                </a:lnTo>
                <a:lnTo>
                  <a:pt x="0" y="0"/>
                </a:lnTo>
                <a:lnTo>
                  <a:pt x="0" y="106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431535" y="1295400"/>
            <a:ext cx="3446145" cy="1473835"/>
          </a:xfrm>
          <a:custGeom>
            <a:avLst/>
            <a:gdLst/>
            <a:ahLst/>
            <a:cxnLst/>
            <a:rect l="l" t="t" r="r" b="b"/>
            <a:pathLst>
              <a:path w="3446145" h="1473835">
                <a:moveTo>
                  <a:pt x="0" y="1473708"/>
                </a:moveTo>
                <a:lnTo>
                  <a:pt x="3445764" y="1473708"/>
                </a:lnTo>
                <a:lnTo>
                  <a:pt x="3445764" y="0"/>
                </a:lnTo>
                <a:lnTo>
                  <a:pt x="0" y="0"/>
                </a:lnTo>
                <a:lnTo>
                  <a:pt x="0" y="14737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31535" y="1213103"/>
            <a:ext cx="3446145" cy="1556385"/>
          </a:xfrm>
          <a:custGeom>
            <a:avLst/>
            <a:gdLst/>
            <a:ahLst/>
            <a:cxnLst/>
            <a:rect l="l" t="t" r="r" b="b"/>
            <a:pathLst>
              <a:path w="3446145" h="1556385">
                <a:moveTo>
                  <a:pt x="0" y="1556004"/>
                </a:moveTo>
                <a:lnTo>
                  <a:pt x="3445764" y="1556004"/>
                </a:lnTo>
                <a:lnTo>
                  <a:pt x="3445764" y="0"/>
                </a:lnTo>
                <a:lnTo>
                  <a:pt x="0" y="0"/>
                </a:lnTo>
                <a:lnTo>
                  <a:pt x="0" y="1556004"/>
                </a:lnTo>
                <a:close/>
              </a:path>
            </a:pathLst>
          </a:custGeom>
          <a:ln w="12192">
            <a:solidFill>
              <a:srgbClr val="16498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36108" y="1223772"/>
            <a:ext cx="3441700" cy="71755"/>
          </a:xfrm>
          <a:custGeom>
            <a:avLst/>
            <a:gdLst/>
            <a:ahLst/>
            <a:cxnLst/>
            <a:rect l="l" t="t" r="r" b="b"/>
            <a:pathLst>
              <a:path w="3441700" h="71755">
                <a:moveTo>
                  <a:pt x="0" y="71627"/>
                </a:moveTo>
                <a:lnTo>
                  <a:pt x="3441191" y="71627"/>
                </a:lnTo>
                <a:lnTo>
                  <a:pt x="3441191" y="0"/>
                </a:lnTo>
                <a:lnTo>
                  <a:pt x="0" y="0"/>
                </a:lnTo>
                <a:lnTo>
                  <a:pt x="0" y="71627"/>
                </a:lnTo>
                <a:close/>
              </a:path>
            </a:pathLst>
          </a:custGeom>
          <a:solidFill>
            <a:srgbClr val="1649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436108" y="1223772"/>
            <a:ext cx="3441700" cy="71755"/>
          </a:xfrm>
          <a:custGeom>
            <a:avLst/>
            <a:gdLst/>
            <a:ahLst/>
            <a:cxnLst/>
            <a:rect l="l" t="t" r="r" b="b"/>
            <a:pathLst>
              <a:path w="3441700" h="71755">
                <a:moveTo>
                  <a:pt x="0" y="71627"/>
                </a:moveTo>
                <a:lnTo>
                  <a:pt x="3441191" y="71627"/>
                </a:lnTo>
                <a:lnTo>
                  <a:pt x="3441191" y="0"/>
                </a:lnTo>
                <a:lnTo>
                  <a:pt x="0" y="0"/>
                </a:lnTo>
                <a:lnTo>
                  <a:pt x="0" y="71627"/>
                </a:lnTo>
                <a:close/>
              </a:path>
            </a:pathLst>
          </a:custGeom>
          <a:ln w="9144">
            <a:solidFill>
              <a:srgbClr val="16498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40679" y="2831592"/>
            <a:ext cx="3446145" cy="7620"/>
          </a:xfrm>
          <a:custGeom>
            <a:avLst/>
            <a:gdLst/>
            <a:ahLst/>
            <a:cxnLst/>
            <a:rect l="l" t="t" r="r" b="b"/>
            <a:pathLst>
              <a:path w="3446145" h="7619">
                <a:moveTo>
                  <a:pt x="0" y="7620"/>
                </a:moveTo>
                <a:lnTo>
                  <a:pt x="3445764" y="7620"/>
                </a:lnTo>
                <a:lnTo>
                  <a:pt x="3445764" y="0"/>
                </a:lnTo>
                <a:lnTo>
                  <a:pt x="0" y="0"/>
                </a:lnTo>
                <a:lnTo>
                  <a:pt x="0" y="76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40679" y="2912364"/>
            <a:ext cx="3446145" cy="1588135"/>
          </a:xfrm>
          <a:custGeom>
            <a:avLst/>
            <a:gdLst/>
            <a:ahLst/>
            <a:cxnLst/>
            <a:rect l="l" t="t" r="r" b="b"/>
            <a:pathLst>
              <a:path w="3446145" h="1588135">
                <a:moveTo>
                  <a:pt x="0" y="1588008"/>
                </a:moveTo>
                <a:lnTo>
                  <a:pt x="3445764" y="1588008"/>
                </a:lnTo>
                <a:lnTo>
                  <a:pt x="3445764" y="0"/>
                </a:lnTo>
                <a:lnTo>
                  <a:pt x="0" y="0"/>
                </a:lnTo>
                <a:lnTo>
                  <a:pt x="0" y="15880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440679" y="2831592"/>
            <a:ext cx="3446145" cy="1668780"/>
          </a:xfrm>
          <a:custGeom>
            <a:avLst/>
            <a:gdLst/>
            <a:ahLst/>
            <a:cxnLst/>
            <a:rect l="l" t="t" r="r" b="b"/>
            <a:pathLst>
              <a:path w="3446145" h="1668779">
                <a:moveTo>
                  <a:pt x="0" y="1668780"/>
                </a:moveTo>
                <a:lnTo>
                  <a:pt x="3445764" y="1668780"/>
                </a:lnTo>
                <a:lnTo>
                  <a:pt x="3445764" y="0"/>
                </a:lnTo>
                <a:lnTo>
                  <a:pt x="0" y="0"/>
                </a:lnTo>
                <a:lnTo>
                  <a:pt x="0" y="1668780"/>
                </a:lnTo>
                <a:close/>
              </a:path>
            </a:pathLst>
          </a:custGeom>
          <a:ln w="12192">
            <a:solidFill>
              <a:srgbClr val="16498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445252" y="2839211"/>
            <a:ext cx="3441700" cy="73660"/>
          </a:xfrm>
          <a:custGeom>
            <a:avLst/>
            <a:gdLst/>
            <a:ahLst/>
            <a:cxnLst/>
            <a:rect l="l" t="t" r="r" b="b"/>
            <a:pathLst>
              <a:path w="3441700" h="73660">
                <a:moveTo>
                  <a:pt x="0" y="73151"/>
                </a:moveTo>
                <a:lnTo>
                  <a:pt x="3441192" y="73151"/>
                </a:lnTo>
                <a:lnTo>
                  <a:pt x="3441192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1649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445252" y="2839211"/>
            <a:ext cx="3441700" cy="73660"/>
          </a:xfrm>
          <a:custGeom>
            <a:avLst/>
            <a:gdLst/>
            <a:ahLst/>
            <a:cxnLst/>
            <a:rect l="l" t="t" r="r" b="b"/>
            <a:pathLst>
              <a:path w="3441700" h="73660">
                <a:moveTo>
                  <a:pt x="0" y="73151"/>
                </a:moveTo>
                <a:lnTo>
                  <a:pt x="3441192" y="73151"/>
                </a:lnTo>
                <a:lnTo>
                  <a:pt x="3441192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ln w="9144">
            <a:solidFill>
              <a:srgbClr val="16498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5431535" y="1534109"/>
            <a:ext cx="3446145" cy="795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926589" algn="ctr">
              <a:lnSpc>
                <a:spcPts val="4225"/>
              </a:lnSpc>
              <a:spcBef>
                <a:spcPts val="100"/>
              </a:spcBef>
            </a:pPr>
            <a:r>
              <a:rPr sz="3600" b="1" dirty="0">
                <a:solidFill>
                  <a:srgbClr val="2BA1DA"/>
                </a:solidFill>
                <a:latin typeface="Arial"/>
                <a:cs typeface="Arial"/>
              </a:rPr>
              <a:t>#1</a:t>
            </a:r>
            <a:endParaRPr sz="3600">
              <a:latin typeface="Arial"/>
              <a:cs typeface="Arial"/>
            </a:endParaRPr>
          </a:p>
          <a:p>
            <a:pPr marR="1894839" algn="ctr">
              <a:lnSpc>
                <a:spcPts val="1825"/>
              </a:lnSpc>
            </a:pPr>
            <a:r>
              <a:rPr sz="1600" spc="-10" dirty="0">
                <a:solidFill>
                  <a:srgbClr val="133C74"/>
                </a:solidFill>
              </a:rPr>
              <a:t>with</a:t>
            </a:r>
            <a:r>
              <a:rPr sz="1600" spc="-5" dirty="0">
                <a:solidFill>
                  <a:srgbClr val="133C74"/>
                </a:solidFill>
              </a:rPr>
              <a:t> Gartner</a:t>
            </a:r>
            <a:endParaRPr sz="1600"/>
          </a:p>
        </p:txBody>
      </p:sp>
      <p:sp>
        <p:nvSpPr>
          <p:cNvPr id="31" name="object 31"/>
          <p:cNvSpPr txBox="1"/>
          <p:nvPr/>
        </p:nvSpPr>
        <p:spPr>
          <a:xfrm>
            <a:off x="5440679" y="3079750"/>
            <a:ext cx="3446145" cy="1282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8159">
              <a:lnSpc>
                <a:spcPts val="4225"/>
              </a:lnSpc>
              <a:spcBef>
                <a:spcPts val="100"/>
              </a:spcBef>
            </a:pPr>
            <a:r>
              <a:rPr sz="3600" b="1" spc="-5" dirty="0">
                <a:solidFill>
                  <a:srgbClr val="2BA1DA"/>
                </a:solidFill>
                <a:latin typeface="Arial"/>
                <a:cs typeface="Arial"/>
              </a:rPr>
              <a:t>#1</a:t>
            </a:r>
            <a:endParaRPr sz="3600">
              <a:latin typeface="Arial"/>
              <a:cs typeface="Arial"/>
            </a:endParaRPr>
          </a:p>
          <a:p>
            <a:pPr marR="1818639" algn="ctr">
              <a:lnSpc>
                <a:spcPts val="1825"/>
              </a:lnSpc>
            </a:pPr>
            <a:r>
              <a:rPr sz="1600" spc="-5" dirty="0">
                <a:solidFill>
                  <a:srgbClr val="133C74"/>
                </a:solidFill>
                <a:latin typeface="Arial"/>
                <a:cs typeface="Arial"/>
              </a:rPr>
              <a:t>with Ovum,</a:t>
            </a:r>
            <a:endParaRPr sz="1600">
              <a:latin typeface="Arial"/>
              <a:cs typeface="Arial"/>
            </a:endParaRPr>
          </a:p>
          <a:p>
            <a:pPr marL="374650" marR="2193925" indent="-635" algn="ctr">
              <a:lnSpc>
                <a:spcPct val="100000"/>
              </a:lnSpc>
            </a:pPr>
            <a:r>
              <a:rPr sz="1600" spc="-5" dirty="0">
                <a:solidFill>
                  <a:srgbClr val="133C74"/>
                </a:solidFill>
                <a:latin typeface="Arial"/>
                <a:cs typeface="Arial"/>
              </a:rPr>
              <a:t>Dresner,  and</a:t>
            </a:r>
            <a:r>
              <a:rPr sz="1600" spc="-80" dirty="0">
                <a:solidFill>
                  <a:srgbClr val="133C74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133C74"/>
                </a:solidFill>
                <a:latin typeface="Arial"/>
                <a:cs typeface="Arial"/>
              </a:rPr>
              <a:t>Bloor</a:t>
            </a:r>
            <a:endParaRPr sz="16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181088" y="3089148"/>
            <a:ext cx="605027" cy="6035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988807" y="3098292"/>
            <a:ext cx="595883" cy="5943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200900" y="3898391"/>
            <a:ext cx="1409700" cy="3977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101840" y="1892807"/>
            <a:ext cx="1527048" cy="3398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06768" y="1420367"/>
            <a:ext cx="0" cy="1198880"/>
          </a:xfrm>
          <a:custGeom>
            <a:avLst/>
            <a:gdLst/>
            <a:ahLst/>
            <a:cxnLst/>
            <a:rect l="l" t="t" r="r" b="b"/>
            <a:pathLst>
              <a:path h="1198880">
                <a:moveTo>
                  <a:pt x="0" y="0"/>
                </a:moveTo>
                <a:lnTo>
                  <a:pt x="0" y="1198499"/>
                </a:lnTo>
              </a:path>
            </a:pathLst>
          </a:custGeom>
          <a:ln w="9144">
            <a:solidFill>
              <a:srgbClr val="1776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25056" y="3124200"/>
            <a:ext cx="0" cy="1198880"/>
          </a:xfrm>
          <a:custGeom>
            <a:avLst/>
            <a:gdLst/>
            <a:ahLst/>
            <a:cxnLst/>
            <a:rect l="l" t="t" r="r" b="b"/>
            <a:pathLst>
              <a:path h="1198879">
                <a:moveTo>
                  <a:pt x="0" y="0"/>
                </a:moveTo>
                <a:lnTo>
                  <a:pt x="0" y="1198499"/>
                </a:lnTo>
              </a:path>
            </a:pathLst>
          </a:custGeom>
          <a:ln w="9144">
            <a:solidFill>
              <a:srgbClr val="1776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87323" y="1421891"/>
            <a:ext cx="2763012" cy="29032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004566" y="1454658"/>
            <a:ext cx="462280" cy="462280"/>
          </a:xfrm>
          <a:custGeom>
            <a:avLst/>
            <a:gdLst/>
            <a:ahLst/>
            <a:cxnLst/>
            <a:rect l="l" t="t" r="r" b="b"/>
            <a:pathLst>
              <a:path w="462279" h="462280">
                <a:moveTo>
                  <a:pt x="0" y="230886"/>
                </a:moveTo>
                <a:lnTo>
                  <a:pt x="4691" y="184356"/>
                </a:lnTo>
                <a:lnTo>
                  <a:pt x="18145" y="141017"/>
                </a:lnTo>
                <a:lnTo>
                  <a:pt x="39433" y="101798"/>
                </a:lnTo>
                <a:lnTo>
                  <a:pt x="67627" y="67627"/>
                </a:lnTo>
                <a:lnTo>
                  <a:pt x="101798" y="39433"/>
                </a:lnTo>
                <a:lnTo>
                  <a:pt x="141017" y="18145"/>
                </a:lnTo>
                <a:lnTo>
                  <a:pt x="184356" y="4691"/>
                </a:lnTo>
                <a:lnTo>
                  <a:pt x="230885" y="0"/>
                </a:lnTo>
                <a:lnTo>
                  <a:pt x="277415" y="4691"/>
                </a:lnTo>
                <a:lnTo>
                  <a:pt x="320754" y="18145"/>
                </a:lnTo>
                <a:lnTo>
                  <a:pt x="359973" y="39433"/>
                </a:lnTo>
                <a:lnTo>
                  <a:pt x="394144" y="67627"/>
                </a:lnTo>
                <a:lnTo>
                  <a:pt x="422338" y="101798"/>
                </a:lnTo>
                <a:lnTo>
                  <a:pt x="443626" y="141017"/>
                </a:lnTo>
                <a:lnTo>
                  <a:pt x="457080" y="184356"/>
                </a:lnTo>
                <a:lnTo>
                  <a:pt x="461771" y="230886"/>
                </a:lnTo>
                <a:lnTo>
                  <a:pt x="457080" y="277415"/>
                </a:lnTo>
                <a:lnTo>
                  <a:pt x="443626" y="320754"/>
                </a:lnTo>
                <a:lnTo>
                  <a:pt x="422338" y="359973"/>
                </a:lnTo>
                <a:lnTo>
                  <a:pt x="394144" y="394144"/>
                </a:lnTo>
                <a:lnTo>
                  <a:pt x="359973" y="422338"/>
                </a:lnTo>
                <a:lnTo>
                  <a:pt x="320754" y="443626"/>
                </a:lnTo>
                <a:lnTo>
                  <a:pt x="277415" y="457080"/>
                </a:lnTo>
                <a:lnTo>
                  <a:pt x="230885" y="461771"/>
                </a:lnTo>
                <a:lnTo>
                  <a:pt x="184356" y="457080"/>
                </a:lnTo>
                <a:lnTo>
                  <a:pt x="141017" y="443626"/>
                </a:lnTo>
                <a:lnTo>
                  <a:pt x="101798" y="422338"/>
                </a:lnTo>
                <a:lnTo>
                  <a:pt x="67627" y="394144"/>
                </a:lnTo>
                <a:lnTo>
                  <a:pt x="39433" y="359973"/>
                </a:lnTo>
                <a:lnTo>
                  <a:pt x="18145" y="320754"/>
                </a:lnTo>
                <a:lnTo>
                  <a:pt x="4691" y="277415"/>
                </a:lnTo>
                <a:lnTo>
                  <a:pt x="0" y="230886"/>
                </a:lnTo>
                <a:close/>
              </a:path>
            </a:pathLst>
          </a:custGeom>
          <a:ln w="28956">
            <a:solidFill>
              <a:srgbClr val="133C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49768" y="4898135"/>
            <a:ext cx="743712" cy="137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24992" y="4902504"/>
            <a:ext cx="128143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solidFill>
                  <a:srgbClr val="FFFFFF"/>
                </a:solidFill>
                <a:latin typeface="Arial"/>
                <a:cs typeface="Arial"/>
              </a:rPr>
              <a:t>49 Proprietary &amp; Confidential.</a:t>
            </a:r>
            <a:endParaRPr sz="7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297170" y="1906904"/>
            <a:ext cx="256413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How to</a:t>
            </a:r>
            <a:r>
              <a:rPr sz="4000" spc="-85" dirty="0"/>
              <a:t> </a:t>
            </a:r>
            <a:r>
              <a:rPr sz="4000" spc="-5" dirty="0"/>
              <a:t>Get  Started?</a:t>
            </a:r>
            <a:endParaRPr sz="4000"/>
          </a:p>
        </p:txBody>
      </p:sp>
      <p:sp>
        <p:nvSpPr>
          <p:cNvPr id="7" name="object 7"/>
          <p:cNvSpPr/>
          <p:nvPr/>
        </p:nvSpPr>
        <p:spPr>
          <a:xfrm>
            <a:off x="8017764" y="4898135"/>
            <a:ext cx="775716" cy="137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5116068" cy="50612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4527" y="4729839"/>
            <a:ext cx="1031041" cy="3321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5900" y="253746"/>
            <a:ext cx="857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60" dirty="0">
                <a:latin typeface="Arial"/>
                <a:cs typeface="Arial"/>
              </a:rPr>
              <a:t>A</a:t>
            </a:r>
            <a:r>
              <a:rPr sz="1800" b="1" dirty="0">
                <a:latin typeface="Arial"/>
                <a:cs typeface="Arial"/>
              </a:rPr>
              <a:t>gen</a:t>
            </a:r>
            <a:r>
              <a:rPr sz="1800" b="1" spc="5" dirty="0">
                <a:latin typeface="Arial"/>
                <a:cs typeface="Arial"/>
              </a:rPr>
              <a:t>d</a:t>
            </a:r>
            <a:r>
              <a:rPr sz="1800" b="1" spc="-5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25716" y="4890825"/>
            <a:ext cx="1830070" cy="20256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40"/>
              </a:spcBef>
            </a:pPr>
            <a:r>
              <a:rPr sz="600" i="1" dirty="0">
                <a:solidFill>
                  <a:srgbClr val="00457B"/>
                </a:solidFill>
                <a:latin typeface="Arial"/>
                <a:cs typeface="Arial"/>
              </a:rPr>
              <a:t>IT &amp; </a:t>
            </a:r>
            <a:r>
              <a:rPr sz="600" i="1" spc="-5" dirty="0">
                <a:solidFill>
                  <a:srgbClr val="00457B"/>
                </a:solidFill>
                <a:latin typeface="Arial"/>
                <a:cs typeface="Arial"/>
              </a:rPr>
              <a:t>DATA MANAGEMENT RESEARCH, INDUSTRY  ANALYSIS </a:t>
            </a:r>
            <a:r>
              <a:rPr sz="600" i="1" dirty="0">
                <a:solidFill>
                  <a:srgbClr val="00457B"/>
                </a:solidFill>
                <a:latin typeface="Arial"/>
                <a:cs typeface="Arial"/>
              </a:rPr>
              <a:t>&amp; CONSULTING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2300" y="4970025"/>
            <a:ext cx="301625" cy="12128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650" b="1" spc="5" dirty="0">
                <a:solidFill>
                  <a:srgbClr val="00457B"/>
                </a:solidFill>
                <a:latin typeface="Arial"/>
                <a:cs typeface="Arial"/>
              </a:rPr>
              <a:t>Slide</a:t>
            </a:r>
            <a:r>
              <a:rPr sz="650" b="1" spc="-40" dirty="0">
                <a:solidFill>
                  <a:srgbClr val="00457B"/>
                </a:solidFill>
                <a:latin typeface="Arial"/>
                <a:cs typeface="Arial"/>
              </a:rPr>
              <a:t> </a:t>
            </a:r>
            <a:r>
              <a:rPr sz="650" b="1" spc="10" dirty="0">
                <a:solidFill>
                  <a:srgbClr val="00457B"/>
                </a:solidFill>
                <a:latin typeface="Arial"/>
                <a:cs typeface="Arial"/>
              </a:rPr>
              <a:t>5</a:t>
            </a:r>
            <a:endParaRPr sz="6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47038" y="4967282"/>
            <a:ext cx="1863725" cy="12128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650" spc="15" dirty="0">
                <a:solidFill>
                  <a:srgbClr val="7E7E7E"/>
                </a:solidFill>
                <a:latin typeface="Arial"/>
                <a:cs typeface="Arial"/>
              </a:rPr>
              <a:t>© </a:t>
            </a:r>
            <a:r>
              <a:rPr sz="650" spc="10" dirty="0">
                <a:solidFill>
                  <a:srgbClr val="7E7E7E"/>
                </a:solidFill>
                <a:latin typeface="Arial"/>
                <a:cs typeface="Arial"/>
              </a:rPr>
              <a:t>2018 Enterprise Management </a:t>
            </a:r>
            <a:r>
              <a:rPr sz="650" spc="5" dirty="0">
                <a:solidFill>
                  <a:srgbClr val="7E7E7E"/>
                </a:solidFill>
                <a:latin typeface="Arial"/>
                <a:cs typeface="Arial"/>
              </a:rPr>
              <a:t>Associates,</a:t>
            </a:r>
            <a:r>
              <a:rPr sz="650" spc="-1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650" spc="5" dirty="0">
                <a:solidFill>
                  <a:srgbClr val="7E7E7E"/>
                </a:solidFill>
                <a:latin typeface="Arial"/>
                <a:cs typeface="Arial"/>
              </a:rPr>
              <a:t>Inc.</a:t>
            </a:r>
            <a:endParaRPr sz="6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300" y="985265"/>
            <a:ext cx="4324985" cy="1809114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745"/>
              </a:spcBef>
              <a:buClr>
                <a:srgbClr val="FF9900"/>
              </a:buClr>
              <a:buChar char="•"/>
              <a:tabLst>
                <a:tab pos="185420" algn="l"/>
              </a:tabLst>
            </a:pPr>
            <a:r>
              <a:rPr sz="1800" dirty="0">
                <a:latin typeface="Arial"/>
                <a:cs typeface="Arial"/>
              </a:rPr>
              <a:t>Top </a:t>
            </a:r>
            <a:r>
              <a:rPr sz="1800" spc="-5" dirty="0">
                <a:latin typeface="Arial"/>
                <a:cs typeface="Arial"/>
              </a:rPr>
              <a:t>Cloud Challenges and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Opportunities</a:t>
            </a:r>
            <a:endParaRPr sz="1800">
              <a:latin typeface="Arial"/>
              <a:cs typeface="Arial"/>
            </a:endParaRPr>
          </a:p>
          <a:p>
            <a:pPr marL="184785" indent="-172720">
              <a:lnSpc>
                <a:spcPct val="100000"/>
              </a:lnSpc>
              <a:spcBef>
                <a:spcPts val="650"/>
              </a:spcBef>
              <a:buClr>
                <a:srgbClr val="FF9900"/>
              </a:buClr>
              <a:buChar char="•"/>
              <a:tabLst>
                <a:tab pos="185420" algn="l"/>
              </a:tabLst>
            </a:pPr>
            <a:r>
              <a:rPr sz="1800" spc="-5" dirty="0">
                <a:latin typeface="Arial"/>
                <a:cs typeface="Arial"/>
              </a:rPr>
              <a:t>Modernization and </a:t>
            </a:r>
            <a:r>
              <a:rPr sz="1800" dirty="0">
                <a:latin typeface="Arial"/>
                <a:cs typeface="Arial"/>
              </a:rPr>
              <a:t>DataOps </a:t>
            </a:r>
            <a:r>
              <a:rPr sz="1800" spc="-5" dirty="0">
                <a:latin typeface="Arial"/>
                <a:cs typeface="Arial"/>
              </a:rPr>
              <a:t>in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Cloud</a:t>
            </a:r>
            <a:endParaRPr sz="1800">
              <a:latin typeface="Arial"/>
              <a:cs typeface="Arial"/>
            </a:endParaRPr>
          </a:p>
          <a:p>
            <a:pPr marL="184785" indent="-172720">
              <a:lnSpc>
                <a:spcPct val="100000"/>
              </a:lnSpc>
              <a:spcBef>
                <a:spcPts val="650"/>
              </a:spcBef>
              <a:buClr>
                <a:srgbClr val="FF9900"/>
              </a:buClr>
              <a:buChar char="•"/>
              <a:tabLst>
                <a:tab pos="185420" algn="l"/>
              </a:tabLst>
            </a:pPr>
            <a:r>
              <a:rPr sz="1800" spc="-5" dirty="0">
                <a:latin typeface="Arial"/>
                <a:cs typeface="Arial"/>
              </a:rPr>
              <a:t>Data Lakes </a:t>
            </a:r>
            <a:r>
              <a:rPr sz="1800" spc="-10" dirty="0">
                <a:latin typeface="Arial"/>
                <a:cs typeface="Arial"/>
              </a:rPr>
              <a:t>and </a:t>
            </a:r>
            <a:r>
              <a:rPr sz="1800" spc="-5" dirty="0">
                <a:latin typeface="Arial"/>
                <a:cs typeface="Arial"/>
              </a:rPr>
              <a:t>Analytics on</a:t>
            </a:r>
            <a:r>
              <a:rPr sz="1800" spc="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AWS</a:t>
            </a:r>
            <a:endParaRPr sz="1800">
              <a:latin typeface="Arial"/>
              <a:cs typeface="Arial"/>
            </a:endParaRPr>
          </a:p>
          <a:p>
            <a:pPr marL="184785" indent="-172720">
              <a:lnSpc>
                <a:spcPct val="100000"/>
              </a:lnSpc>
              <a:spcBef>
                <a:spcPts val="650"/>
              </a:spcBef>
              <a:buClr>
                <a:srgbClr val="FF9900"/>
              </a:buClr>
              <a:buChar char="•"/>
              <a:tabLst>
                <a:tab pos="185420" algn="l"/>
              </a:tabLst>
            </a:pPr>
            <a:r>
              <a:rPr sz="1800" dirty="0">
                <a:latin typeface="Arial"/>
                <a:cs typeface="Arial"/>
              </a:rPr>
              <a:t>Trifacta </a:t>
            </a:r>
            <a:r>
              <a:rPr sz="1800" spc="-5" dirty="0">
                <a:latin typeface="Arial"/>
                <a:cs typeface="Arial"/>
              </a:rPr>
              <a:t>DataOps on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AWS</a:t>
            </a:r>
            <a:endParaRPr sz="1800">
              <a:latin typeface="Arial"/>
              <a:cs typeface="Arial"/>
            </a:endParaRPr>
          </a:p>
          <a:p>
            <a:pPr marL="184785" indent="-172720">
              <a:lnSpc>
                <a:spcPct val="100000"/>
              </a:lnSpc>
              <a:spcBef>
                <a:spcPts val="645"/>
              </a:spcBef>
              <a:buClr>
                <a:srgbClr val="FF9900"/>
              </a:buClr>
              <a:buChar char="•"/>
              <a:tabLst>
                <a:tab pos="185420" algn="l"/>
              </a:tabLst>
            </a:pPr>
            <a:r>
              <a:rPr sz="1800" spc="-5" dirty="0">
                <a:latin typeface="Arial"/>
                <a:cs typeface="Arial"/>
              </a:rPr>
              <a:t>Question and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Answer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17764" y="4898135"/>
            <a:ext cx="775716" cy="137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5108447"/>
            <a:ext cx="9144000" cy="350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9740" y="378968"/>
            <a:ext cx="67551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0000"/>
                </a:solidFill>
              </a:rPr>
              <a:t>Different Editions &amp; Deployments Options for Any Use</a:t>
            </a:r>
            <a:r>
              <a:rPr sz="2000" spc="-165" dirty="0">
                <a:solidFill>
                  <a:srgbClr val="00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Case</a:t>
            </a:r>
            <a:endParaRPr sz="2000"/>
          </a:p>
        </p:txBody>
      </p:sp>
      <p:sp>
        <p:nvSpPr>
          <p:cNvPr id="6" name="object 6"/>
          <p:cNvSpPr txBox="1"/>
          <p:nvPr/>
        </p:nvSpPr>
        <p:spPr>
          <a:xfrm>
            <a:off x="424992" y="4922316"/>
            <a:ext cx="98933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34315" algn="l"/>
              </a:tabLst>
            </a:pPr>
            <a:r>
              <a:rPr sz="600" spc="-5" dirty="0">
                <a:solidFill>
                  <a:srgbClr val="585858"/>
                </a:solidFill>
                <a:latin typeface="Arial"/>
                <a:cs typeface="Arial"/>
              </a:rPr>
              <a:t>50	</a:t>
            </a:r>
            <a:r>
              <a:rPr sz="750" baseline="5555" dirty="0">
                <a:solidFill>
                  <a:srgbClr val="8A8A8A"/>
                </a:solidFill>
                <a:latin typeface="Arial"/>
                <a:cs typeface="Arial"/>
              </a:rPr>
              <a:t>Proprietary &amp;</a:t>
            </a:r>
            <a:r>
              <a:rPr sz="750" spc="-157" baseline="5555" dirty="0">
                <a:solidFill>
                  <a:srgbClr val="8A8A8A"/>
                </a:solidFill>
                <a:latin typeface="Arial"/>
                <a:cs typeface="Arial"/>
              </a:rPr>
              <a:t> </a:t>
            </a:r>
            <a:r>
              <a:rPr sz="750" baseline="5555" dirty="0">
                <a:solidFill>
                  <a:srgbClr val="8A8A8A"/>
                </a:solidFill>
                <a:latin typeface="Arial"/>
                <a:cs typeface="Arial"/>
              </a:rPr>
              <a:t>Confidential.</a:t>
            </a:r>
            <a:endParaRPr sz="750" baseline="5555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0227" y="1694688"/>
            <a:ext cx="2738755" cy="2824480"/>
          </a:xfrm>
          <a:custGeom>
            <a:avLst/>
            <a:gdLst/>
            <a:ahLst/>
            <a:cxnLst/>
            <a:rect l="l" t="t" r="r" b="b"/>
            <a:pathLst>
              <a:path w="2738755" h="2824479">
                <a:moveTo>
                  <a:pt x="0" y="2823972"/>
                </a:moveTo>
                <a:lnTo>
                  <a:pt x="2738628" y="2823972"/>
                </a:lnTo>
                <a:lnTo>
                  <a:pt x="2738628" y="0"/>
                </a:lnTo>
                <a:lnTo>
                  <a:pt x="0" y="0"/>
                </a:lnTo>
                <a:lnTo>
                  <a:pt x="0" y="2823972"/>
                </a:lnTo>
                <a:close/>
              </a:path>
            </a:pathLst>
          </a:custGeom>
          <a:ln w="9143">
            <a:solidFill>
              <a:srgbClr val="16498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30879" y="2473451"/>
            <a:ext cx="2740660" cy="2045335"/>
          </a:xfrm>
          <a:custGeom>
            <a:avLst/>
            <a:gdLst/>
            <a:ahLst/>
            <a:cxnLst/>
            <a:rect l="l" t="t" r="r" b="b"/>
            <a:pathLst>
              <a:path w="2740660" h="2045335">
                <a:moveTo>
                  <a:pt x="0" y="2045208"/>
                </a:moveTo>
                <a:lnTo>
                  <a:pt x="2740151" y="2045208"/>
                </a:lnTo>
                <a:lnTo>
                  <a:pt x="2740151" y="0"/>
                </a:lnTo>
                <a:lnTo>
                  <a:pt x="0" y="0"/>
                </a:lnTo>
                <a:lnTo>
                  <a:pt x="0" y="20452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30879" y="1694688"/>
            <a:ext cx="2740660" cy="2824480"/>
          </a:xfrm>
          <a:custGeom>
            <a:avLst/>
            <a:gdLst/>
            <a:ahLst/>
            <a:cxnLst/>
            <a:rect l="l" t="t" r="r" b="b"/>
            <a:pathLst>
              <a:path w="2740660" h="2824479">
                <a:moveTo>
                  <a:pt x="0" y="2823972"/>
                </a:moveTo>
                <a:lnTo>
                  <a:pt x="2740151" y="2823972"/>
                </a:lnTo>
                <a:lnTo>
                  <a:pt x="2740151" y="0"/>
                </a:lnTo>
                <a:lnTo>
                  <a:pt x="0" y="0"/>
                </a:lnTo>
                <a:lnTo>
                  <a:pt x="0" y="2823972"/>
                </a:lnTo>
                <a:close/>
              </a:path>
            </a:pathLst>
          </a:custGeom>
          <a:ln w="9144">
            <a:solidFill>
              <a:srgbClr val="1E79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63055" y="2488692"/>
            <a:ext cx="2738755" cy="2030095"/>
          </a:xfrm>
          <a:custGeom>
            <a:avLst/>
            <a:gdLst/>
            <a:ahLst/>
            <a:cxnLst/>
            <a:rect l="l" t="t" r="r" b="b"/>
            <a:pathLst>
              <a:path w="2738754" h="2030095">
                <a:moveTo>
                  <a:pt x="0" y="2029967"/>
                </a:moveTo>
                <a:lnTo>
                  <a:pt x="2738628" y="2029967"/>
                </a:lnTo>
                <a:lnTo>
                  <a:pt x="2738628" y="0"/>
                </a:lnTo>
                <a:lnTo>
                  <a:pt x="0" y="0"/>
                </a:lnTo>
                <a:lnTo>
                  <a:pt x="0" y="20299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63055" y="1694688"/>
            <a:ext cx="2738755" cy="2824480"/>
          </a:xfrm>
          <a:custGeom>
            <a:avLst/>
            <a:gdLst/>
            <a:ahLst/>
            <a:cxnLst/>
            <a:rect l="l" t="t" r="r" b="b"/>
            <a:pathLst>
              <a:path w="2738754" h="2824479">
                <a:moveTo>
                  <a:pt x="0" y="2823972"/>
                </a:moveTo>
                <a:lnTo>
                  <a:pt x="2738628" y="2823972"/>
                </a:lnTo>
                <a:lnTo>
                  <a:pt x="2738628" y="0"/>
                </a:lnTo>
                <a:lnTo>
                  <a:pt x="0" y="0"/>
                </a:lnTo>
                <a:lnTo>
                  <a:pt x="0" y="2823972"/>
                </a:lnTo>
                <a:close/>
              </a:path>
            </a:pathLst>
          </a:custGeom>
          <a:ln w="9143">
            <a:solidFill>
              <a:srgbClr val="2BA1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30879" y="1694688"/>
            <a:ext cx="2740660" cy="779145"/>
          </a:xfrm>
          <a:custGeom>
            <a:avLst/>
            <a:gdLst/>
            <a:ahLst/>
            <a:cxnLst/>
            <a:rect l="l" t="t" r="r" b="b"/>
            <a:pathLst>
              <a:path w="2740660" h="779144">
                <a:moveTo>
                  <a:pt x="0" y="778763"/>
                </a:moveTo>
                <a:lnTo>
                  <a:pt x="2740151" y="778763"/>
                </a:lnTo>
                <a:lnTo>
                  <a:pt x="2740151" y="0"/>
                </a:lnTo>
                <a:lnTo>
                  <a:pt x="0" y="0"/>
                </a:lnTo>
                <a:lnTo>
                  <a:pt x="0" y="778763"/>
                </a:lnTo>
                <a:close/>
              </a:path>
            </a:pathLst>
          </a:custGeom>
          <a:solidFill>
            <a:srgbClr val="1E79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63055" y="1694688"/>
            <a:ext cx="2738755" cy="794385"/>
          </a:xfrm>
          <a:custGeom>
            <a:avLst/>
            <a:gdLst/>
            <a:ahLst/>
            <a:cxnLst/>
            <a:rect l="l" t="t" r="r" b="b"/>
            <a:pathLst>
              <a:path w="2738754" h="794385">
                <a:moveTo>
                  <a:pt x="0" y="794004"/>
                </a:moveTo>
                <a:lnTo>
                  <a:pt x="2738628" y="794004"/>
                </a:lnTo>
                <a:lnTo>
                  <a:pt x="2738628" y="0"/>
                </a:lnTo>
                <a:lnTo>
                  <a:pt x="0" y="0"/>
                </a:lnTo>
                <a:lnTo>
                  <a:pt x="0" y="794004"/>
                </a:lnTo>
                <a:close/>
              </a:path>
            </a:pathLst>
          </a:custGeom>
          <a:solidFill>
            <a:srgbClr val="2BA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04800" y="1699260"/>
            <a:ext cx="2729865" cy="789940"/>
          </a:xfrm>
          <a:prstGeom prst="rect">
            <a:avLst/>
          </a:prstGeom>
          <a:solidFill>
            <a:srgbClr val="133C74"/>
          </a:solidFill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INDIVIDUALS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015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Free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30879" y="1836166"/>
            <a:ext cx="2740660" cy="520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TEAMS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12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DEPARTMENTS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010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Starts at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$5K per</a:t>
            </a:r>
            <a:r>
              <a:rPr sz="1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user*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63055" y="1690116"/>
            <a:ext cx="2738755" cy="798830"/>
          </a:xfrm>
          <a:prstGeom prst="rect">
            <a:avLst/>
          </a:prstGeom>
          <a:solidFill>
            <a:srgbClr val="2BA1DA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ENTERPRISE</a:t>
            </a:r>
            <a:r>
              <a:rPr sz="12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DEPLOYMENT</a:t>
            </a:r>
            <a:endParaRPr sz="1200"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  <a:spcBef>
                <a:spcPts val="1010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Contact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4800" y="2488692"/>
            <a:ext cx="2729865" cy="202565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800">
              <a:latin typeface="Times New Roman"/>
              <a:cs typeface="Times New Roman"/>
            </a:endParaRPr>
          </a:p>
          <a:p>
            <a:pPr marL="375285" indent="-166370">
              <a:lnSpc>
                <a:spcPct val="100000"/>
              </a:lnSpc>
              <a:buClr>
                <a:srgbClr val="133C74"/>
              </a:buClr>
              <a:buSzPct val="83333"/>
              <a:buChar char="•"/>
              <a:tabLst>
                <a:tab pos="375920" algn="l"/>
              </a:tabLst>
            </a:pPr>
            <a:r>
              <a:rPr sz="1200" dirty="0">
                <a:solidFill>
                  <a:srgbClr val="272829"/>
                </a:solidFill>
                <a:latin typeface="Arial"/>
                <a:cs typeface="Arial"/>
              </a:rPr>
              <a:t>Trifacta </a:t>
            </a:r>
            <a:r>
              <a:rPr sz="1200" spc="-5" dirty="0">
                <a:solidFill>
                  <a:srgbClr val="272829"/>
                </a:solidFill>
                <a:latin typeface="Arial"/>
                <a:cs typeface="Arial"/>
              </a:rPr>
              <a:t>Managed</a:t>
            </a:r>
            <a:r>
              <a:rPr sz="1200" spc="-120" dirty="0">
                <a:solidFill>
                  <a:srgbClr val="272829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72829"/>
                </a:solidFill>
                <a:latin typeface="Arial"/>
                <a:cs typeface="Arial"/>
              </a:rPr>
              <a:t>Cloud</a:t>
            </a:r>
            <a:endParaRPr sz="1200">
              <a:latin typeface="Arial"/>
              <a:cs typeface="Arial"/>
            </a:endParaRPr>
          </a:p>
          <a:p>
            <a:pPr marL="375285" indent="-166370">
              <a:lnSpc>
                <a:spcPct val="100000"/>
              </a:lnSpc>
              <a:spcBef>
                <a:spcPts val="409"/>
              </a:spcBef>
              <a:buClr>
                <a:srgbClr val="133C74"/>
              </a:buClr>
              <a:buSzPct val="83333"/>
              <a:buChar char="•"/>
              <a:tabLst>
                <a:tab pos="375920" algn="l"/>
              </a:tabLst>
            </a:pPr>
            <a:r>
              <a:rPr sz="1200" spc="5" dirty="0">
                <a:solidFill>
                  <a:srgbClr val="272829"/>
                </a:solidFill>
                <a:latin typeface="Arial"/>
                <a:cs typeface="Arial"/>
              </a:rPr>
              <a:t>Works </a:t>
            </a:r>
            <a:r>
              <a:rPr sz="1200" spc="-5" dirty="0">
                <a:solidFill>
                  <a:srgbClr val="272829"/>
                </a:solidFill>
                <a:latin typeface="Arial"/>
                <a:cs typeface="Arial"/>
              </a:rPr>
              <a:t>with </a:t>
            </a:r>
            <a:r>
              <a:rPr sz="1200" dirty="0">
                <a:solidFill>
                  <a:srgbClr val="272829"/>
                </a:solidFill>
                <a:latin typeface="Arial"/>
                <a:cs typeface="Arial"/>
              </a:rPr>
              <a:t>desktop</a:t>
            </a:r>
            <a:r>
              <a:rPr sz="1200" spc="-140" dirty="0">
                <a:solidFill>
                  <a:srgbClr val="27282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72829"/>
                </a:solidFill>
                <a:latin typeface="Arial"/>
                <a:cs typeface="Arial"/>
              </a:rPr>
              <a:t>files</a:t>
            </a:r>
            <a:endParaRPr sz="1200">
              <a:latin typeface="Arial"/>
              <a:cs typeface="Arial"/>
            </a:endParaRPr>
          </a:p>
          <a:p>
            <a:pPr marL="375285" marR="385445" indent="-172720">
              <a:lnSpc>
                <a:spcPct val="100000"/>
              </a:lnSpc>
              <a:spcBef>
                <a:spcPts val="395"/>
              </a:spcBef>
              <a:buChar char="•"/>
              <a:tabLst>
                <a:tab pos="383540" algn="l"/>
              </a:tabLst>
            </a:pPr>
            <a:r>
              <a:rPr sz="1200" spc="-5" dirty="0">
                <a:solidFill>
                  <a:srgbClr val="272829"/>
                </a:solidFill>
                <a:latin typeface="Arial"/>
                <a:cs typeface="Arial"/>
              </a:rPr>
              <a:t>Functional, data volume, and  processing</a:t>
            </a:r>
            <a:r>
              <a:rPr sz="1200" spc="-40" dirty="0">
                <a:solidFill>
                  <a:srgbClr val="272829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72829"/>
                </a:solidFill>
                <a:latin typeface="Arial"/>
                <a:cs typeface="Arial"/>
              </a:rPr>
              <a:t>limitations</a:t>
            </a:r>
            <a:endParaRPr sz="1200">
              <a:latin typeface="Arial"/>
              <a:cs typeface="Arial"/>
            </a:endParaRPr>
          </a:p>
          <a:p>
            <a:pPr marL="375285" indent="-166370">
              <a:lnSpc>
                <a:spcPct val="100000"/>
              </a:lnSpc>
              <a:spcBef>
                <a:spcPts val="400"/>
              </a:spcBef>
              <a:buClr>
                <a:srgbClr val="133C74"/>
              </a:buClr>
              <a:buSzPct val="83333"/>
              <a:buChar char="•"/>
              <a:tabLst>
                <a:tab pos="375920" algn="l"/>
              </a:tabLst>
            </a:pPr>
            <a:r>
              <a:rPr sz="1200" spc="-5" dirty="0">
                <a:solidFill>
                  <a:srgbClr val="272829"/>
                </a:solidFill>
                <a:latin typeface="Arial"/>
                <a:cs typeface="Arial"/>
              </a:rPr>
              <a:t>Community</a:t>
            </a:r>
            <a:r>
              <a:rPr sz="1200" spc="-40" dirty="0">
                <a:solidFill>
                  <a:srgbClr val="272829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72829"/>
                </a:solidFill>
                <a:latin typeface="Arial"/>
                <a:cs typeface="Arial"/>
              </a:rPr>
              <a:t>support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30879" y="2473451"/>
            <a:ext cx="2740660" cy="204533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Times New Roman"/>
              <a:cs typeface="Times New Roman"/>
            </a:endParaRPr>
          </a:p>
          <a:p>
            <a:pPr marL="321310" indent="-172720">
              <a:lnSpc>
                <a:spcPct val="100000"/>
              </a:lnSpc>
              <a:spcBef>
                <a:spcPts val="5"/>
              </a:spcBef>
              <a:buClr>
                <a:srgbClr val="1E79D2"/>
              </a:buClr>
              <a:buSzPct val="83333"/>
              <a:buChar char="•"/>
              <a:tabLst>
                <a:tab pos="320675" algn="l"/>
                <a:tab pos="321310" algn="l"/>
              </a:tabLst>
            </a:pPr>
            <a:r>
              <a:rPr sz="1200" dirty="0">
                <a:solidFill>
                  <a:srgbClr val="272829"/>
                </a:solidFill>
                <a:latin typeface="Arial"/>
                <a:cs typeface="Arial"/>
              </a:rPr>
              <a:t>Trifacta </a:t>
            </a:r>
            <a:r>
              <a:rPr sz="1200" spc="-5" dirty="0">
                <a:solidFill>
                  <a:srgbClr val="272829"/>
                </a:solidFill>
                <a:latin typeface="Arial"/>
                <a:cs typeface="Arial"/>
              </a:rPr>
              <a:t>Managed</a:t>
            </a:r>
            <a:r>
              <a:rPr sz="1200" spc="-65" dirty="0">
                <a:solidFill>
                  <a:srgbClr val="272829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72829"/>
                </a:solidFill>
                <a:latin typeface="Arial"/>
                <a:cs typeface="Arial"/>
              </a:rPr>
              <a:t>Cloud</a:t>
            </a:r>
            <a:endParaRPr sz="1200">
              <a:latin typeface="Arial"/>
              <a:cs typeface="Arial"/>
            </a:endParaRPr>
          </a:p>
          <a:p>
            <a:pPr marL="320675" marR="939800" indent="-172720">
              <a:lnSpc>
                <a:spcPct val="100000"/>
              </a:lnSpc>
              <a:spcBef>
                <a:spcPts val="405"/>
              </a:spcBef>
              <a:buClr>
                <a:srgbClr val="1E79D2"/>
              </a:buClr>
              <a:buSzPct val="83333"/>
              <a:buChar char="•"/>
              <a:tabLst>
                <a:tab pos="320675" algn="l"/>
                <a:tab pos="321310" algn="l"/>
              </a:tabLst>
            </a:pPr>
            <a:r>
              <a:rPr sz="1200" spc="-5" dirty="0">
                <a:solidFill>
                  <a:srgbClr val="272829"/>
                </a:solidFill>
                <a:latin typeface="Arial"/>
                <a:cs typeface="Arial"/>
              </a:rPr>
              <a:t>Files, relational,</a:t>
            </a:r>
            <a:r>
              <a:rPr sz="1200" spc="-55" dirty="0">
                <a:solidFill>
                  <a:srgbClr val="27282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72829"/>
                </a:solidFill>
                <a:latin typeface="Arial"/>
                <a:cs typeface="Arial"/>
              </a:rPr>
              <a:t>cloud  </a:t>
            </a:r>
            <a:r>
              <a:rPr sz="1200" spc="-5" dirty="0">
                <a:solidFill>
                  <a:srgbClr val="272829"/>
                </a:solidFill>
                <a:latin typeface="Arial"/>
                <a:cs typeface="Arial"/>
              </a:rPr>
              <a:t>connectivity</a:t>
            </a:r>
            <a:endParaRPr sz="1200">
              <a:latin typeface="Arial"/>
              <a:cs typeface="Arial"/>
            </a:endParaRPr>
          </a:p>
          <a:p>
            <a:pPr marL="321310" indent="-172720">
              <a:lnSpc>
                <a:spcPct val="100000"/>
              </a:lnSpc>
              <a:spcBef>
                <a:spcPts val="395"/>
              </a:spcBef>
              <a:buClr>
                <a:srgbClr val="1E79D2"/>
              </a:buClr>
              <a:buSzPct val="83333"/>
              <a:buChar char="•"/>
              <a:tabLst>
                <a:tab pos="320675" algn="l"/>
                <a:tab pos="321310" algn="l"/>
              </a:tabLst>
            </a:pPr>
            <a:r>
              <a:rPr sz="1200" spc="-5" dirty="0">
                <a:solidFill>
                  <a:srgbClr val="272829"/>
                </a:solidFill>
                <a:latin typeface="Arial"/>
                <a:cs typeface="Arial"/>
              </a:rPr>
              <a:t>Job Scheduling </a:t>
            </a:r>
            <a:r>
              <a:rPr sz="1200" dirty="0">
                <a:solidFill>
                  <a:srgbClr val="272829"/>
                </a:solidFill>
                <a:latin typeface="Arial"/>
                <a:cs typeface="Arial"/>
              </a:rPr>
              <a:t>&amp;</a:t>
            </a:r>
            <a:r>
              <a:rPr sz="1200" spc="-55" dirty="0">
                <a:solidFill>
                  <a:srgbClr val="272829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72829"/>
                </a:solidFill>
                <a:latin typeface="Arial"/>
                <a:cs typeface="Arial"/>
              </a:rPr>
              <a:t>Collaboration</a:t>
            </a:r>
            <a:endParaRPr sz="1200">
              <a:latin typeface="Arial"/>
              <a:cs typeface="Arial"/>
            </a:endParaRPr>
          </a:p>
          <a:p>
            <a:pPr marL="321310" indent="-172720">
              <a:lnSpc>
                <a:spcPct val="100000"/>
              </a:lnSpc>
              <a:spcBef>
                <a:spcPts val="400"/>
              </a:spcBef>
              <a:buClr>
                <a:srgbClr val="1E79D2"/>
              </a:buClr>
              <a:buSzPct val="83333"/>
              <a:buChar char="•"/>
              <a:tabLst>
                <a:tab pos="320675" algn="l"/>
                <a:tab pos="321310" algn="l"/>
              </a:tabLst>
            </a:pPr>
            <a:r>
              <a:rPr sz="1200" spc="-5" dirty="0">
                <a:solidFill>
                  <a:srgbClr val="272829"/>
                </a:solidFill>
                <a:latin typeface="Arial"/>
                <a:cs typeface="Arial"/>
              </a:rPr>
              <a:t>Phone/email</a:t>
            </a:r>
            <a:r>
              <a:rPr sz="1200" spc="-45" dirty="0">
                <a:solidFill>
                  <a:srgbClr val="272829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72829"/>
                </a:solidFill>
                <a:latin typeface="Arial"/>
                <a:cs typeface="Arial"/>
              </a:rPr>
              <a:t>support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163055" y="2488692"/>
            <a:ext cx="2738755" cy="203009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50">
              <a:latin typeface="Times New Roman"/>
              <a:cs typeface="Times New Roman"/>
            </a:endParaRPr>
          </a:p>
          <a:p>
            <a:pPr marL="300355" indent="-166370">
              <a:lnSpc>
                <a:spcPct val="100000"/>
              </a:lnSpc>
              <a:buClr>
                <a:srgbClr val="41C2DA"/>
              </a:buClr>
              <a:buSzPct val="83333"/>
              <a:buChar char="•"/>
              <a:tabLst>
                <a:tab pos="300990" algn="l"/>
              </a:tabLst>
            </a:pPr>
            <a:r>
              <a:rPr sz="1200" dirty="0">
                <a:solidFill>
                  <a:srgbClr val="272829"/>
                </a:solidFill>
                <a:latin typeface="Arial"/>
                <a:cs typeface="Arial"/>
              </a:rPr>
              <a:t>Customer </a:t>
            </a:r>
            <a:r>
              <a:rPr sz="1200" spc="-5" dirty="0">
                <a:solidFill>
                  <a:srgbClr val="272829"/>
                </a:solidFill>
                <a:latin typeface="Arial"/>
                <a:cs typeface="Arial"/>
              </a:rPr>
              <a:t>Managed</a:t>
            </a:r>
            <a:r>
              <a:rPr sz="1200" spc="-80" dirty="0">
                <a:solidFill>
                  <a:srgbClr val="272829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72829"/>
                </a:solidFill>
                <a:latin typeface="Arial"/>
                <a:cs typeface="Arial"/>
              </a:rPr>
              <a:t>Cloud</a:t>
            </a:r>
            <a:endParaRPr sz="1200">
              <a:latin typeface="Arial"/>
              <a:cs typeface="Arial"/>
            </a:endParaRPr>
          </a:p>
          <a:p>
            <a:pPr marL="300355" indent="-166370">
              <a:lnSpc>
                <a:spcPct val="100000"/>
              </a:lnSpc>
              <a:spcBef>
                <a:spcPts val="409"/>
              </a:spcBef>
              <a:buClr>
                <a:srgbClr val="41C2DA"/>
              </a:buClr>
              <a:buSzPct val="83333"/>
              <a:buChar char="•"/>
              <a:tabLst>
                <a:tab pos="300990" algn="l"/>
              </a:tabLst>
            </a:pPr>
            <a:r>
              <a:rPr sz="1200" spc="-5" dirty="0">
                <a:solidFill>
                  <a:srgbClr val="272829"/>
                </a:solidFill>
                <a:latin typeface="Arial"/>
                <a:cs typeface="Arial"/>
              </a:rPr>
              <a:t>Unlimited volume </a:t>
            </a:r>
            <a:r>
              <a:rPr sz="1200" dirty="0">
                <a:solidFill>
                  <a:srgbClr val="272829"/>
                </a:solidFill>
                <a:latin typeface="Arial"/>
                <a:cs typeface="Arial"/>
              </a:rPr>
              <a:t>&amp;</a:t>
            </a:r>
            <a:r>
              <a:rPr sz="1200" spc="-50" dirty="0">
                <a:solidFill>
                  <a:srgbClr val="272829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72829"/>
                </a:solidFill>
                <a:latin typeface="Arial"/>
                <a:cs typeface="Arial"/>
              </a:rPr>
              <a:t>scalability</a:t>
            </a:r>
            <a:endParaRPr sz="1200">
              <a:latin typeface="Arial"/>
              <a:cs typeface="Arial"/>
            </a:endParaRPr>
          </a:p>
          <a:p>
            <a:pPr marL="300355" indent="-166370">
              <a:lnSpc>
                <a:spcPct val="100000"/>
              </a:lnSpc>
              <a:spcBef>
                <a:spcPts val="395"/>
              </a:spcBef>
              <a:buClr>
                <a:srgbClr val="41C2DA"/>
              </a:buClr>
              <a:buSzPct val="83333"/>
              <a:buChar char="•"/>
              <a:tabLst>
                <a:tab pos="300990" algn="l"/>
              </a:tabLst>
            </a:pPr>
            <a:r>
              <a:rPr sz="1200" spc="-5" dirty="0">
                <a:solidFill>
                  <a:srgbClr val="272829"/>
                </a:solidFill>
                <a:latin typeface="Arial"/>
                <a:cs typeface="Arial"/>
              </a:rPr>
              <a:t>Broad</a:t>
            </a:r>
            <a:r>
              <a:rPr sz="1200" spc="-25" dirty="0">
                <a:solidFill>
                  <a:srgbClr val="272829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72829"/>
                </a:solidFill>
                <a:latin typeface="Arial"/>
                <a:cs typeface="Arial"/>
              </a:rPr>
              <a:t>connectivity</a:t>
            </a:r>
            <a:endParaRPr sz="1200">
              <a:latin typeface="Arial"/>
              <a:cs typeface="Arial"/>
            </a:endParaRPr>
          </a:p>
          <a:p>
            <a:pPr marL="300355" marR="621030" indent="-172720">
              <a:lnSpc>
                <a:spcPct val="100000"/>
              </a:lnSpc>
              <a:spcBef>
                <a:spcPts val="395"/>
              </a:spcBef>
              <a:buClr>
                <a:srgbClr val="41C2DA"/>
              </a:buClr>
              <a:buChar char="•"/>
              <a:tabLst>
                <a:tab pos="308610" algn="l"/>
              </a:tabLst>
            </a:pPr>
            <a:r>
              <a:rPr sz="1200" spc="-5" dirty="0">
                <a:solidFill>
                  <a:srgbClr val="272829"/>
                </a:solidFill>
                <a:latin typeface="Arial"/>
                <a:cs typeface="Arial"/>
              </a:rPr>
              <a:t>Advanced security, access  </a:t>
            </a:r>
            <a:r>
              <a:rPr sz="1200" dirty="0">
                <a:solidFill>
                  <a:srgbClr val="272829"/>
                </a:solidFill>
                <a:latin typeface="Arial"/>
                <a:cs typeface="Arial"/>
              </a:rPr>
              <a:t>controls, </a:t>
            </a:r>
            <a:r>
              <a:rPr sz="1200" spc="-5" dirty="0">
                <a:solidFill>
                  <a:srgbClr val="272829"/>
                </a:solidFill>
                <a:latin typeface="Arial"/>
                <a:cs typeface="Arial"/>
              </a:rPr>
              <a:t>and</a:t>
            </a:r>
            <a:r>
              <a:rPr sz="1200" spc="-75" dirty="0">
                <a:solidFill>
                  <a:srgbClr val="272829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72829"/>
                </a:solidFill>
                <a:latin typeface="Arial"/>
                <a:cs typeface="Arial"/>
              </a:rPr>
              <a:t>governance</a:t>
            </a:r>
            <a:endParaRPr sz="1200">
              <a:latin typeface="Arial"/>
              <a:cs typeface="Arial"/>
            </a:endParaRPr>
          </a:p>
          <a:p>
            <a:pPr marL="300355" marR="332740" indent="-172720">
              <a:lnSpc>
                <a:spcPct val="100000"/>
              </a:lnSpc>
              <a:spcBef>
                <a:spcPts val="409"/>
              </a:spcBef>
              <a:buClr>
                <a:srgbClr val="41C2DA"/>
              </a:buClr>
              <a:buChar char="•"/>
              <a:tabLst>
                <a:tab pos="308610" algn="l"/>
              </a:tabLst>
            </a:pPr>
            <a:r>
              <a:rPr sz="1200" spc="-5" dirty="0">
                <a:solidFill>
                  <a:srgbClr val="272829"/>
                </a:solidFill>
                <a:latin typeface="Arial"/>
                <a:cs typeface="Arial"/>
              </a:rPr>
              <a:t>Enterprise support </a:t>
            </a:r>
            <a:r>
              <a:rPr sz="1200" dirty="0">
                <a:solidFill>
                  <a:srgbClr val="272829"/>
                </a:solidFill>
                <a:latin typeface="Arial"/>
                <a:cs typeface="Arial"/>
              </a:rPr>
              <a:t>&amp; </a:t>
            </a:r>
            <a:r>
              <a:rPr sz="1200" spc="-5" dirty="0">
                <a:solidFill>
                  <a:srgbClr val="272829"/>
                </a:solidFill>
                <a:latin typeface="Arial"/>
                <a:cs typeface="Arial"/>
              </a:rPr>
              <a:t>dedicated  </a:t>
            </a:r>
            <a:r>
              <a:rPr sz="1200" dirty="0">
                <a:solidFill>
                  <a:srgbClr val="272829"/>
                </a:solidFill>
                <a:latin typeface="Arial"/>
                <a:cs typeface="Arial"/>
              </a:rPr>
              <a:t>customer </a:t>
            </a:r>
            <a:r>
              <a:rPr sz="1200" spc="-5" dirty="0">
                <a:solidFill>
                  <a:srgbClr val="272829"/>
                </a:solidFill>
                <a:latin typeface="Arial"/>
                <a:cs typeface="Arial"/>
              </a:rPr>
              <a:t>success</a:t>
            </a:r>
            <a:r>
              <a:rPr sz="1200" spc="-60" dirty="0">
                <a:solidFill>
                  <a:srgbClr val="272829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72829"/>
                </a:solidFill>
                <a:latin typeface="Arial"/>
                <a:cs typeface="Arial"/>
              </a:rPr>
              <a:t>manager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50735" y="1159763"/>
            <a:ext cx="1741931" cy="4267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33627" y="1146047"/>
            <a:ext cx="1764792" cy="4328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20440" y="926566"/>
            <a:ext cx="1999488" cy="8654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17764" y="4898135"/>
            <a:ext cx="775716" cy="137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5125973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35050">
            <a:solidFill>
              <a:srgbClr val="133C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5932" y="248158"/>
            <a:ext cx="4719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272829"/>
                </a:solidFill>
              </a:rPr>
              <a:t>Available on </a:t>
            </a:r>
            <a:r>
              <a:rPr sz="2400" dirty="0">
                <a:solidFill>
                  <a:srgbClr val="272829"/>
                </a:solidFill>
              </a:rPr>
              <a:t>the AWS</a:t>
            </a:r>
            <a:r>
              <a:rPr sz="2400" spc="-40" dirty="0">
                <a:solidFill>
                  <a:srgbClr val="272829"/>
                </a:solidFill>
              </a:rPr>
              <a:t> </a:t>
            </a:r>
            <a:r>
              <a:rPr sz="2400" dirty="0">
                <a:solidFill>
                  <a:srgbClr val="272829"/>
                </a:solidFill>
              </a:rPr>
              <a:t>Marketplace</a:t>
            </a:r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548640" y="784859"/>
            <a:ext cx="4614672" cy="37642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4068" y="780287"/>
            <a:ext cx="4624070" cy="3773804"/>
          </a:xfrm>
          <a:custGeom>
            <a:avLst/>
            <a:gdLst/>
            <a:ahLst/>
            <a:cxnLst/>
            <a:rect l="l" t="t" r="r" b="b"/>
            <a:pathLst>
              <a:path w="4624070" h="3773804">
                <a:moveTo>
                  <a:pt x="0" y="3773424"/>
                </a:moveTo>
                <a:lnTo>
                  <a:pt x="4623815" y="3773424"/>
                </a:lnTo>
                <a:lnTo>
                  <a:pt x="4623815" y="0"/>
                </a:lnTo>
                <a:lnTo>
                  <a:pt x="0" y="0"/>
                </a:lnTo>
                <a:lnTo>
                  <a:pt x="0" y="3773424"/>
                </a:lnTo>
                <a:close/>
              </a:path>
            </a:pathLst>
          </a:custGeom>
          <a:ln w="9143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01867" y="679704"/>
            <a:ext cx="2682240" cy="39745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83794" y="4917342"/>
            <a:ext cx="161925" cy="11112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z="600" spc="-5" dirty="0">
                <a:solidFill>
                  <a:srgbClr val="585858"/>
                </a:solidFill>
                <a:latin typeface="Arial"/>
                <a:cs typeface="Arial"/>
              </a:rPr>
              <a:t>51</a:t>
            </a:fld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698" y="4923807"/>
            <a:ext cx="748665" cy="971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500" dirty="0">
                <a:solidFill>
                  <a:srgbClr val="8A8A8A"/>
                </a:solidFill>
                <a:latin typeface="Arial"/>
                <a:cs typeface="Arial"/>
              </a:rPr>
              <a:t>Proprietary &amp;</a:t>
            </a:r>
            <a:r>
              <a:rPr sz="500" spc="-70" dirty="0">
                <a:solidFill>
                  <a:srgbClr val="8A8A8A"/>
                </a:solidFill>
                <a:latin typeface="Arial"/>
                <a:cs typeface="Arial"/>
              </a:rPr>
              <a:t> </a:t>
            </a:r>
            <a:r>
              <a:rPr sz="500" spc="-5" dirty="0">
                <a:solidFill>
                  <a:srgbClr val="8A8A8A"/>
                </a:solidFill>
                <a:latin typeface="Arial"/>
                <a:cs typeface="Arial"/>
              </a:rPr>
              <a:t>Confidential</a:t>
            </a:r>
            <a:endParaRPr sz="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17764" y="4898135"/>
            <a:ext cx="775716" cy="137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5125973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35050">
            <a:solidFill>
              <a:srgbClr val="133C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5932" y="248158"/>
            <a:ext cx="5715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272829"/>
                </a:solidFill>
              </a:rPr>
              <a:t>Start </a:t>
            </a:r>
            <a:r>
              <a:rPr sz="2400" spc="-5" dirty="0">
                <a:solidFill>
                  <a:srgbClr val="272829"/>
                </a:solidFill>
              </a:rPr>
              <a:t>Wrangling Today with </a:t>
            </a:r>
            <a:r>
              <a:rPr sz="2400" dirty="0">
                <a:solidFill>
                  <a:srgbClr val="272829"/>
                </a:solidFill>
              </a:rPr>
              <a:t>Free</a:t>
            </a:r>
            <a:r>
              <a:rPr sz="2400" spc="5" dirty="0">
                <a:solidFill>
                  <a:srgbClr val="272829"/>
                </a:solidFill>
              </a:rPr>
              <a:t> </a:t>
            </a:r>
            <a:r>
              <a:rPr sz="2400" spc="-5" dirty="0">
                <a:solidFill>
                  <a:srgbClr val="272829"/>
                </a:solidFill>
              </a:rPr>
              <a:t>Wrangler</a:t>
            </a:r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1411224" y="755904"/>
            <a:ext cx="5591556" cy="4076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06652" y="751331"/>
            <a:ext cx="5600700" cy="4086225"/>
          </a:xfrm>
          <a:custGeom>
            <a:avLst/>
            <a:gdLst/>
            <a:ahLst/>
            <a:cxnLst/>
            <a:rect l="l" t="t" r="r" b="b"/>
            <a:pathLst>
              <a:path w="5600700" h="4086225">
                <a:moveTo>
                  <a:pt x="0" y="4085844"/>
                </a:moveTo>
                <a:lnTo>
                  <a:pt x="5600700" y="4085844"/>
                </a:lnTo>
                <a:lnTo>
                  <a:pt x="5600700" y="0"/>
                </a:lnTo>
                <a:lnTo>
                  <a:pt x="0" y="0"/>
                </a:lnTo>
                <a:lnTo>
                  <a:pt x="0" y="4085844"/>
                </a:lnTo>
                <a:close/>
              </a:path>
            </a:pathLst>
          </a:custGeom>
          <a:ln w="9143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83794" y="4917342"/>
            <a:ext cx="161925" cy="11112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z="600" spc="-5" dirty="0">
                <a:solidFill>
                  <a:srgbClr val="585858"/>
                </a:solidFill>
                <a:latin typeface="Arial"/>
                <a:cs typeface="Arial"/>
              </a:rPr>
              <a:t>52</a:t>
            </a:fld>
            <a:endParaRPr sz="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1698" y="4923807"/>
            <a:ext cx="748665" cy="971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500" dirty="0">
                <a:solidFill>
                  <a:srgbClr val="8A8A8A"/>
                </a:solidFill>
                <a:latin typeface="Arial"/>
                <a:cs typeface="Arial"/>
              </a:rPr>
              <a:t>Proprietary &amp;</a:t>
            </a:r>
            <a:r>
              <a:rPr sz="500" spc="-70" dirty="0">
                <a:solidFill>
                  <a:srgbClr val="8A8A8A"/>
                </a:solidFill>
                <a:latin typeface="Arial"/>
                <a:cs typeface="Arial"/>
              </a:rPr>
              <a:t> </a:t>
            </a:r>
            <a:r>
              <a:rPr sz="500" spc="-5" dirty="0">
                <a:solidFill>
                  <a:srgbClr val="8A8A8A"/>
                </a:solidFill>
                <a:latin typeface="Arial"/>
                <a:cs typeface="Arial"/>
              </a:rPr>
              <a:t>Confidential</a:t>
            </a:r>
            <a:endParaRPr sz="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49768" y="4898135"/>
            <a:ext cx="743712" cy="137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4343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52032" y="434340"/>
            <a:ext cx="2284475" cy="4206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3760" y="3939032"/>
            <a:ext cx="19513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Questions?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4527" y="4729839"/>
            <a:ext cx="1031041" cy="3321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43403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5900" y="1557020"/>
            <a:ext cx="6113780" cy="1261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4050" dirty="0"/>
              <a:t>Top Cloud Challenges</a:t>
            </a:r>
            <a:r>
              <a:rPr sz="4050" spc="-125" dirty="0"/>
              <a:t> </a:t>
            </a:r>
            <a:r>
              <a:rPr sz="4050" dirty="0"/>
              <a:t>and  Opportunities</a:t>
            </a:r>
            <a:endParaRPr sz="4050"/>
          </a:p>
        </p:txBody>
      </p:sp>
      <p:sp>
        <p:nvSpPr>
          <p:cNvPr id="6" name="object 6"/>
          <p:cNvSpPr txBox="1"/>
          <p:nvPr/>
        </p:nvSpPr>
        <p:spPr>
          <a:xfrm>
            <a:off x="7125716" y="4890825"/>
            <a:ext cx="1830070" cy="20256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40"/>
              </a:spcBef>
            </a:pPr>
            <a:r>
              <a:rPr sz="600" i="1" dirty="0">
                <a:solidFill>
                  <a:srgbClr val="00457B"/>
                </a:solidFill>
                <a:latin typeface="Arial"/>
                <a:cs typeface="Arial"/>
              </a:rPr>
              <a:t>IT &amp; </a:t>
            </a:r>
            <a:r>
              <a:rPr sz="600" i="1" spc="-5" dirty="0">
                <a:solidFill>
                  <a:srgbClr val="00457B"/>
                </a:solidFill>
                <a:latin typeface="Arial"/>
                <a:cs typeface="Arial"/>
              </a:rPr>
              <a:t>DATA MANAGEMENT RESEARCH, INDUSTRY  ANALYSIS </a:t>
            </a:r>
            <a:r>
              <a:rPr sz="600" i="1" dirty="0">
                <a:solidFill>
                  <a:srgbClr val="00457B"/>
                </a:solidFill>
                <a:latin typeface="Arial"/>
                <a:cs typeface="Arial"/>
              </a:rPr>
              <a:t>&amp; CONSULTING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914400"/>
          </a:xfrm>
          <a:custGeom>
            <a:avLst/>
            <a:gdLst/>
            <a:ahLst/>
            <a:cxnLst/>
            <a:rect l="l" t="t" r="r" b="b"/>
            <a:pathLst>
              <a:path w="9144000" h="914400">
                <a:moveTo>
                  <a:pt x="0" y="914400"/>
                </a:moveTo>
                <a:lnTo>
                  <a:pt x="9144000" y="914400"/>
                </a:lnTo>
                <a:lnTo>
                  <a:pt x="9144000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4695" y="228600"/>
            <a:ext cx="8787384" cy="43113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125716" y="4890825"/>
            <a:ext cx="1830070" cy="20256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40"/>
              </a:spcBef>
            </a:pPr>
            <a:r>
              <a:rPr sz="600" i="1" dirty="0">
                <a:solidFill>
                  <a:srgbClr val="00457B"/>
                </a:solidFill>
                <a:latin typeface="Arial"/>
                <a:cs typeface="Arial"/>
              </a:rPr>
              <a:t>IT &amp; </a:t>
            </a:r>
            <a:r>
              <a:rPr sz="600" i="1" spc="-5" dirty="0">
                <a:solidFill>
                  <a:srgbClr val="00457B"/>
                </a:solidFill>
                <a:latin typeface="Arial"/>
                <a:cs typeface="Arial"/>
              </a:rPr>
              <a:t>DATA MANAGEMENT RESEARCH, INDUSTRY  ANALYSIS </a:t>
            </a:r>
            <a:r>
              <a:rPr sz="600" i="1" dirty="0">
                <a:solidFill>
                  <a:srgbClr val="00457B"/>
                </a:solidFill>
                <a:latin typeface="Arial"/>
                <a:cs typeface="Arial"/>
              </a:rPr>
              <a:t>&amp; CONSULTING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5" dirty="0"/>
              <a:t>Slide</a:t>
            </a:r>
            <a:r>
              <a:rPr spc="-20" dirty="0"/>
              <a:t> </a:t>
            </a:r>
            <a:fld id="{81D60167-4931-47E6-BA6A-407CBD079E47}" type="slidenum">
              <a:rPr spc="10" dirty="0"/>
              <a:t>7</a:t>
            </a:fld>
            <a:endParaRPr spc="10" dirty="0"/>
          </a:p>
        </p:txBody>
      </p:sp>
      <p:sp>
        <p:nvSpPr>
          <p:cNvPr id="6" name="object 6"/>
          <p:cNvSpPr txBox="1"/>
          <p:nvPr/>
        </p:nvSpPr>
        <p:spPr>
          <a:xfrm>
            <a:off x="1247038" y="4967282"/>
            <a:ext cx="1863725" cy="12128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650" spc="15" dirty="0">
                <a:solidFill>
                  <a:srgbClr val="7E7E7E"/>
                </a:solidFill>
                <a:latin typeface="Arial"/>
                <a:cs typeface="Arial"/>
              </a:rPr>
              <a:t>© </a:t>
            </a:r>
            <a:r>
              <a:rPr sz="650" spc="5" dirty="0">
                <a:solidFill>
                  <a:srgbClr val="7E7E7E"/>
                </a:solidFill>
                <a:latin typeface="Arial"/>
                <a:cs typeface="Arial"/>
              </a:rPr>
              <a:t>2019 </a:t>
            </a:r>
            <a:r>
              <a:rPr sz="650" spc="10" dirty="0">
                <a:solidFill>
                  <a:srgbClr val="7E7E7E"/>
                </a:solidFill>
                <a:latin typeface="Arial"/>
                <a:cs typeface="Arial"/>
              </a:rPr>
              <a:t>Enterprise Management </a:t>
            </a:r>
            <a:r>
              <a:rPr sz="650" spc="5" dirty="0">
                <a:solidFill>
                  <a:srgbClr val="7E7E7E"/>
                </a:solidFill>
                <a:latin typeface="Arial"/>
                <a:cs typeface="Arial"/>
              </a:rPr>
              <a:t>Associates,</a:t>
            </a:r>
            <a:r>
              <a:rPr sz="650" spc="1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650" spc="5" dirty="0">
                <a:solidFill>
                  <a:srgbClr val="7E7E7E"/>
                </a:solidFill>
                <a:latin typeface="Arial"/>
                <a:cs typeface="Arial"/>
              </a:rPr>
              <a:t>Inc.</a:t>
            </a:r>
            <a:endParaRPr sz="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914400"/>
          </a:xfrm>
          <a:custGeom>
            <a:avLst/>
            <a:gdLst/>
            <a:ahLst/>
            <a:cxnLst/>
            <a:rect l="l" t="t" r="r" b="b"/>
            <a:pathLst>
              <a:path w="9144000" h="914400">
                <a:moveTo>
                  <a:pt x="0" y="914400"/>
                </a:moveTo>
                <a:lnTo>
                  <a:pt x="9144000" y="914400"/>
                </a:lnTo>
                <a:lnTo>
                  <a:pt x="9144000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20467" y="265175"/>
            <a:ext cx="6923531" cy="43784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0" y="2514600"/>
            <a:ext cx="3086100" cy="1887220"/>
          </a:xfrm>
          <a:custGeom>
            <a:avLst/>
            <a:gdLst/>
            <a:ahLst/>
            <a:cxnLst/>
            <a:rect l="l" t="t" r="r" b="b"/>
            <a:pathLst>
              <a:path w="3086100" h="1887220">
                <a:moveTo>
                  <a:pt x="0" y="1886712"/>
                </a:moveTo>
                <a:lnTo>
                  <a:pt x="3086100" y="1886712"/>
                </a:lnTo>
                <a:lnTo>
                  <a:pt x="3086100" y="0"/>
                </a:lnTo>
                <a:lnTo>
                  <a:pt x="0" y="0"/>
                </a:lnTo>
                <a:lnTo>
                  <a:pt x="0" y="18867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7400" y="2627757"/>
            <a:ext cx="3869690" cy="181800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2100" b="1" dirty="0">
                <a:solidFill>
                  <a:srgbClr val="00457B"/>
                </a:solidFill>
                <a:latin typeface="Arial"/>
                <a:cs typeface="Arial"/>
              </a:rPr>
              <a:t>MORE PLATFORMS:</a:t>
            </a:r>
            <a:endParaRPr sz="21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755"/>
              </a:spcBef>
            </a:pPr>
            <a:r>
              <a:rPr sz="2100" b="1" dirty="0">
                <a:solidFill>
                  <a:srgbClr val="00457B"/>
                </a:solidFill>
                <a:latin typeface="Arial"/>
                <a:cs typeface="Arial"/>
              </a:rPr>
              <a:t>Almost </a:t>
            </a:r>
            <a:r>
              <a:rPr sz="2100" b="1" spc="-5" dirty="0">
                <a:solidFill>
                  <a:srgbClr val="00457B"/>
                </a:solidFill>
                <a:latin typeface="Arial"/>
                <a:cs typeface="Arial"/>
              </a:rPr>
              <a:t>8 </a:t>
            </a:r>
            <a:r>
              <a:rPr sz="2100" b="1" dirty="0">
                <a:solidFill>
                  <a:srgbClr val="00457B"/>
                </a:solidFill>
                <a:latin typeface="Arial"/>
                <a:cs typeface="Arial"/>
              </a:rPr>
              <a:t>of </a:t>
            </a:r>
            <a:r>
              <a:rPr sz="2100" b="1" spc="-5" dirty="0">
                <a:solidFill>
                  <a:srgbClr val="00457B"/>
                </a:solidFill>
                <a:latin typeface="Arial"/>
                <a:cs typeface="Arial"/>
              </a:rPr>
              <a:t>10 </a:t>
            </a:r>
            <a:r>
              <a:rPr sz="2100" b="1" dirty="0">
                <a:solidFill>
                  <a:srgbClr val="00457B"/>
                </a:solidFill>
                <a:latin typeface="Arial"/>
                <a:cs typeface="Arial"/>
              </a:rPr>
              <a:t>participants  indicated they have </a:t>
            </a:r>
            <a:r>
              <a:rPr sz="2100" b="1" spc="5" dirty="0">
                <a:solidFill>
                  <a:srgbClr val="00457B"/>
                </a:solidFill>
                <a:latin typeface="Arial"/>
                <a:cs typeface="Arial"/>
              </a:rPr>
              <a:t>between</a:t>
            </a:r>
            <a:r>
              <a:rPr sz="2100" b="1" spc="-114" dirty="0">
                <a:solidFill>
                  <a:srgbClr val="00457B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00457B"/>
                </a:solidFill>
                <a:latin typeface="Arial"/>
                <a:cs typeface="Arial"/>
              </a:rPr>
              <a:t>3  and </a:t>
            </a:r>
            <a:r>
              <a:rPr sz="2100" b="1" spc="-5" dirty="0">
                <a:solidFill>
                  <a:srgbClr val="00457B"/>
                </a:solidFill>
                <a:latin typeface="Arial"/>
                <a:cs typeface="Arial"/>
              </a:rPr>
              <a:t>7 </a:t>
            </a:r>
            <a:r>
              <a:rPr sz="2100" b="1" dirty="0">
                <a:solidFill>
                  <a:srgbClr val="00457B"/>
                </a:solidFill>
                <a:latin typeface="Arial"/>
                <a:cs typeface="Arial"/>
              </a:rPr>
              <a:t>different </a:t>
            </a:r>
            <a:r>
              <a:rPr sz="2100" b="1" spc="-5" dirty="0">
                <a:solidFill>
                  <a:srgbClr val="00457B"/>
                </a:solidFill>
                <a:latin typeface="Arial"/>
                <a:cs typeface="Arial"/>
              </a:rPr>
              <a:t>platforms </a:t>
            </a:r>
            <a:r>
              <a:rPr sz="2100" b="1" dirty="0">
                <a:solidFill>
                  <a:srgbClr val="00457B"/>
                </a:solidFill>
                <a:latin typeface="Arial"/>
                <a:cs typeface="Arial"/>
              </a:rPr>
              <a:t>in  their big data</a:t>
            </a:r>
            <a:r>
              <a:rPr sz="2100" b="1" spc="-10" dirty="0">
                <a:solidFill>
                  <a:srgbClr val="00457B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00457B"/>
                </a:solidFill>
                <a:latin typeface="Arial"/>
                <a:cs typeface="Arial"/>
              </a:rPr>
              <a:t>environment.</a:t>
            </a:r>
            <a:endParaRPr sz="2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25716" y="4890825"/>
            <a:ext cx="1830070" cy="20256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40"/>
              </a:spcBef>
            </a:pPr>
            <a:r>
              <a:rPr sz="600" i="1" dirty="0">
                <a:solidFill>
                  <a:srgbClr val="00457B"/>
                </a:solidFill>
                <a:latin typeface="Arial"/>
                <a:cs typeface="Arial"/>
              </a:rPr>
              <a:t>IT &amp; </a:t>
            </a:r>
            <a:r>
              <a:rPr sz="600" i="1" spc="-5" dirty="0">
                <a:solidFill>
                  <a:srgbClr val="00457B"/>
                </a:solidFill>
                <a:latin typeface="Arial"/>
                <a:cs typeface="Arial"/>
              </a:rPr>
              <a:t>DATA MANAGEMENT RESEARCH, INDUSTRY  ANALYSIS </a:t>
            </a:r>
            <a:r>
              <a:rPr sz="600" i="1" dirty="0">
                <a:solidFill>
                  <a:srgbClr val="00457B"/>
                </a:solidFill>
                <a:latin typeface="Arial"/>
                <a:cs typeface="Arial"/>
              </a:rPr>
              <a:t>&amp; CONSULTING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5" dirty="0"/>
              <a:t>Slide</a:t>
            </a:r>
            <a:r>
              <a:rPr spc="-20" dirty="0"/>
              <a:t> </a:t>
            </a:r>
            <a:fld id="{81D60167-4931-47E6-BA6A-407CBD079E47}" type="slidenum">
              <a:rPr spc="10" dirty="0"/>
              <a:t>8</a:t>
            </a:fld>
            <a:endParaRPr spc="10" dirty="0"/>
          </a:p>
        </p:txBody>
      </p:sp>
      <p:sp>
        <p:nvSpPr>
          <p:cNvPr id="8" name="object 8"/>
          <p:cNvSpPr txBox="1"/>
          <p:nvPr/>
        </p:nvSpPr>
        <p:spPr>
          <a:xfrm>
            <a:off x="1247038" y="4967282"/>
            <a:ext cx="1863725" cy="12128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650" spc="15" dirty="0">
                <a:solidFill>
                  <a:srgbClr val="7E7E7E"/>
                </a:solidFill>
                <a:latin typeface="Arial"/>
                <a:cs typeface="Arial"/>
              </a:rPr>
              <a:t>© </a:t>
            </a:r>
            <a:r>
              <a:rPr sz="650" spc="5" dirty="0">
                <a:solidFill>
                  <a:srgbClr val="7E7E7E"/>
                </a:solidFill>
                <a:latin typeface="Arial"/>
                <a:cs typeface="Arial"/>
              </a:rPr>
              <a:t>2019 </a:t>
            </a:r>
            <a:r>
              <a:rPr sz="650" spc="10" dirty="0">
                <a:solidFill>
                  <a:srgbClr val="7E7E7E"/>
                </a:solidFill>
                <a:latin typeface="Arial"/>
                <a:cs typeface="Arial"/>
              </a:rPr>
              <a:t>Enterprise Management </a:t>
            </a:r>
            <a:r>
              <a:rPr sz="650" spc="5" dirty="0">
                <a:solidFill>
                  <a:srgbClr val="7E7E7E"/>
                </a:solidFill>
                <a:latin typeface="Arial"/>
                <a:cs typeface="Arial"/>
              </a:rPr>
              <a:t>Associates,</a:t>
            </a:r>
            <a:r>
              <a:rPr sz="650" spc="1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650" spc="5" dirty="0">
                <a:solidFill>
                  <a:srgbClr val="7E7E7E"/>
                </a:solidFill>
                <a:latin typeface="Arial"/>
                <a:cs typeface="Arial"/>
              </a:rPr>
              <a:t>Inc.</a:t>
            </a:r>
            <a:endParaRPr sz="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914400"/>
          </a:xfrm>
          <a:custGeom>
            <a:avLst/>
            <a:gdLst/>
            <a:ahLst/>
            <a:cxnLst/>
            <a:rect l="l" t="t" r="r" b="b"/>
            <a:pathLst>
              <a:path w="9144000" h="914400">
                <a:moveTo>
                  <a:pt x="0" y="914400"/>
                </a:moveTo>
                <a:lnTo>
                  <a:pt x="9144000" y="914400"/>
                </a:lnTo>
                <a:lnTo>
                  <a:pt x="9144000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76044" y="224028"/>
            <a:ext cx="7267955" cy="44698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0" y="2229611"/>
            <a:ext cx="3030220" cy="970915"/>
          </a:xfrm>
          <a:custGeom>
            <a:avLst/>
            <a:gdLst/>
            <a:ahLst/>
            <a:cxnLst/>
            <a:rect l="l" t="t" r="r" b="b"/>
            <a:pathLst>
              <a:path w="3030220" h="970914">
                <a:moveTo>
                  <a:pt x="0" y="970788"/>
                </a:moveTo>
                <a:lnTo>
                  <a:pt x="3029712" y="970788"/>
                </a:lnTo>
                <a:lnTo>
                  <a:pt x="3029712" y="0"/>
                </a:lnTo>
                <a:lnTo>
                  <a:pt x="0" y="0"/>
                </a:lnTo>
                <a:lnTo>
                  <a:pt x="0" y="9707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2570226"/>
            <a:ext cx="3700779" cy="1818639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2100" b="1" dirty="0">
                <a:solidFill>
                  <a:srgbClr val="00457B"/>
                </a:solidFill>
                <a:latin typeface="Arial"/>
                <a:cs typeface="Arial"/>
              </a:rPr>
              <a:t>FASTER</a:t>
            </a:r>
            <a:r>
              <a:rPr sz="2100" b="1" spc="-5" dirty="0">
                <a:solidFill>
                  <a:srgbClr val="00457B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00457B"/>
                </a:solidFill>
                <a:latin typeface="Arial"/>
                <a:cs typeface="Arial"/>
              </a:rPr>
              <a:t>SPEEDS:</a:t>
            </a:r>
            <a:endParaRPr sz="21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760"/>
              </a:spcBef>
            </a:pPr>
            <a:r>
              <a:rPr sz="2100" b="1" spc="-5" dirty="0">
                <a:solidFill>
                  <a:srgbClr val="00457B"/>
                </a:solidFill>
                <a:latin typeface="Arial"/>
                <a:cs typeface="Arial"/>
              </a:rPr>
              <a:t>Almost 3 </a:t>
            </a:r>
            <a:r>
              <a:rPr sz="2100" b="1" dirty="0">
                <a:solidFill>
                  <a:srgbClr val="00457B"/>
                </a:solidFill>
                <a:latin typeface="Arial"/>
                <a:cs typeface="Arial"/>
              </a:rPr>
              <a:t>of </a:t>
            </a:r>
            <a:r>
              <a:rPr sz="2100" b="1" spc="-5" dirty="0">
                <a:solidFill>
                  <a:srgbClr val="00457B"/>
                </a:solidFill>
                <a:latin typeface="Arial"/>
                <a:cs typeface="Arial"/>
              </a:rPr>
              <a:t>4 participants  indicated </a:t>
            </a:r>
            <a:r>
              <a:rPr sz="2100" b="1" dirty="0">
                <a:solidFill>
                  <a:srgbClr val="00457B"/>
                </a:solidFill>
                <a:latin typeface="Arial"/>
                <a:cs typeface="Arial"/>
              </a:rPr>
              <a:t>they </a:t>
            </a:r>
            <a:r>
              <a:rPr sz="2100" b="1" spc="10" dirty="0">
                <a:solidFill>
                  <a:srgbClr val="00457B"/>
                </a:solidFill>
                <a:latin typeface="Arial"/>
                <a:cs typeface="Arial"/>
              </a:rPr>
              <a:t>were</a:t>
            </a:r>
            <a:r>
              <a:rPr sz="2100" b="1" spc="-110" dirty="0">
                <a:solidFill>
                  <a:srgbClr val="00457B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00457B"/>
                </a:solidFill>
                <a:latin typeface="Arial"/>
                <a:cs typeface="Arial"/>
              </a:rPr>
              <a:t>adopting  </a:t>
            </a:r>
            <a:r>
              <a:rPr sz="2100" b="1" spc="-5" dirty="0">
                <a:solidFill>
                  <a:srgbClr val="00457B"/>
                </a:solidFill>
                <a:latin typeface="Arial"/>
                <a:cs typeface="Arial"/>
              </a:rPr>
              <a:t>real-time processing  strategies.</a:t>
            </a:r>
            <a:endParaRPr sz="2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25716" y="4890825"/>
            <a:ext cx="1830070" cy="20256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40"/>
              </a:spcBef>
            </a:pPr>
            <a:r>
              <a:rPr sz="600" i="1" dirty="0">
                <a:solidFill>
                  <a:srgbClr val="00457B"/>
                </a:solidFill>
                <a:latin typeface="Arial"/>
                <a:cs typeface="Arial"/>
              </a:rPr>
              <a:t>IT &amp; </a:t>
            </a:r>
            <a:r>
              <a:rPr sz="600" i="1" spc="-5" dirty="0">
                <a:solidFill>
                  <a:srgbClr val="00457B"/>
                </a:solidFill>
                <a:latin typeface="Arial"/>
                <a:cs typeface="Arial"/>
              </a:rPr>
              <a:t>DATA MANAGEMENT RESEARCH, INDUSTRY  ANALYSIS </a:t>
            </a:r>
            <a:r>
              <a:rPr sz="600" i="1" dirty="0">
                <a:solidFill>
                  <a:srgbClr val="00457B"/>
                </a:solidFill>
                <a:latin typeface="Arial"/>
                <a:cs typeface="Arial"/>
              </a:rPr>
              <a:t>&amp; CONSULTING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5" dirty="0"/>
              <a:t>Slide</a:t>
            </a:r>
            <a:r>
              <a:rPr spc="-20" dirty="0"/>
              <a:t> </a:t>
            </a:r>
            <a:fld id="{81D60167-4931-47E6-BA6A-407CBD079E47}" type="slidenum">
              <a:rPr spc="10" dirty="0"/>
              <a:t>9</a:t>
            </a:fld>
            <a:endParaRPr spc="10" dirty="0"/>
          </a:p>
        </p:txBody>
      </p:sp>
      <p:sp>
        <p:nvSpPr>
          <p:cNvPr id="8" name="object 8"/>
          <p:cNvSpPr txBox="1"/>
          <p:nvPr/>
        </p:nvSpPr>
        <p:spPr>
          <a:xfrm>
            <a:off x="1247038" y="4967282"/>
            <a:ext cx="1863725" cy="12128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650" spc="15" dirty="0">
                <a:solidFill>
                  <a:srgbClr val="7E7E7E"/>
                </a:solidFill>
                <a:latin typeface="Arial"/>
                <a:cs typeface="Arial"/>
              </a:rPr>
              <a:t>© </a:t>
            </a:r>
            <a:r>
              <a:rPr sz="650" spc="5" dirty="0">
                <a:solidFill>
                  <a:srgbClr val="7E7E7E"/>
                </a:solidFill>
                <a:latin typeface="Arial"/>
                <a:cs typeface="Arial"/>
              </a:rPr>
              <a:t>2019 </a:t>
            </a:r>
            <a:r>
              <a:rPr sz="650" spc="10" dirty="0">
                <a:solidFill>
                  <a:srgbClr val="7E7E7E"/>
                </a:solidFill>
                <a:latin typeface="Arial"/>
                <a:cs typeface="Arial"/>
              </a:rPr>
              <a:t>Enterprise Management </a:t>
            </a:r>
            <a:r>
              <a:rPr sz="650" spc="5" dirty="0">
                <a:solidFill>
                  <a:srgbClr val="7E7E7E"/>
                </a:solidFill>
                <a:latin typeface="Arial"/>
                <a:cs typeface="Arial"/>
              </a:rPr>
              <a:t>Associates,</a:t>
            </a:r>
            <a:r>
              <a:rPr sz="650" spc="1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650" spc="5" dirty="0">
                <a:solidFill>
                  <a:srgbClr val="7E7E7E"/>
                </a:solidFill>
                <a:latin typeface="Arial"/>
                <a:cs typeface="Arial"/>
              </a:rPr>
              <a:t>Inc.</a:t>
            </a:r>
            <a:endParaRPr sz="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2511</Words>
  <Application>Microsoft Macintosh PowerPoint</Application>
  <PresentationFormat>On-screen Show (16:9)</PresentationFormat>
  <Paragraphs>509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Microsoft YaHei UI</vt:lpstr>
      <vt:lpstr>Arial</vt:lpstr>
      <vt:lpstr>Calibri</vt:lpstr>
      <vt:lpstr>Times New Roman</vt:lpstr>
      <vt:lpstr>Office Theme</vt:lpstr>
      <vt:lpstr>How to Streamline  DataOps on AWS Modernizing Data Management in the Cloud</vt:lpstr>
      <vt:lpstr>PowerPoint Presentation</vt:lpstr>
      <vt:lpstr>Featured Speakers</vt:lpstr>
      <vt:lpstr>Logistics for Today’s Webinar</vt:lpstr>
      <vt:lpstr>Agenda</vt:lpstr>
      <vt:lpstr>Top Cloud Challenges and  Opportunities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Modernization and DataOps in the Cloud</vt:lpstr>
      <vt:lpstr>OS</vt:lpstr>
      <vt:lpstr>OS RDS</vt:lpstr>
      <vt:lpstr>OS RDS</vt:lpstr>
      <vt:lpstr>PowerPoint Presentation</vt:lpstr>
      <vt:lpstr>Data lakes and analytics on  AWS</vt:lpstr>
      <vt:lpstr>Driving business with analytics</vt:lpstr>
      <vt:lpstr>Companies want more value from their data</vt:lpstr>
      <vt:lpstr>Cloud data lakes are the future</vt:lpstr>
      <vt:lpstr>Why choose AWS for data lakes and analytics</vt:lpstr>
      <vt:lpstr>Our portfolio</vt:lpstr>
      <vt:lpstr>Our portfolio</vt:lpstr>
      <vt:lpstr>More data lakes and analytics than anywhere else</vt:lpstr>
      <vt:lpstr>Fortnite</vt:lpstr>
      <vt:lpstr>PowerPoint Presentation</vt:lpstr>
      <vt:lpstr>50 PB of data 600,000 analytics jobs/day</vt:lpstr>
      <vt:lpstr>Enabling all types of data-driven analytics</vt:lpstr>
      <vt:lpstr>PowerPoint Presentation</vt:lpstr>
      <vt:lpstr>DataOps Definition</vt:lpstr>
      <vt:lpstr>What is Biggest Challenge in Streamlining DataOps?</vt:lpstr>
      <vt:lpstr>And it Impacts Your Entire Data Team...</vt:lpstr>
      <vt:lpstr>The Rise of Machine Learning &amp; AI Compounds the Problem</vt:lpstr>
      <vt:lpstr>"The hard part of AI</vt:lpstr>
      <vt:lpstr>WHAT TO DO?</vt:lpstr>
      <vt:lpstr> Analysis</vt:lpstr>
      <vt:lpstr>nalysis</vt:lpstr>
      <vt:lpstr>ANALYTIC</vt:lpstr>
      <vt:lpstr>And We’re Natively Integrated into AWS</vt:lpstr>
      <vt:lpstr>50+ Trifacta Customers Deployed on AWS</vt:lpstr>
      <vt:lpstr>Why Trifacta?</vt:lpstr>
      <vt:lpstr>IntuiItnivtuei,tviviseu, al visiunatel rifnatceerface</vt:lpstr>
      <vt:lpstr>Instant previews,  continuous validation</vt:lpstr>
      <vt:lpstr>Automate data pipelines</vt:lpstr>
      <vt:lpstr>PowerPoint Presentation</vt:lpstr>
      <vt:lpstr>#1 with Gartner</vt:lpstr>
      <vt:lpstr>How to Get  Started?</vt:lpstr>
      <vt:lpstr>Different Editions &amp; Deployments Options for Any Use Case</vt:lpstr>
      <vt:lpstr>Available on the AWS Marketplace</vt:lpstr>
      <vt:lpstr>Start Wrangling Today with Free Wrangler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Raleigh Gould</dc:creator>
  <cp:lastModifiedBy>Nagarjuna Dhanireddy</cp:lastModifiedBy>
  <cp:revision>1</cp:revision>
  <dcterms:created xsi:type="dcterms:W3CDTF">2020-12-03T04:04:12Z</dcterms:created>
  <dcterms:modified xsi:type="dcterms:W3CDTF">2020-12-03T04:05:25Z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2019-05-23T00:00:00Z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2020-12-03T00:00:00Z</vt:filetime>
  </property>
</Properties>
</file>